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0" r:id="rId3"/>
    <p:sldId id="270" r:id="rId4"/>
    <p:sldId id="262" r:id="rId5"/>
    <p:sldId id="265" r:id="rId6"/>
    <p:sldId id="267" r:id="rId7"/>
    <p:sldId id="271" r:id="rId8"/>
    <p:sldId id="264" r:id="rId9"/>
    <p:sldId id="261" r:id="rId10"/>
    <p:sldId id="266" r:id="rId11"/>
    <p:sldId id="263" r:id="rId12"/>
    <p:sldId id="259"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2" autoAdjust="0"/>
    <p:restoredTop sz="94660"/>
  </p:normalViewPr>
  <p:slideViewPr>
    <p:cSldViewPr snapToGrid="0">
      <p:cViewPr varScale="1">
        <p:scale>
          <a:sx n="138" d="100"/>
          <a:sy n="138" d="100"/>
        </p:scale>
        <p:origin x="-40" y="176"/>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6/19/26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6/19/26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45619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1798" y="5183979"/>
            <a:ext cx="1235909" cy="14427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6/19/26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798" y="5183979"/>
            <a:ext cx="1235909" cy="1442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6/19/26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6/19/26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6/19/26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6/19/26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6/19/26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6/19/26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0354" y="4851985"/>
            <a:ext cx="1260256" cy="14711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6/19/26</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46242" y="5749230"/>
            <a:ext cx="813855" cy="95006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inside.ouhsc.edu/news/article/university-of-oklahoma-researchers-propose-novel-solution-to-indian-health-service-underfund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congress.gov/bill/119th-congress/senate-bill/1506/text?s=2&amp;r=2&amp;hl=Medicare+for+al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ounterpunch.org/2025/05/22/365176/"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9th-congress/house-bill/6760/text?s=1&amp;r=12&amp;hl=affordable+care+act"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congress.gov/bill/119th-congress/senate-bill/3369/tex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eopp.org/whitepapers/affordable-health-care-for-every-generation/"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edicarerights.org/medicare-watch/2022/07/28/establishing-principles-for-parity-in-medicare-coverag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ldi.upenn.edu/our-work/research-updates/experts-medicaid-cuts-could-prove-fatal-for-thousands/"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veterans.senate.gov/2025/3/blumenthal-senators-introduce-sweeping-legislation-to-reverse-damage-from-trump-administration-s-egregious-cuts-at-va-assault-on-veterans"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a:xfrm>
            <a:off x="328246" y="3051622"/>
            <a:ext cx="11297920" cy="1241425"/>
          </a:xfrm>
        </p:spPr>
        <p:txBody>
          <a:bodyPr/>
          <a:lstStyle/>
          <a:p>
            <a:r>
              <a:rPr lang="en-US" dirty="0"/>
              <a:t>National Health Insurance</a:t>
            </a:r>
            <a:br>
              <a:rPr lang="en-US" dirty="0"/>
            </a:br>
            <a:r>
              <a:rPr lang="en-US" dirty="0"/>
              <a:t>affirmative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a:xfrm>
            <a:off x="2913321" y="4991568"/>
            <a:ext cx="9278679" cy="1727731"/>
          </a:xfrm>
        </p:spPr>
        <p:txBody>
          <a:bodyPr/>
          <a:lstStyle/>
          <a:p>
            <a:r>
              <a:rPr lang="en-US" sz="2000" dirty="0"/>
              <a:t>Resolved: The United States federal government should establish national health insurance in the United States.</a:t>
            </a:r>
          </a:p>
          <a:p>
            <a:endParaRPr lang="en-US" sz="2000" dirty="0"/>
          </a:p>
          <a:p>
            <a:pPr>
              <a:spcBef>
                <a:spcPts val="600"/>
              </a:spcBef>
            </a:pPr>
            <a:r>
              <a:rPr lang="en-US" sz="2000" dirty="0"/>
              <a:t>A look at possible affirmative cases, provided by Rich Edwards, Baylor University</a:t>
            </a:r>
          </a:p>
          <a:p>
            <a:endParaRPr lang="en-US" dirty="0"/>
          </a:p>
        </p:txBody>
      </p:sp>
      <p:pic>
        <p:nvPicPr>
          <p:cNvPr id="7" name="Picture 2" descr="A National Strategy for Critical and Emerging Technologies - Trajectory  Magazine">
            <a:extLst>
              <a:ext uri="{FF2B5EF4-FFF2-40B4-BE49-F238E27FC236}">
                <a16:creationId xmlns:a16="http://schemas.microsoft.com/office/drawing/2014/main" id="{1A2403F2-FE63-F65E-E263-77FD09C7478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956"/>
          <a:stretch/>
        </p:blipFill>
        <p:spPr bwMode="auto">
          <a:xfrm>
            <a:off x="-1" y="0"/>
            <a:ext cx="12192001" cy="28838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A99A7D9-2793-9713-AFE6-CBDDD991A4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2801566"/>
          </a:xfrm>
          <a:prstGeom prst="rect">
            <a:avLst/>
          </a:prstGeom>
        </p:spPr>
      </p:pic>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fully funding healthcare in indigenous communities</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06500" y="1993900"/>
            <a:ext cx="5896665" cy="4338637"/>
          </a:xfrm>
        </p:spPr>
        <p:txBody>
          <a:bodyPr/>
          <a:lstStyle/>
          <a:p>
            <a:pPr marL="293688" indent="-282575">
              <a:lnSpc>
                <a:spcPts val="2400"/>
              </a:lnSpc>
              <a:spcBef>
                <a:spcPts val="1800"/>
              </a:spcBef>
            </a:pPr>
            <a:r>
              <a:rPr lang="en-US" sz="2400" b="1" dirty="0">
                <a:solidFill>
                  <a:srgbClr val="0070C0"/>
                </a:solidFill>
              </a:rPr>
              <a:t>Harm: </a:t>
            </a:r>
            <a:r>
              <a:rPr lang="en-US" sz="2400" dirty="0"/>
              <a:t>The U.S. currently fails to meet its treaty obligations to provide quality healthcare in indigenous communities. As a result, health outcomes in indigenous communities are poor.</a:t>
            </a:r>
          </a:p>
          <a:p>
            <a:pPr marL="293688" indent="-282575">
              <a:lnSpc>
                <a:spcPts val="2400"/>
              </a:lnSpc>
              <a:spcBef>
                <a:spcPts val="1800"/>
              </a:spcBef>
            </a:pPr>
            <a:r>
              <a:rPr lang="en-US" sz="2400" b="1" dirty="0">
                <a:solidFill>
                  <a:srgbClr val="0070C0"/>
                </a:solidFill>
              </a:rPr>
              <a:t>Inherency: </a:t>
            </a:r>
            <a:r>
              <a:rPr lang="en-US" sz="2400" dirty="0"/>
              <a:t>Funding for the Indian Health Service (</a:t>
            </a:r>
            <a:r>
              <a:rPr lang="en-US" sz="2400" dirty="0" err="1"/>
              <a:t>IHS</a:t>
            </a:r>
            <a:r>
              <a:rPr lang="en-US" sz="2400" dirty="0"/>
              <a:t>) is currently discretionary, resulting in appropriations that meet only a small part of what is needed.</a:t>
            </a:r>
          </a:p>
          <a:p>
            <a:pPr marL="293688" indent="-282575">
              <a:lnSpc>
                <a:spcPts val="2400"/>
              </a:lnSpc>
              <a:spcBef>
                <a:spcPts val="1800"/>
              </a:spcBef>
            </a:pPr>
            <a:r>
              <a:rPr lang="en-US" sz="2400" b="1" dirty="0">
                <a:solidFill>
                  <a:srgbClr val="0070C0"/>
                </a:solidFill>
              </a:rPr>
              <a:t>Solvency: </a:t>
            </a:r>
            <a:r>
              <a:rPr lang="en-US" sz="2400" dirty="0"/>
              <a:t>Establishing mandatory, entitlement-based funding will meet healthcare needs in indigenous communities.</a:t>
            </a:r>
          </a:p>
        </p:txBody>
      </p:sp>
      <p:pic>
        <p:nvPicPr>
          <p:cNvPr id="9" name="Picture 8">
            <a:extLst>
              <a:ext uri="{FF2B5EF4-FFF2-40B4-BE49-F238E27FC236}">
                <a16:creationId xmlns:a16="http://schemas.microsoft.com/office/drawing/2014/main" id="{88E33840-90FF-F050-8FBE-BBC93AD3A6DA}"/>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a:xfrm>
            <a:off x="7125069" y="1993900"/>
            <a:ext cx="4842565" cy="349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CBC8DF47-ED53-6A38-09C6-EB9F29CB5937}"/>
              </a:ext>
            </a:extLst>
          </p:cNvPr>
          <p:cNvSpPr txBox="1"/>
          <p:nvPr/>
        </p:nvSpPr>
        <p:spPr>
          <a:xfrm>
            <a:off x="7039688" y="5593873"/>
            <a:ext cx="5013325" cy="738664"/>
          </a:xfrm>
          <a:prstGeom prst="rect">
            <a:avLst/>
          </a:prstGeom>
          <a:noFill/>
        </p:spPr>
        <p:txBody>
          <a:bodyPr wrap="square">
            <a:spAutoFit/>
          </a:bodyPr>
          <a:lstStyle/>
          <a:p>
            <a:r>
              <a:rPr lang="en-US" sz="1400" dirty="0">
                <a:hlinkClick r:id="rId4"/>
              </a:rPr>
              <a:t>https://inside.ouhsc.edu/news/article/university-of-oklahoma-researchers-propose-novel-solution-to-indian-health-service-underfunding</a:t>
            </a:r>
            <a:r>
              <a:rPr lang="en-US" sz="1400" dirty="0"/>
              <a:t> </a:t>
            </a:r>
          </a:p>
        </p:txBody>
      </p:sp>
    </p:spTree>
    <p:extLst>
      <p:ext uri="{BB962C8B-B14F-4D97-AF65-F5344CB8AC3E}">
        <p14:creationId xmlns:p14="http://schemas.microsoft.com/office/powerpoint/2010/main" val="340030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dirty="0">
                <a:solidFill>
                  <a:srgbClr val="0070C0"/>
                </a:solidFill>
                <a:latin typeface="Copperplate" panose="02000504000000020004" pitchFamily="2" charset="77"/>
              </a:rPr>
              <a:t>Singapore plan</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168186" y="1801667"/>
            <a:ext cx="7389498" cy="4257156"/>
          </a:xfrm>
        </p:spPr>
        <p:txBody>
          <a:bodyPr/>
          <a:lstStyle/>
          <a:p>
            <a:pPr marL="293688" indent="-282575">
              <a:lnSpc>
                <a:spcPts val="2400"/>
              </a:lnSpc>
              <a:spcBef>
                <a:spcPts val="1800"/>
              </a:spcBef>
            </a:pPr>
            <a:r>
              <a:rPr lang="en-US" sz="2400" b="1" dirty="0">
                <a:solidFill>
                  <a:srgbClr val="0070C0"/>
                </a:solidFill>
              </a:rPr>
              <a:t>Harm: </a:t>
            </a:r>
            <a:r>
              <a:rPr lang="en-US" sz="2400" dirty="0"/>
              <a:t>Healthcare in America costs too much and delivers too little. </a:t>
            </a:r>
          </a:p>
          <a:p>
            <a:pPr marL="293688" indent="-282575">
              <a:lnSpc>
                <a:spcPts val="2400"/>
              </a:lnSpc>
              <a:spcBef>
                <a:spcPts val="1800"/>
              </a:spcBef>
            </a:pPr>
            <a:r>
              <a:rPr lang="en-US" sz="2400" b="1" dirty="0">
                <a:solidFill>
                  <a:srgbClr val="0070C0"/>
                </a:solidFill>
              </a:rPr>
              <a:t>Inherency: </a:t>
            </a:r>
            <a:r>
              <a:rPr lang="en-US" sz="2400" dirty="0"/>
              <a:t>The incentives in the current system are skewed by the lack of involvement of consumers who do not know prices for healthcare services.  </a:t>
            </a:r>
          </a:p>
          <a:p>
            <a:pPr marL="293688" indent="-282575">
              <a:lnSpc>
                <a:spcPts val="2400"/>
              </a:lnSpc>
              <a:spcBef>
                <a:spcPts val="1800"/>
              </a:spcBef>
            </a:pPr>
            <a:r>
              <a:rPr lang="en-US" sz="2400" b="1" dirty="0">
                <a:solidFill>
                  <a:srgbClr val="0070C0"/>
                </a:solidFill>
              </a:rPr>
              <a:t>Solvency: </a:t>
            </a:r>
            <a:r>
              <a:rPr lang="en-US" dirty="0"/>
              <a:t>Flynn: “The benefits would be enormous. We would free up enough money each year to fix Social Security, balance the budget, and still have trillions left over to spend on other important priorities like education and national defense. The drastically lower healthcare costs would also slash production costs and make domestic manufacturers competitive on international markets again.” (p. 5)</a:t>
            </a:r>
            <a:endParaRPr lang="en-US" sz="2400" dirty="0"/>
          </a:p>
        </p:txBody>
      </p:sp>
      <p:pic>
        <p:nvPicPr>
          <p:cNvPr id="6" name="Picture 5">
            <a:extLst>
              <a:ext uri="{FF2B5EF4-FFF2-40B4-BE49-F238E27FC236}">
                <a16:creationId xmlns:a16="http://schemas.microsoft.com/office/drawing/2014/main" id="{C131FBF6-95AC-17F1-364B-70FD64BADE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648700" y="1997451"/>
            <a:ext cx="3318934" cy="3768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C2995D19-F383-571D-C2D3-6B5CA008BBEA}"/>
              </a:ext>
            </a:extLst>
          </p:cNvPr>
          <p:cNvSpPr txBox="1"/>
          <p:nvPr/>
        </p:nvSpPr>
        <p:spPr>
          <a:xfrm>
            <a:off x="8557684" y="5837092"/>
            <a:ext cx="3500966" cy="646331"/>
          </a:xfrm>
          <a:prstGeom prst="rect">
            <a:avLst/>
          </a:prstGeom>
          <a:noFill/>
        </p:spPr>
        <p:txBody>
          <a:bodyPr wrap="square" rtlCol="0">
            <a:spAutoFit/>
          </a:bodyPr>
          <a:lstStyle/>
          <a:p>
            <a:r>
              <a:rPr lang="en-US" dirty="0"/>
              <a:t>Available at Amazon and other online booksellers</a:t>
            </a:r>
          </a:p>
        </p:txBody>
      </p:sp>
    </p:spTree>
    <p:extLst>
      <p:ext uri="{BB962C8B-B14F-4D97-AF65-F5344CB8AC3E}">
        <p14:creationId xmlns:p14="http://schemas.microsoft.com/office/powerpoint/2010/main" val="248069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F2496D-D6A0-4CC2-9A65-2756FE866C9F}"/>
              </a:ext>
            </a:extLst>
          </p:cNvPr>
          <p:cNvSpPr>
            <a:spLocks noGrp="1"/>
          </p:cNvSpPr>
          <p:nvPr>
            <p:ph type="title"/>
          </p:nvPr>
        </p:nvSpPr>
        <p:spPr>
          <a:xfrm>
            <a:off x="325598" y="2926869"/>
            <a:ext cx="11540804" cy="1362075"/>
          </a:xfrm>
        </p:spPr>
        <p:txBody>
          <a:bodyPr/>
          <a:lstStyle/>
          <a:p>
            <a:pPr>
              <a:lnSpc>
                <a:spcPct val="100000"/>
              </a:lnSpc>
            </a:pPr>
            <a:r>
              <a:rPr lang="en-US" sz="4800" dirty="0"/>
              <a:t>National Health insurance: Affirmative</a:t>
            </a:r>
          </a:p>
        </p:txBody>
      </p:sp>
      <p:sp>
        <p:nvSpPr>
          <p:cNvPr id="4" name="Footer Placeholder 3">
            <a:extLst>
              <a:ext uri="{FF2B5EF4-FFF2-40B4-BE49-F238E27FC236}">
                <a16:creationId xmlns:a16="http://schemas.microsoft.com/office/drawing/2014/main" id="{C9122689-0C18-4DE0-BCC9-AC763AA0BF80}"/>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2" name="Picture 1">
            <a:extLst>
              <a:ext uri="{FF2B5EF4-FFF2-40B4-BE49-F238E27FC236}">
                <a16:creationId xmlns:a16="http://schemas.microsoft.com/office/drawing/2014/main" id="{107417D6-6704-F8D7-5643-7ADF4EB828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2801566"/>
          </a:xfrm>
          <a:prstGeom prst="rect">
            <a:avLst/>
          </a:prstGeom>
        </p:spPr>
      </p:pic>
    </p:spTree>
    <p:extLst>
      <p:ext uri="{BB962C8B-B14F-4D97-AF65-F5344CB8AC3E}">
        <p14:creationId xmlns:p14="http://schemas.microsoft.com/office/powerpoint/2010/main" val="183713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Medicare for all</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517302" y="2109719"/>
            <a:ext cx="5667269" cy="4338637"/>
          </a:xfrm>
        </p:spPr>
        <p:txBody>
          <a:bodyPr/>
          <a:lstStyle/>
          <a:p>
            <a:pPr marL="293688" indent="-282575">
              <a:lnSpc>
                <a:spcPts val="2480"/>
              </a:lnSpc>
              <a:spcBef>
                <a:spcPts val="1800"/>
              </a:spcBef>
            </a:pPr>
            <a:r>
              <a:rPr lang="en-US" sz="2400" b="1" dirty="0">
                <a:solidFill>
                  <a:srgbClr val="0070C0"/>
                </a:solidFill>
              </a:rPr>
              <a:t>Harm: </a:t>
            </a:r>
            <a:r>
              <a:rPr lang="en-US" sz="2400" dirty="0"/>
              <a:t>Among developed nations, the U.S. spends the most on healthcare and yet is near the bottom in health outcomes. </a:t>
            </a:r>
          </a:p>
          <a:p>
            <a:pPr marL="293688" indent="-282575">
              <a:lnSpc>
                <a:spcPts val="2480"/>
              </a:lnSpc>
              <a:spcBef>
                <a:spcPts val="1800"/>
              </a:spcBef>
            </a:pPr>
            <a:r>
              <a:rPr lang="en-US" sz="2400" b="1" dirty="0">
                <a:solidFill>
                  <a:srgbClr val="0070C0"/>
                </a:solidFill>
              </a:rPr>
              <a:t>Inherency: </a:t>
            </a:r>
            <a:r>
              <a:rPr lang="en-US" sz="2400" dirty="0"/>
              <a:t>Too much health care spending is wasted in administrative costs associated with private health insurance companies.</a:t>
            </a:r>
          </a:p>
          <a:p>
            <a:pPr marL="293688" indent="-282575">
              <a:lnSpc>
                <a:spcPts val="2480"/>
              </a:lnSpc>
              <a:spcBef>
                <a:spcPts val="1800"/>
              </a:spcBef>
            </a:pPr>
            <a:r>
              <a:rPr lang="en-US" sz="2400" b="1" dirty="0">
                <a:solidFill>
                  <a:srgbClr val="0070C0"/>
                </a:solidFill>
              </a:rPr>
              <a:t>Solvency: </a:t>
            </a:r>
            <a:r>
              <a:rPr lang="en-US" sz="2400" dirty="0"/>
              <a:t>Medicare for All would save money because Medicare’s administrative expense is much less than for private health insurance. </a:t>
            </a:r>
          </a:p>
        </p:txBody>
      </p:sp>
      <p:pic>
        <p:nvPicPr>
          <p:cNvPr id="8" name="Picture 7">
            <a:extLst>
              <a:ext uri="{FF2B5EF4-FFF2-40B4-BE49-F238E27FC236}">
                <a16:creationId xmlns:a16="http://schemas.microsoft.com/office/drawing/2014/main" id="{C3D91E80-ACE7-1327-E36D-61B239B1914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336971" y="2109719"/>
            <a:ext cx="4713514" cy="3910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3ABEA95D-582D-6E38-29CC-F8C960ED5810}"/>
              </a:ext>
            </a:extLst>
          </p:cNvPr>
          <p:cNvSpPr txBox="1"/>
          <p:nvPr/>
        </p:nvSpPr>
        <p:spPr>
          <a:xfrm>
            <a:off x="7336971" y="6019800"/>
            <a:ext cx="6101442" cy="523220"/>
          </a:xfrm>
          <a:prstGeom prst="rect">
            <a:avLst/>
          </a:prstGeom>
          <a:noFill/>
        </p:spPr>
        <p:txBody>
          <a:bodyPr wrap="square">
            <a:spAutoFit/>
          </a:bodyPr>
          <a:lstStyle/>
          <a:p>
            <a:r>
              <a:rPr lang="en-US" sz="1400" dirty="0">
                <a:hlinkClick r:id="rId3"/>
              </a:rPr>
              <a:t>https://www.congress.gov/bill/119th-congress/senate-bill/1506/text?s=2&amp;r=2&amp;hl=Medicare+for+all</a:t>
            </a:r>
            <a:r>
              <a:rPr lang="en-US" sz="1400" dirty="0"/>
              <a:t> </a:t>
            </a:r>
          </a:p>
        </p:txBody>
      </p:sp>
    </p:spTree>
    <p:extLst>
      <p:ext uri="{BB962C8B-B14F-4D97-AF65-F5344CB8AC3E}">
        <p14:creationId xmlns:p14="http://schemas.microsoft.com/office/powerpoint/2010/main" val="342046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single-payer</a:t>
            </a:r>
            <a:endParaRPr lang="en-US" dirty="0"/>
          </a:p>
        </p:txBody>
      </p:sp>
      <p:sp>
        <p:nvSpPr>
          <p:cNvPr id="6" name="Content Placeholder 4">
            <a:extLst>
              <a:ext uri="{FF2B5EF4-FFF2-40B4-BE49-F238E27FC236}">
                <a16:creationId xmlns:a16="http://schemas.microsoft.com/office/drawing/2014/main" id="{E177E195-F9E0-6A4D-FF53-84DE8FF7B6BB}"/>
              </a:ext>
            </a:extLst>
          </p:cNvPr>
          <p:cNvSpPr>
            <a:spLocks noGrp="1"/>
          </p:cNvSpPr>
          <p:nvPr>
            <p:ph idx="1"/>
          </p:nvPr>
        </p:nvSpPr>
        <p:spPr>
          <a:xfrm>
            <a:off x="1397559" y="1917796"/>
            <a:ext cx="6142455" cy="4568629"/>
          </a:xfrm>
        </p:spPr>
        <p:txBody>
          <a:bodyPr/>
          <a:lstStyle/>
          <a:p>
            <a:pPr marL="293688" indent="-282575">
              <a:lnSpc>
                <a:spcPts val="2400"/>
              </a:lnSpc>
              <a:spcBef>
                <a:spcPts val="1800"/>
              </a:spcBef>
            </a:pPr>
            <a:r>
              <a:rPr lang="en-US" sz="2400" b="1" dirty="0">
                <a:solidFill>
                  <a:srgbClr val="0070C0"/>
                </a:solidFill>
              </a:rPr>
              <a:t>Harm: </a:t>
            </a:r>
            <a:r>
              <a:rPr lang="en-US" sz="2400" dirty="0"/>
              <a:t>When people become ill or unemployed, they lose their health insurance at the time they most need it.    </a:t>
            </a:r>
          </a:p>
          <a:p>
            <a:pPr marL="293688" indent="-282575">
              <a:lnSpc>
                <a:spcPts val="2400"/>
              </a:lnSpc>
              <a:spcBef>
                <a:spcPts val="1800"/>
              </a:spcBef>
            </a:pPr>
            <a:r>
              <a:rPr lang="en-US" sz="2400" b="1" dirty="0">
                <a:solidFill>
                  <a:srgbClr val="0070C0"/>
                </a:solidFill>
              </a:rPr>
              <a:t>Inherency: </a:t>
            </a:r>
            <a:r>
              <a:rPr lang="en-US" sz="2400" dirty="0"/>
              <a:t>At present, health insurance is tied to employment, excluding the self-employed and those working for non-participating businesses</a:t>
            </a:r>
          </a:p>
          <a:p>
            <a:pPr marL="293688" indent="-282575">
              <a:lnSpc>
                <a:spcPts val="2400"/>
              </a:lnSpc>
              <a:spcBef>
                <a:spcPts val="1800"/>
              </a:spcBef>
            </a:pPr>
            <a:r>
              <a:rPr lang="en-US" sz="2400" b="1" dirty="0">
                <a:solidFill>
                  <a:srgbClr val="0070C0"/>
                </a:solidFill>
              </a:rPr>
              <a:t>Solvency: </a:t>
            </a:r>
            <a:r>
              <a:rPr lang="en-US" sz="2400" dirty="0"/>
              <a:t>Removing the burden of employee health insurance from private businesses and school districts promotes economic competitiveness and efficiency. Employees are able to move from job-to-job without concerns about losing their health insurance.</a:t>
            </a:r>
          </a:p>
        </p:txBody>
      </p:sp>
      <p:pic>
        <p:nvPicPr>
          <p:cNvPr id="3" name="Picture 2">
            <a:extLst>
              <a:ext uri="{FF2B5EF4-FFF2-40B4-BE49-F238E27FC236}">
                <a16:creationId xmlns:a16="http://schemas.microsoft.com/office/drawing/2014/main" id="{DEC8C9C8-9A0B-06E4-1E56-D4ADF349E02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52292" y="2109719"/>
            <a:ext cx="3864429" cy="395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E92371D-B65B-5DE0-C1E9-A77F8BAC2D49}"/>
              </a:ext>
            </a:extLst>
          </p:cNvPr>
          <p:cNvSpPr txBox="1"/>
          <p:nvPr/>
        </p:nvSpPr>
        <p:spPr>
          <a:xfrm>
            <a:off x="7852292" y="6178648"/>
            <a:ext cx="4339708" cy="307777"/>
          </a:xfrm>
          <a:prstGeom prst="rect">
            <a:avLst/>
          </a:prstGeom>
          <a:noFill/>
        </p:spPr>
        <p:txBody>
          <a:bodyPr wrap="square">
            <a:spAutoFit/>
          </a:bodyPr>
          <a:lstStyle/>
          <a:p>
            <a:r>
              <a:rPr lang="en-US" sz="1400" dirty="0">
                <a:hlinkClick r:id="rId3"/>
              </a:rPr>
              <a:t>https://www.counterpunch.org/2025/05/22/365176/</a:t>
            </a:r>
            <a:r>
              <a:rPr lang="en-US" sz="1400" dirty="0"/>
              <a:t> </a:t>
            </a:r>
          </a:p>
        </p:txBody>
      </p:sp>
    </p:spTree>
    <p:extLst>
      <p:ext uri="{BB962C8B-B14F-4D97-AF65-F5344CB8AC3E}">
        <p14:creationId xmlns:p14="http://schemas.microsoft.com/office/powerpoint/2010/main" val="344692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repairing the Affordable care Act</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315839" y="1911706"/>
            <a:ext cx="6010247" cy="4522859"/>
          </a:xfrm>
        </p:spPr>
        <p:txBody>
          <a:bodyPr/>
          <a:lstStyle/>
          <a:p>
            <a:pPr marL="293688" indent="-282575">
              <a:lnSpc>
                <a:spcPts val="2400"/>
              </a:lnSpc>
              <a:spcBef>
                <a:spcPts val="1800"/>
              </a:spcBef>
            </a:pPr>
            <a:r>
              <a:rPr lang="en-US" sz="2400" b="1" dirty="0">
                <a:solidFill>
                  <a:srgbClr val="0070C0"/>
                </a:solidFill>
              </a:rPr>
              <a:t>Harm: </a:t>
            </a:r>
            <a:r>
              <a:rPr lang="en-US" sz="2400" dirty="0"/>
              <a:t>The ACA was designed to provide universal health insurance coverage, but millions remain uncovered. Without insurance, people delay essential healthcare, leading to disease and death.</a:t>
            </a:r>
          </a:p>
          <a:p>
            <a:pPr marL="293688" indent="-282575">
              <a:lnSpc>
                <a:spcPts val="2400"/>
              </a:lnSpc>
              <a:spcBef>
                <a:spcPts val="1800"/>
              </a:spcBef>
            </a:pPr>
            <a:r>
              <a:rPr lang="en-US" sz="2400" b="1" dirty="0">
                <a:solidFill>
                  <a:srgbClr val="0070C0"/>
                </a:solidFill>
              </a:rPr>
              <a:t>Inherency: </a:t>
            </a:r>
            <a:r>
              <a:rPr lang="en-US" sz="2400" dirty="0"/>
              <a:t>Current State refusal to expand Medicaid and congressional efforts to limit ACA subsidies have left many uncovered by health insurance </a:t>
            </a:r>
          </a:p>
          <a:p>
            <a:pPr marL="293688" indent="-282575">
              <a:lnSpc>
                <a:spcPts val="2400"/>
              </a:lnSpc>
              <a:spcBef>
                <a:spcPts val="1800"/>
              </a:spcBef>
            </a:pPr>
            <a:r>
              <a:rPr lang="en-US" sz="2400" b="1" dirty="0">
                <a:solidFill>
                  <a:srgbClr val="0070C0"/>
                </a:solidFill>
              </a:rPr>
              <a:t>Solvency: </a:t>
            </a:r>
            <a:r>
              <a:rPr lang="en-US" sz="2400" dirty="0"/>
              <a:t>Proper support for the ACA provides universal health insurance coverage, saving lives and preventing/curing disease.</a:t>
            </a:r>
          </a:p>
        </p:txBody>
      </p:sp>
      <p:pic>
        <p:nvPicPr>
          <p:cNvPr id="3" name="Picture 2">
            <a:extLst>
              <a:ext uri="{FF2B5EF4-FFF2-40B4-BE49-F238E27FC236}">
                <a16:creationId xmlns:a16="http://schemas.microsoft.com/office/drawing/2014/main" id="{A7257A0F-6C4A-793E-6869-00691A44E44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45829" y="2084590"/>
            <a:ext cx="4268421" cy="3837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9E1CCAF4-C19F-E7E0-7CD8-8B6618D58665}"/>
              </a:ext>
            </a:extLst>
          </p:cNvPr>
          <p:cNvSpPr txBox="1"/>
          <p:nvPr/>
        </p:nvSpPr>
        <p:spPr>
          <a:xfrm>
            <a:off x="7344385" y="6014434"/>
            <a:ext cx="4471307" cy="523220"/>
          </a:xfrm>
          <a:prstGeom prst="rect">
            <a:avLst/>
          </a:prstGeom>
          <a:noFill/>
        </p:spPr>
        <p:txBody>
          <a:bodyPr wrap="square">
            <a:spAutoFit/>
          </a:bodyPr>
          <a:lstStyle/>
          <a:p>
            <a:r>
              <a:rPr lang="en-US" sz="1400" dirty="0">
                <a:hlinkClick r:id="rId3"/>
              </a:rPr>
              <a:t>https://www.congress.gov/bill/119th-congress/house-bill/6760/text?s=1&amp;r=12&amp;hl=affordable+care+act</a:t>
            </a:r>
            <a:r>
              <a:rPr lang="en-US" sz="1400" dirty="0"/>
              <a:t> </a:t>
            </a:r>
          </a:p>
        </p:txBody>
      </p:sp>
    </p:spTree>
    <p:extLst>
      <p:ext uri="{BB962C8B-B14F-4D97-AF65-F5344CB8AC3E}">
        <p14:creationId xmlns:p14="http://schemas.microsoft.com/office/powerpoint/2010/main" val="179365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The Public Option</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155709" y="1955349"/>
            <a:ext cx="6652977" cy="4522859"/>
          </a:xfrm>
        </p:spPr>
        <p:txBody>
          <a:bodyPr/>
          <a:lstStyle/>
          <a:p>
            <a:pPr marL="293688" indent="-282575">
              <a:lnSpc>
                <a:spcPts val="2400"/>
              </a:lnSpc>
              <a:spcBef>
                <a:spcPts val="1800"/>
              </a:spcBef>
            </a:pPr>
            <a:r>
              <a:rPr lang="en-US" sz="2400" b="1" dirty="0">
                <a:solidFill>
                  <a:srgbClr val="0070C0"/>
                </a:solidFill>
              </a:rPr>
              <a:t>Harm: </a:t>
            </a:r>
            <a:r>
              <a:rPr lang="en-US" sz="2400" dirty="0"/>
              <a:t>Many Americans are uncovered by health insurance because they have no option within their financial means. This results in avoidance of necessary preventive and curative healthcare, leading to increased disease and death.</a:t>
            </a:r>
          </a:p>
          <a:p>
            <a:pPr marL="293688" indent="-282575">
              <a:lnSpc>
                <a:spcPts val="2400"/>
              </a:lnSpc>
              <a:spcBef>
                <a:spcPts val="1800"/>
              </a:spcBef>
            </a:pPr>
            <a:r>
              <a:rPr lang="en-US" sz="2400" b="1" dirty="0">
                <a:solidFill>
                  <a:srgbClr val="0070C0"/>
                </a:solidFill>
              </a:rPr>
              <a:t>Inherency: </a:t>
            </a:r>
            <a:r>
              <a:rPr lang="en-US" sz="2400" dirty="0"/>
              <a:t>Concentration in the health insurance marketplace, together with hospital consolidation is driving up the cost of health insurance.</a:t>
            </a:r>
          </a:p>
          <a:p>
            <a:pPr marL="293688" indent="-282575">
              <a:lnSpc>
                <a:spcPts val="2400"/>
              </a:lnSpc>
              <a:spcBef>
                <a:spcPts val="1800"/>
              </a:spcBef>
            </a:pPr>
            <a:r>
              <a:rPr lang="en-US" sz="2400" b="1" dirty="0">
                <a:solidFill>
                  <a:srgbClr val="0070C0"/>
                </a:solidFill>
              </a:rPr>
              <a:t>Solvency: </a:t>
            </a:r>
            <a:r>
              <a:rPr lang="en-US" sz="2400" dirty="0"/>
              <a:t>The Medicare-X Choice Act will provide a reliable, accessible alternative to private insurance companies, which can help drive down premiums and increase plan availability in underserved or rural markets.</a:t>
            </a:r>
          </a:p>
        </p:txBody>
      </p:sp>
      <p:pic>
        <p:nvPicPr>
          <p:cNvPr id="3" name="Picture 2">
            <a:extLst>
              <a:ext uri="{FF2B5EF4-FFF2-40B4-BE49-F238E27FC236}">
                <a16:creationId xmlns:a16="http://schemas.microsoft.com/office/drawing/2014/main" id="{87EAFC1A-F0AC-0BA8-5D47-0A341C516C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08686" y="2035628"/>
            <a:ext cx="4158948" cy="3875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A701D00F-B69F-5B98-A919-1049E2FF99FC}"/>
              </a:ext>
            </a:extLst>
          </p:cNvPr>
          <p:cNvSpPr txBox="1"/>
          <p:nvPr/>
        </p:nvSpPr>
        <p:spPr>
          <a:xfrm>
            <a:off x="7808686" y="5954988"/>
            <a:ext cx="4230775" cy="523220"/>
          </a:xfrm>
          <a:prstGeom prst="rect">
            <a:avLst/>
          </a:prstGeom>
          <a:noFill/>
        </p:spPr>
        <p:txBody>
          <a:bodyPr wrap="square">
            <a:spAutoFit/>
          </a:bodyPr>
          <a:lstStyle/>
          <a:p>
            <a:r>
              <a:rPr lang="en-US" sz="1400" dirty="0">
                <a:hlinkClick r:id="rId4"/>
              </a:rPr>
              <a:t>https://www.congress.gov/bill/119th-congress/senate-bill/3369/text</a:t>
            </a:r>
            <a:r>
              <a:rPr lang="en-US" sz="1400" dirty="0"/>
              <a:t> </a:t>
            </a:r>
          </a:p>
        </p:txBody>
      </p:sp>
    </p:spTree>
    <p:extLst>
      <p:ext uri="{BB962C8B-B14F-4D97-AF65-F5344CB8AC3E}">
        <p14:creationId xmlns:p14="http://schemas.microsoft.com/office/powerpoint/2010/main" val="80194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736333" y="525463"/>
            <a:ext cx="10455667" cy="1204912"/>
          </a:xfrm>
        </p:spPr>
        <p:txBody>
          <a:bodyPr/>
          <a:lstStyle/>
          <a:p>
            <a:pPr algn="ctr"/>
            <a:r>
              <a:rPr lang="en-US" sz="3600" dirty="0" err="1">
                <a:solidFill>
                  <a:srgbClr val="0070C0"/>
                </a:solidFill>
                <a:latin typeface="Copperplate" panose="02000504000000020004" pitchFamily="2" charset="77"/>
              </a:rPr>
              <a:t>medicare</a:t>
            </a:r>
            <a:r>
              <a:rPr lang="en-US" sz="3600" dirty="0">
                <a:solidFill>
                  <a:srgbClr val="0070C0"/>
                </a:solidFill>
                <a:latin typeface="Copperplate" panose="02000504000000020004" pitchFamily="2" charset="77"/>
              </a:rPr>
              <a:t> advantage for all</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435109" y="1911706"/>
            <a:ext cx="6362976" cy="4522859"/>
          </a:xfrm>
        </p:spPr>
        <p:txBody>
          <a:bodyPr/>
          <a:lstStyle/>
          <a:p>
            <a:pPr marL="293688" indent="-282575">
              <a:lnSpc>
                <a:spcPts val="2400"/>
              </a:lnSpc>
              <a:spcBef>
                <a:spcPts val="1800"/>
              </a:spcBef>
            </a:pPr>
            <a:r>
              <a:rPr lang="en-US" sz="2400" b="1" dirty="0">
                <a:solidFill>
                  <a:srgbClr val="0070C0"/>
                </a:solidFill>
              </a:rPr>
              <a:t>Harm: </a:t>
            </a:r>
            <a:r>
              <a:rPr lang="en-US" sz="2400" dirty="0"/>
              <a:t>Too many Americans are uncovered by health insurance and many health insurance plans fail to cover essential health services. In addition, healthcare costs are out-of-control, undermining the strength of the U.S. economy.</a:t>
            </a:r>
          </a:p>
          <a:p>
            <a:pPr marL="293688" indent="-282575">
              <a:lnSpc>
                <a:spcPts val="2400"/>
              </a:lnSpc>
              <a:spcBef>
                <a:spcPts val="1800"/>
              </a:spcBef>
            </a:pPr>
            <a:r>
              <a:rPr lang="en-US" sz="2400" b="1" dirty="0">
                <a:solidFill>
                  <a:srgbClr val="0070C0"/>
                </a:solidFill>
              </a:rPr>
              <a:t>Inherency: </a:t>
            </a:r>
            <a:r>
              <a:rPr lang="en-US" sz="2400" dirty="0"/>
              <a:t>The current patchwork system of health insurance leaves many Americans with no affordable coverage options. </a:t>
            </a:r>
          </a:p>
          <a:p>
            <a:pPr marL="293688" indent="-282575">
              <a:lnSpc>
                <a:spcPts val="2400"/>
              </a:lnSpc>
              <a:spcBef>
                <a:spcPts val="1800"/>
              </a:spcBef>
            </a:pPr>
            <a:r>
              <a:rPr lang="en-US" sz="2400" b="1" dirty="0">
                <a:solidFill>
                  <a:srgbClr val="0070C0"/>
                </a:solidFill>
              </a:rPr>
              <a:t>Solvency: </a:t>
            </a:r>
            <a:r>
              <a:rPr lang="en-US" sz="2400" dirty="0"/>
              <a:t>The adoption of Medicare Advantage for All would affordably provide health insurance to all Americans while also ensuring comprehensive coverage of healthcare services.  </a:t>
            </a:r>
          </a:p>
        </p:txBody>
      </p:sp>
      <p:pic>
        <p:nvPicPr>
          <p:cNvPr id="6" name="Picture 5">
            <a:extLst>
              <a:ext uri="{FF2B5EF4-FFF2-40B4-BE49-F238E27FC236}">
                <a16:creationId xmlns:a16="http://schemas.microsoft.com/office/drawing/2014/main" id="{2CE03744-2621-2BC2-A11C-4F870E4E986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69699" y="2090569"/>
            <a:ext cx="3757201" cy="3776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4B4F239-EABB-635C-998F-E05B93178EE6}"/>
              </a:ext>
            </a:extLst>
          </p:cNvPr>
          <p:cNvSpPr txBox="1"/>
          <p:nvPr/>
        </p:nvSpPr>
        <p:spPr>
          <a:xfrm>
            <a:off x="8188593" y="5969001"/>
            <a:ext cx="3919411" cy="523220"/>
          </a:xfrm>
          <a:prstGeom prst="rect">
            <a:avLst/>
          </a:prstGeom>
          <a:noFill/>
        </p:spPr>
        <p:txBody>
          <a:bodyPr wrap="square">
            <a:spAutoFit/>
          </a:bodyPr>
          <a:lstStyle/>
          <a:p>
            <a:r>
              <a:rPr lang="en-US" sz="1400" dirty="0">
                <a:hlinkClick r:id="rId3"/>
              </a:rPr>
              <a:t>https://freopp.org/whitepapers/affordable-health-care-for-every-generation/</a:t>
            </a:r>
            <a:r>
              <a:rPr lang="en-US" sz="1400" dirty="0"/>
              <a:t> </a:t>
            </a:r>
          </a:p>
        </p:txBody>
      </p:sp>
    </p:spTree>
    <p:extLst>
      <p:ext uri="{BB962C8B-B14F-4D97-AF65-F5344CB8AC3E}">
        <p14:creationId xmlns:p14="http://schemas.microsoft.com/office/powerpoint/2010/main" val="226128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0D0AA-9DA8-E771-3092-6FDFEE8D6C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20668F-AF10-8583-BB59-BD8E7C3DD20A}"/>
              </a:ext>
            </a:extLst>
          </p:cNvPr>
          <p:cNvSpPr>
            <a:spLocks noGrp="1"/>
          </p:cNvSpPr>
          <p:nvPr>
            <p:ph type="title"/>
          </p:nvPr>
        </p:nvSpPr>
        <p:spPr>
          <a:xfrm>
            <a:off x="1736333" y="525463"/>
            <a:ext cx="10455667" cy="1204912"/>
          </a:xfrm>
        </p:spPr>
        <p:txBody>
          <a:bodyPr/>
          <a:lstStyle/>
          <a:p>
            <a:pPr algn="ctr"/>
            <a:r>
              <a:rPr lang="en-US" sz="3600" dirty="0">
                <a:solidFill>
                  <a:srgbClr val="0070C0"/>
                </a:solidFill>
                <a:latin typeface="Copperplate" panose="02000504000000020004" pitchFamily="2" charset="77"/>
              </a:rPr>
              <a:t>Mental health parity in Medicare</a:t>
            </a:r>
            <a:endParaRPr lang="en-US" dirty="0"/>
          </a:p>
        </p:txBody>
      </p:sp>
      <p:sp>
        <p:nvSpPr>
          <p:cNvPr id="5" name="Content Placeholder 4">
            <a:extLst>
              <a:ext uri="{FF2B5EF4-FFF2-40B4-BE49-F238E27FC236}">
                <a16:creationId xmlns:a16="http://schemas.microsoft.com/office/drawing/2014/main" id="{70C11395-41A4-42DE-A5DF-6E45BE70FB37}"/>
              </a:ext>
            </a:extLst>
          </p:cNvPr>
          <p:cNvSpPr>
            <a:spLocks noGrp="1"/>
          </p:cNvSpPr>
          <p:nvPr>
            <p:ph idx="1"/>
          </p:nvPr>
        </p:nvSpPr>
        <p:spPr>
          <a:xfrm>
            <a:off x="1435109" y="1911706"/>
            <a:ext cx="5372091" cy="4522859"/>
          </a:xfrm>
        </p:spPr>
        <p:txBody>
          <a:bodyPr/>
          <a:lstStyle/>
          <a:p>
            <a:pPr marL="460375" indent="-444500">
              <a:lnSpc>
                <a:spcPts val="2400"/>
              </a:lnSpc>
              <a:spcBef>
                <a:spcPts val="1800"/>
              </a:spcBef>
            </a:pPr>
            <a:r>
              <a:rPr lang="en-US" sz="2400" b="1" dirty="0">
                <a:solidFill>
                  <a:srgbClr val="0070C0"/>
                </a:solidFill>
                <a:latin typeface="+mj-lt"/>
                <a:cs typeface="Arial" panose="020B0604020202020204" pitchFamily="34" charset="0"/>
              </a:rPr>
              <a:t>Harm: </a:t>
            </a:r>
            <a:r>
              <a:rPr lang="en-US" sz="2400" dirty="0">
                <a:latin typeface="+mj-lt"/>
                <a:cs typeface="Arial" panose="020B0604020202020204" pitchFamily="34" charset="0"/>
              </a:rPr>
              <a:t>Elderly Americans have the same need for mental healthcare as younger Americans, but their Medicare coverage is inadequate.</a:t>
            </a:r>
          </a:p>
          <a:p>
            <a:pPr marL="460375" indent="-444500">
              <a:lnSpc>
                <a:spcPts val="2400"/>
              </a:lnSpc>
              <a:spcBef>
                <a:spcPts val="1800"/>
              </a:spcBef>
            </a:pPr>
            <a:r>
              <a:rPr lang="en-US" sz="2400" b="1" dirty="0">
                <a:solidFill>
                  <a:srgbClr val="0070C0"/>
                </a:solidFill>
                <a:latin typeface="+mj-lt"/>
                <a:cs typeface="Arial" panose="020B0604020202020204" pitchFamily="34" charset="0"/>
              </a:rPr>
              <a:t>Inherency: </a:t>
            </a:r>
            <a:r>
              <a:rPr lang="en-US" sz="2400" dirty="0">
                <a:latin typeface="+mj-lt"/>
                <a:cs typeface="Arial" panose="020B0604020202020204" pitchFamily="34" charset="0"/>
              </a:rPr>
              <a:t>Mental health parity is required by law for private health insurers, but Medicare is not required to follow parity rules. Mental health coverage is denied after 190-days.</a:t>
            </a:r>
          </a:p>
          <a:p>
            <a:pPr marL="460375" indent="-444500">
              <a:lnSpc>
                <a:spcPts val="2400"/>
              </a:lnSpc>
              <a:spcBef>
                <a:spcPts val="1800"/>
              </a:spcBef>
            </a:pPr>
            <a:r>
              <a:rPr lang="en-US" sz="2400" b="1" dirty="0">
                <a:solidFill>
                  <a:srgbClr val="0070C0"/>
                </a:solidFill>
                <a:latin typeface="+mj-lt"/>
                <a:cs typeface="Arial" panose="020B0604020202020204" pitchFamily="34" charset="0"/>
              </a:rPr>
              <a:t>Solvency: </a:t>
            </a:r>
            <a:r>
              <a:rPr lang="en-US" sz="2400" dirty="0">
                <a:latin typeface="+mj-lt"/>
                <a:cs typeface="Arial" panose="020B0604020202020204" pitchFamily="34" charset="0"/>
              </a:rPr>
              <a:t>Applying mental health parity requirements to Medicare coverage will best meet the needs of elderly Americans.</a:t>
            </a:r>
          </a:p>
        </p:txBody>
      </p:sp>
      <p:sp>
        <p:nvSpPr>
          <p:cNvPr id="9" name="TextBox 8">
            <a:extLst>
              <a:ext uri="{FF2B5EF4-FFF2-40B4-BE49-F238E27FC236}">
                <a16:creationId xmlns:a16="http://schemas.microsoft.com/office/drawing/2014/main" id="{9550B6D7-8E3F-4504-0C82-CA8D416B859C}"/>
              </a:ext>
            </a:extLst>
          </p:cNvPr>
          <p:cNvSpPr txBox="1"/>
          <p:nvPr/>
        </p:nvSpPr>
        <p:spPr>
          <a:xfrm>
            <a:off x="7053460" y="5695901"/>
            <a:ext cx="5096541" cy="738664"/>
          </a:xfrm>
          <a:prstGeom prst="rect">
            <a:avLst/>
          </a:prstGeom>
          <a:noFill/>
        </p:spPr>
        <p:txBody>
          <a:bodyPr wrap="square">
            <a:spAutoFit/>
          </a:bodyPr>
          <a:lstStyle/>
          <a:p>
            <a:r>
              <a:rPr lang="en-US" sz="1400" dirty="0">
                <a:hlinkClick r:id="rId2"/>
              </a:rPr>
              <a:t>https://www.medicarerights.org/medicare-watch/2022/07/28/establishing-principles-for-parity-in-medicare-coverage</a:t>
            </a:r>
            <a:r>
              <a:rPr lang="en-US" sz="1400" dirty="0"/>
              <a:t> </a:t>
            </a:r>
          </a:p>
        </p:txBody>
      </p:sp>
      <p:pic>
        <p:nvPicPr>
          <p:cNvPr id="2" name="Picture 1">
            <a:extLst>
              <a:ext uri="{FF2B5EF4-FFF2-40B4-BE49-F238E27FC236}">
                <a16:creationId xmlns:a16="http://schemas.microsoft.com/office/drawing/2014/main" id="{B8314D1B-95C8-9237-366B-5CC2FE63ED7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95458" y="2049263"/>
            <a:ext cx="5012546" cy="3500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393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Restore the cuts to Medicaid</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188097" y="2044700"/>
            <a:ext cx="6463007" cy="4522859"/>
          </a:xfrm>
        </p:spPr>
        <p:txBody>
          <a:bodyPr/>
          <a:lstStyle/>
          <a:p>
            <a:pPr marL="293688" indent="-282575">
              <a:lnSpc>
                <a:spcPts val="2400"/>
              </a:lnSpc>
              <a:spcBef>
                <a:spcPts val="1800"/>
              </a:spcBef>
            </a:pPr>
            <a:r>
              <a:rPr lang="en-US" sz="2400" b="1" dirty="0">
                <a:solidFill>
                  <a:srgbClr val="0070C0"/>
                </a:solidFill>
              </a:rPr>
              <a:t>Harm: </a:t>
            </a:r>
            <a:r>
              <a:rPr lang="en-US" sz="2400" dirty="0"/>
              <a:t>Losing access to Medicaid will prove fatal for thousands of Americans; for many others lost access means avoidance of essential preventive services. In addition, the rural hospitals and Community Health Centers that depend upon Medicaid are marginalized.</a:t>
            </a:r>
          </a:p>
          <a:p>
            <a:pPr marL="293688" indent="-282575">
              <a:lnSpc>
                <a:spcPts val="2400"/>
              </a:lnSpc>
              <a:spcBef>
                <a:spcPts val="1800"/>
              </a:spcBef>
            </a:pPr>
            <a:r>
              <a:rPr lang="en-US" sz="2400" b="1" dirty="0">
                <a:solidFill>
                  <a:srgbClr val="0070C0"/>
                </a:solidFill>
              </a:rPr>
              <a:t>Inherency: </a:t>
            </a:r>
            <a:r>
              <a:rPr lang="en-US" sz="2400" dirty="0"/>
              <a:t>The One Big Beautiful Bill Act (</a:t>
            </a:r>
            <a:r>
              <a:rPr lang="en-US" sz="2400" dirty="0" err="1"/>
              <a:t>OBBBA</a:t>
            </a:r>
            <a:r>
              <a:rPr lang="en-US" sz="2400" dirty="0"/>
              <a:t>) enacts the largest Medicaid cuts in U.S. history, slashing nearly $1 trillion over a decade and putting up to 10 million people at risk of losing coverage.</a:t>
            </a:r>
          </a:p>
          <a:p>
            <a:pPr marL="293688" indent="-282575">
              <a:lnSpc>
                <a:spcPts val="2400"/>
              </a:lnSpc>
              <a:spcBef>
                <a:spcPts val="1800"/>
              </a:spcBef>
            </a:pPr>
            <a:r>
              <a:rPr lang="en-US" sz="2400" b="1" dirty="0">
                <a:solidFill>
                  <a:srgbClr val="0070C0"/>
                </a:solidFill>
              </a:rPr>
              <a:t>Solvency:  </a:t>
            </a:r>
            <a:r>
              <a:rPr lang="en-US" sz="2400" dirty="0"/>
              <a:t>Restoring Medicaid cuts will save lives and restore the viability of rural hospitals.</a:t>
            </a:r>
          </a:p>
        </p:txBody>
      </p:sp>
      <p:pic>
        <p:nvPicPr>
          <p:cNvPr id="7" name="Picture 6">
            <a:extLst>
              <a:ext uri="{FF2B5EF4-FFF2-40B4-BE49-F238E27FC236}">
                <a16:creationId xmlns:a16="http://schemas.microsoft.com/office/drawing/2014/main" id="{6628131E-391B-87A1-1286-1A9D79AF2A3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772400" y="1943100"/>
            <a:ext cx="419523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6040C5AC-5838-7935-58DE-87BDAA46FADF}"/>
              </a:ext>
            </a:extLst>
          </p:cNvPr>
          <p:cNvSpPr txBox="1"/>
          <p:nvPr/>
        </p:nvSpPr>
        <p:spPr>
          <a:xfrm>
            <a:off x="7651104" y="5958215"/>
            <a:ext cx="4693295" cy="523220"/>
          </a:xfrm>
          <a:prstGeom prst="rect">
            <a:avLst/>
          </a:prstGeom>
          <a:noFill/>
        </p:spPr>
        <p:txBody>
          <a:bodyPr wrap="square">
            <a:spAutoFit/>
          </a:bodyPr>
          <a:lstStyle/>
          <a:p>
            <a:r>
              <a:rPr lang="en-US" sz="1400" dirty="0">
                <a:hlinkClick r:id="rId3"/>
              </a:rPr>
              <a:t>https://ldi.upenn.edu/our-work/research-updates/experts-medicaid-cuts-could-prove-fatal-for-thousands/</a:t>
            </a:r>
            <a:r>
              <a:rPr lang="en-US" sz="1400" dirty="0"/>
              <a:t> </a:t>
            </a:r>
          </a:p>
        </p:txBody>
      </p:sp>
    </p:spTree>
    <p:extLst>
      <p:ext uri="{BB962C8B-B14F-4D97-AF65-F5344CB8AC3E}">
        <p14:creationId xmlns:p14="http://schemas.microsoft.com/office/powerpoint/2010/main" val="621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880171" y="525463"/>
            <a:ext cx="10202238" cy="1204912"/>
          </a:xfrm>
        </p:spPr>
        <p:txBody>
          <a:bodyPr/>
          <a:lstStyle/>
          <a:p>
            <a:pPr algn="ctr"/>
            <a:r>
              <a:rPr lang="en-US" sz="3600" dirty="0">
                <a:solidFill>
                  <a:srgbClr val="0070C0"/>
                </a:solidFill>
                <a:latin typeface="Copperplate" panose="02000504000000020004" pitchFamily="2" charset="77"/>
              </a:rPr>
              <a:t>veterans health administration</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306888" y="2178528"/>
            <a:ext cx="5451061" cy="4338637"/>
          </a:xfrm>
        </p:spPr>
        <p:txBody>
          <a:bodyPr/>
          <a:lstStyle/>
          <a:p>
            <a:pPr marL="293688" indent="-282575">
              <a:lnSpc>
                <a:spcPts val="2400"/>
              </a:lnSpc>
              <a:spcBef>
                <a:spcPts val="1800"/>
              </a:spcBef>
            </a:pPr>
            <a:r>
              <a:rPr lang="en-US" sz="2400" b="1" dirty="0">
                <a:solidFill>
                  <a:srgbClr val="0070C0"/>
                </a:solidFill>
              </a:rPr>
              <a:t>Harm: </a:t>
            </a:r>
            <a:r>
              <a:rPr lang="en-US" sz="2400" dirty="0"/>
              <a:t>America has made a promise to veterans to provide health coverage in exchange for their service. That promise is currently not being kept.</a:t>
            </a:r>
          </a:p>
          <a:p>
            <a:pPr marL="293688" indent="-282575">
              <a:lnSpc>
                <a:spcPts val="2400"/>
              </a:lnSpc>
              <a:spcBef>
                <a:spcPts val="1800"/>
              </a:spcBef>
            </a:pPr>
            <a:r>
              <a:rPr lang="en-US" sz="2400" b="1" dirty="0">
                <a:solidFill>
                  <a:srgbClr val="0070C0"/>
                </a:solidFill>
              </a:rPr>
              <a:t>Inherency: </a:t>
            </a:r>
            <a:r>
              <a:rPr lang="en-US" sz="2400" dirty="0"/>
              <a:t>DOGE cuts and changes in work rules have reduced essential medical staffing at the VA, negatively impacting health coverage for veterans.</a:t>
            </a:r>
          </a:p>
          <a:p>
            <a:pPr marL="293688" indent="-282575">
              <a:lnSpc>
                <a:spcPts val="2400"/>
              </a:lnSpc>
              <a:spcBef>
                <a:spcPts val="1800"/>
              </a:spcBef>
            </a:pPr>
            <a:r>
              <a:rPr lang="en-US" sz="2400" b="1" dirty="0">
                <a:solidFill>
                  <a:srgbClr val="0070C0"/>
                </a:solidFill>
              </a:rPr>
              <a:t>Solvency: </a:t>
            </a:r>
            <a:r>
              <a:rPr lang="en-US" sz="2400" dirty="0"/>
              <a:t>Investing The Putting Veterans First Act would restore the quality of VA healthcare by reversing the DOGE cuts.</a:t>
            </a:r>
          </a:p>
        </p:txBody>
      </p:sp>
      <p:pic>
        <p:nvPicPr>
          <p:cNvPr id="7" name="Picture 6">
            <a:extLst>
              <a:ext uri="{FF2B5EF4-FFF2-40B4-BE49-F238E27FC236}">
                <a16:creationId xmlns:a16="http://schemas.microsoft.com/office/drawing/2014/main" id="{84B4654E-5813-9603-BDB5-D107193A3B1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81290" y="1993901"/>
            <a:ext cx="5092700" cy="36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F025CE3-446C-C81B-7EE6-B10124B9D24F}"/>
              </a:ext>
            </a:extLst>
          </p:cNvPr>
          <p:cNvSpPr txBox="1"/>
          <p:nvPr/>
        </p:nvSpPr>
        <p:spPr>
          <a:xfrm>
            <a:off x="6884949" y="5778501"/>
            <a:ext cx="5285381" cy="738664"/>
          </a:xfrm>
          <a:prstGeom prst="rect">
            <a:avLst/>
          </a:prstGeom>
          <a:noFill/>
        </p:spPr>
        <p:txBody>
          <a:bodyPr wrap="square">
            <a:spAutoFit/>
          </a:bodyPr>
          <a:lstStyle/>
          <a:p>
            <a:r>
              <a:rPr lang="en-US" sz="1400" dirty="0">
                <a:hlinkClick r:id="rId3"/>
              </a:rPr>
              <a:t>https://www.veterans.senate.gov/2025/3/blumenthal-senators-introduce-sweeping-legislation-to-reverse-damage-from-trump-administration-s-egregious-cuts-at-va-assault-on-veterans</a:t>
            </a:r>
            <a:r>
              <a:rPr lang="en-US" sz="1400" dirty="0"/>
              <a:t> </a:t>
            </a:r>
          </a:p>
        </p:txBody>
      </p:sp>
    </p:spTree>
    <p:extLst>
      <p:ext uri="{BB962C8B-B14F-4D97-AF65-F5344CB8AC3E}">
        <p14:creationId xmlns:p14="http://schemas.microsoft.com/office/powerpoint/2010/main" val="3017645865"/>
      </p:ext>
    </p:extLst>
  </p:cSld>
  <p:clrMapOvr>
    <a:masterClrMapping/>
  </p:clrMapOvr>
</p:sld>
</file>

<file path=ppt/theme/theme1.xml><?xml version="1.0" encoding="utf-8"?>
<a:theme xmlns:a="http://schemas.openxmlformats.org/drawingml/2006/main" name="Office Theme">
  <a:themeElements>
    <a:clrScheme name="Custom 42">
      <a:dk1>
        <a:srgbClr val="414B56"/>
      </a:dk1>
      <a:lt1>
        <a:srgbClr val="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0F16F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B878B66C-7652-44B4-BD8F-1BD6F77F39A7}" vid="{2D55774A-290A-4B49-9771-625A09A4E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2918</TotalTime>
  <Words>1082</Words>
  <Application>Microsoft Macintosh PowerPoint</Application>
  <PresentationFormat>Widescreen</PresentationFormat>
  <Paragraphs>57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Copperplate</vt:lpstr>
      <vt:lpstr>Courier New</vt:lpstr>
      <vt:lpstr>Wingdings</vt:lpstr>
      <vt:lpstr>Office Theme</vt:lpstr>
      <vt:lpstr>National Health Insurance affirmative</vt:lpstr>
      <vt:lpstr>Medicare for all</vt:lpstr>
      <vt:lpstr>single-payer</vt:lpstr>
      <vt:lpstr>repairing the Affordable care Act</vt:lpstr>
      <vt:lpstr>The Public Option</vt:lpstr>
      <vt:lpstr>medicare advantage for all</vt:lpstr>
      <vt:lpstr>Mental health parity in Medicare</vt:lpstr>
      <vt:lpstr>Restore the cuts to Medicaid</vt:lpstr>
      <vt:lpstr>veterans health administration</vt:lpstr>
      <vt:lpstr>fully funding healthcare in indigenous communities</vt:lpstr>
      <vt:lpstr>Singapore plan</vt:lpstr>
      <vt:lpstr>National Health insurance: Affirmative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reform topic: Affirmative</dc:title>
  <dc:subject/>
  <dc:creator>Edwards, Richard</dc:creator>
  <cp:keywords/>
  <dc:description/>
  <cp:lastModifiedBy>Edwards, Richard</cp:lastModifiedBy>
  <cp:revision>54</cp:revision>
  <dcterms:created xsi:type="dcterms:W3CDTF">2020-06-30T02:52:49Z</dcterms:created>
  <dcterms:modified xsi:type="dcterms:W3CDTF">2026-06-19T21:58:24Z</dcterms:modified>
  <cp:category/>
</cp:coreProperties>
</file>