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785" r:id="rId3"/>
    <p:sldId id="832" r:id="rId4"/>
    <p:sldId id="833" r:id="rId5"/>
    <p:sldId id="828" r:id="rId6"/>
    <p:sldId id="829" r:id="rId7"/>
    <p:sldId id="830"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312" r:id="rId21"/>
    <p:sldId id="313" r:id="rId22"/>
    <p:sldId id="314" r:id="rId23"/>
    <p:sldId id="315" r:id="rId24"/>
    <p:sldId id="316" r:id="rId25"/>
    <p:sldId id="317" r:id="rId26"/>
    <p:sldId id="27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5B"/>
    <a:srgbClr val="EA1F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908" autoAdjust="0"/>
    <p:restoredTop sz="96327"/>
  </p:normalViewPr>
  <p:slideViewPr>
    <p:cSldViewPr snapToGrid="0">
      <p:cViewPr varScale="1">
        <p:scale>
          <a:sx n="107" d="100"/>
          <a:sy n="107" d="100"/>
        </p:scale>
        <p:origin x="15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662DA9-B966-43D2-AB5C-D4931152F27D}"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419F2D-52A1-4C6C-A993-7EF92DF59BF4}" type="slidenum">
              <a:rPr lang="en-US" smtClean="0"/>
              <a:t>‹#›</a:t>
            </a:fld>
            <a:endParaRPr lang="en-US"/>
          </a:p>
        </p:txBody>
      </p:sp>
    </p:spTree>
    <p:extLst>
      <p:ext uri="{BB962C8B-B14F-4D97-AF65-F5344CB8AC3E}">
        <p14:creationId xmlns:p14="http://schemas.microsoft.com/office/powerpoint/2010/main" val="3457575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a:t>
            </a:r>
            <a:r>
              <a:rPr lang="en-US" baseline="0" dirty="0"/>
              <a:t> have been a number of discussions about the pace of play for NFHS Softball. Rule proposals have been submitted for various ways to enforce the timing between innings and various options to change the current rules providing different penalties if violated. After reviewing these proposals and comparing them with the current rules governing these items the NFHS Softball rules committee decided to reject the rule proposals and provide information by creating POE’s for these items. Starting with a reminder of the time between innings when it starts and highlighting that maintaining good game flow is an important aspect of the game. The next POE focused on umpires game management and how to enforce these items without being overly aggressive. This year the focus is on coaches roles in management of game flow as well as highlighting the existing timing aspects within the current rules. </a:t>
            </a:r>
            <a:endParaRPr lang="en-US" dirty="0"/>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2</a:t>
            </a:fld>
            <a:endParaRPr lang="en-US"/>
          </a:p>
        </p:txBody>
      </p:sp>
    </p:spTree>
    <p:extLst>
      <p:ext uri="{BB962C8B-B14F-4D97-AF65-F5344CB8AC3E}">
        <p14:creationId xmlns:p14="http://schemas.microsoft.com/office/powerpoint/2010/main" val="4101371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16</a:t>
            </a:fld>
            <a:endParaRPr lang="en-US" altLang="en-US"/>
          </a:p>
        </p:txBody>
      </p:sp>
    </p:spTree>
    <p:extLst>
      <p:ext uri="{BB962C8B-B14F-4D97-AF65-F5344CB8AC3E}">
        <p14:creationId xmlns:p14="http://schemas.microsoft.com/office/powerpoint/2010/main" val="3539300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17</a:t>
            </a:fld>
            <a:endParaRPr lang="en-US" altLang="en-US"/>
          </a:p>
        </p:txBody>
      </p:sp>
    </p:spTree>
    <p:extLst>
      <p:ext uri="{BB962C8B-B14F-4D97-AF65-F5344CB8AC3E}">
        <p14:creationId xmlns:p14="http://schemas.microsoft.com/office/powerpoint/2010/main" val="4014760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EF03793D-E7BF-4BCC-A9B0-394AE0E931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C6D3561-6471-4FC5-A881-5E1B44F4814C}" type="slidenum">
              <a:rPr lang="en-US" altLang="en-US" smtClean="0"/>
              <a:pPr>
                <a:spcBef>
                  <a:spcPct val="0"/>
                </a:spcBef>
              </a:pPr>
              <a:t>18</a:t>
            </a:fld>
            <a:endParaRPr lang="en-US" altLang="en-US"/>
          </a:p>
        </p:txBody>
      </p:sp>
      <p:sp>
        <p:nvSpPr>
          <p:cNvPr id="41987" name="Rectangle 2">
            <a:extLst>
              <a:ext uri="{FF2B5EF4-FFF2-40B4-BE49-F238E27FC236}">
                <a16:creationId xmlns:a16="http://schemas.microsoft.com/office/drawing/2014/main" id="{42E2FAD4-571B-4803-94B9-C5F4566E0943}"/>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1A3CF2D5-3187-4B34-BA8A-68548CA5C5C2}"/>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This slide contains several “layers” of the lineup card that can only be seen when the slide show is being viewed.</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6133901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19</a:t>
            </a:fld>
            <a:endParaRPr lang="en-US" altLang="en-US"/>
          </a:p>
        </p:txBody>
      </p:sp>
    </p:spTree>
    <p:extLst>
      <p:ext uri="{BB962C8B-B14F-4D97-AF65-F5344CB8AC3E}">
        <p14:creationId xmlns:p14="http://schemas.microsoft.com/office/powerpoint/2010/main" val="35801300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20</a:t>
            </a:fld>
            <a:endParaRPr lang="en-US" altLang="en-US"/>
          </a:p>
        </p:txBody>
      </p:sp>
    </p:spTree>
    <p:extLst>
      <p:ext uri="{BB962C8B-B14F-4D97-AF65-F5344CB8AC3E}">
        <p14:creationId xmlns:p14="http://schemas.microsoft.com/office/powerpoint/2010/main" val="37522211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EF03793D-E7BF-4BCC-A9B0-394AE0E931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C6D3561-6471-4FC5-A881-5E1B44F4814C}" type="slidenum">
              <a:rPr lang="en-US" altLang="en-US" smtClean="0"/>
              <a:pPr>
                <a:spcBef>
                  <a:spcPct val="0"/>
                </a:spcBef>
              </a:pPr>
              <a:t>21</a:t>
            </a:fld>
            <a:endParaRPr lang="en-US" altLang="en-US"/>
          </a:p>
        </p:txBody>
      </p:sp>
      <p:sp>
        <p:nvSpPr>
          <p:cNvPr id="41987" name="Rectangle 2">
            <a:extLst>
              <a:ext uri="{FF2B5EF4-FFF2-40B4-BE49-F238E27FC236}">
                <a16:creationId xmlns:a16="http://schemas.microsoft.com/office/drawing/2014/main" id="{42E2FAD4-571B-4803-94B9-C5F4566E0943}"/>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1A3CF2D5-3187-4B34-BA8A-68548CA5C5C2}"/>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This slide contains several “layers” of the lineup card that can only be seen when the slide show is being viewed.</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8753272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22</a:t>
            </a:fld>
            <a:endParaRPr lang="en-US" altLang="en-US"/>
          </a:p>
        </p:txBody>
      </p:sp>
    </p:spTree>
    <p:extLst>
      <p:ext uri="{BB962C8B-B14F-4D97-AF65-F5344CB8AC3E}">
        <p14:creationId xmlns:p14="http://schemas.microsoft.com/office/powerpoint/2010/main" val="37178172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23</a:t>
            </a:fld>
            <a:endParaRPr lang="en-US" altLang="en-US"/>
          </a:p>
        </p:txBody>
      </p:sp>
    </p:spTree>
    <p:extLst>
      <p:ext uri="{BB962C8B-B14F-4D97-AF65-F5344CB8AC3E}">
        <p14:creationId xmlns:p14="http://schemas.microsoft.com/office/powerpoint/2010/main" val="39249326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EF03793D-E7BF-4BCC-A9B0-394AE0E931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C6D3561-6471-4FC5-A881-5E1B44F4814C}" type="slidenum">
              <a:rPr lang="en-US" altLang="en-US" smtClean="0"/>
              <a:pPr>
                <a:spcBef>
                  <a:spcPct val="0"/>
                </a:spcBef>
              </a:pPr>
              <a:t>24</a:t>
            </a:fld>
            <a:endParaRPr lang="en-US" altLang="en-US"/>
          </a:p>
        </p:txBody>
      </p:sp>
      <p:sp>
        <p:nvSpPr>
          <p:cNvPr id="41987" name="Rectangle 2">
            <a:extLst>
              <a:ext uri="{FF2B5EF4-FFF2-40B4-BE49-F238E27FC236}">
                <a16:creationId xmlns:a16="http://schemas.microsoft.com/office/drawing/2014/main" id="{42E2FAD4-571B-4803-94B9-C5F4566E0943}"/>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1A3CF2D5-3187-4B34-BA8A-68548CA5C5C2}"/>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This slide contains several “layers” of the lineup card that can only be seen when the slide show is being viewed.</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7507803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25</a:t>
            </a:fld>
            <a:endParaRPr lang="en-US" altLang="en-US"/>
          </a:p>
        </p:txBody>
      </p:sp>
    </p:spTree>
    <p:extLst>
      <p:ext uri="{BB962C8B-B14F-4D97-AF65-F5344CB8AC3E}">
        <p14:creationId xmlns:p14="http://schemas.microsoft.com/office/powerpoint/2010/main" val="3489094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8</a:t>
            </a:fld>
            <a:endParaRPr lang="en-US" altLang="en-US"/>
          </a:p>
        </p:txBody>
      </p:sp>
    </p:spTree>
    <p:extLst>
      <p:ext uri="{BB962C8B-B14F-4D97-AF65-F5344CB8AC3E}">
        <p14:creationId xmlns:p14="http://schemas.microsoft.com/office/powerpoint/2010/main" val="2716649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EBA5F521-CE73-43AA-922A-F00ED92FDFB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2F3D76F-3DED-4468-9E15-4C69FE7BA8FA}" type="slidenum">
              <a:rPr lang="en-US" altLang="en-US" smtClean="0"/>
              <a:pPr>
                <a:spcBef>
                  <a:spcPct val="0"/>
                </a:spcBef>
              </a:pPr>
              <a:t>9</a:t>
            </a:fld>
            <a:endParaRPr lang="en-US" altLang="en-US"/>
          </a:p>
        </p:txBody>
      </p:sp>
      <p:sp>
        <p:nvSpPr>
          <p:cNvPr id="37891" name="Rectangle 2">
            <a:extLst>
              <a:ext uri="{FF2B5EF4-FFF2-40B4-BE49-F238E27FC236}">
                <a16:creationId xmlns:a16="http://schemas.microsoft.com/office/drawing/2014/main" id="{5E17AA6B-7421-4571-BAC5-B58BBD4882F2}"/>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171E1772-0FA6-43D5-9E2E-71B4E0131476}"/>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10</a:t>
            </a:fld>
            <a:endParaRPr lang="en-US" altLang="en-US"/>
          </a:p>
        </p:txBody>
      </p:sp>
    </p:spTree>
    <p:extLst>
      <p:ext uri="{BB962C8B-B14F-4D97-AF65-F5344CB8AC3E}">
        <p14:creationId xmlns:p14="http://schemas.microsoft.com/office/powerpoint/2010/main" val="582942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EF03793D-E7BF-4BCC-A9B0-394AE0E931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C6D3561-6471-4FC5-A881-5E1B44F4814C}" type="slidenum">
              <a:rPr lang="en-US" altLang="en-US" smtClean="0"/>
              <a:pPr>
                <a:spcBef>
                  <a:spcPct val="0"/>
                </a:spcBef>
              </a:pPr>
              <a:t>11</a:t>
            </a:fld>
            <a:endParaRPr lang="en-US" altLang="en-US"/>
          </a:p>
        </p:txBody>
      </p:sp>
      <p:sp>
        <p:nvSpPr>
          <p:cNvPr id="41987" name="Rectangle 2">
            <a:extLst>
              <a:ext uri="{FF2B5EF4-FFF2-40B4-BE49-F238E27FC236}">
                <a16:creationId xmlns:a16="http://schemas.microsoft.com/office/drawing/2014/main" id="{42E2FAD4-571B-4803-94B9-C5F4566E0943}"/>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1A3CF2D5-3187-4B34-BA8A-68548CA5C5C2}"/>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rPr>
              <a:t>This slide contains several “layers” of the lineup card that can only be seen when the slide show is being viewed.</a:t>
            </a:r>
          </a:p>
          <a:p>
            <a:pPr eaLnBrk="1" hangingPunct="1"/>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12</a:t>
            </a:fld>
            <a:endParaRPr lang="en-US" altLang="en-US"/>
          </a:p>
        </p:txBody>
      </p:sp>
    </p:spTree>
    <p:extLst>
      <p:ext uri="{BB962C8B-B14F-4D97-AF65-F5344CB8AC3E}">
        <p14:creationId xmlns:p14="http://schemas.microsoft.com/office/powerpoint/2010/main" val="2506399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13</a:t>
            </a:fld>
            <a:endParaRPr lang="en-US" altLang="en-US"/>
          </a:p>
        </p:txBody>
      </p:sp>
    </p:spTree>
    <p:extLst>
      <p:ext uri="{BB962C8B-B14F-4D97-AF65-F5344CB8AC3E}">
        <p14:creationId xmlns:p14="http://schemas.microsoft.com/office/powerpoint/2010/main" val="1803174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14</a:t>
            </a:fld>
            <a:endParaRPr lang="en-US" altLang="en-US"/>
          </a:p>
        </p:txBody>
      </p:sp>
    </p:spTree>
    <p:extLst>
      <p:ext uri="{BB962C8B-B14F-4D97-AF65-F5344CB8AC3E}">
        <p14:creationId xmlns:p14="http://schemas.microsoft.com/office/powerpoint/2010/main" val="1798146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EF03793D-E7BF-4BCC-A9B0-394AE0E931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C6D3561-6471-4FC5-A881-5E1B44F4814C}" type="slidenum">
              <a:rPr lang="en-US" altLang="en-US" smtClean="0"/>
              <a:pPr>
                <a:spcBef>
                  <a:spcPct val="0"/>
                </a:spcBef>
              </a:pPr>
              <a:t>15</a:t>
            </a:fld>
            <a:endParaRPr lang="en-US" altLang="en-US"/>
          </a:p>
        </p:txBody>
      </p:sp>
      <p:sp>
        <p:nvSpPr>
          <p:cNvPr id="41987" name="Rectangle 2">
            <a:extLst>
              <a:ext uri="{FF2B5EF4-FFF2-40B4-BE49-F238E27FC236}">
                <a16:creationId xmlns:a16="http://schemas.microsoft.com/office/drawing/2014/main" id="{42E2FAD4-571B-4803-94B9-C5F4566E0943}"/>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1A3CF2D5-3187-4B34-BA8A-68548CA5C5C2}"/>
              </a:ext>
            </a:extLst>
          </p:cNvPr>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This slide contains several “layers” of the lineup card that can only be seen when the slide show is being viewed.</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6836197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75BC-54FC-1888-65CD-4E49DE16813A}"/>
              </a:ext>
            </a:extLst>
          </p:cNvPr>
          <p:cNvSpPr>
            <a:spLocks noGrp="1"/>
          </p:cNvSpPr>
          <p:nvPr>
            <p:ph type="ctrTitle" hasCustomPrompt="1"/>
          </p:nvPr>
        </p:nvSpPr>
        <p:spPr>
          <a:xfrm>
            <a:off x="1524000" y="1480709"/>
            <a:ext cx="9144000" cy="2387600"/>
          </a:xfrm>
        </p:spPr>
        <p:txBody>
          <a:bodyPr anchor="b">
            <a:normAutofit/>
          </a:bodyPr>
          <a:lstStyle>
            <a:lvl1pPr algn="ctr">
              <a:defRPr sz="8000" b="1" i="0">
                <a:solidFill>
                  <a:srgbClr val="00205B"/>
                </a:solidFill>
                <a:latin typeface="Calibri" panose="020F0502020204030204" pitchFamily="34" charset="0"/>
                <a:cs typeface="Calibri" panose="020F0502020204030204" pitchFamily="34" charset="0"/>
              </a:defRPr>
            </a:lvl1pPr>
          </a:lstStyle>
          <a:p>
            <a:r>
              <a:rPr lang="en-US" dirty="0"/>
              <a:t>Title Goes Here</a:t>
            </a:r>
          </a:p>
        </p:txBody>
      </p:sp>
      <p:sp>
        <p:nvSpPr>
          <p:cNvPr id="3" name="Subtitle 2">
            <a:extLst>
              <a:ext uri="{FF2B5EF4-FFF2-40B4-BE49-F238E27FC236}">
                <a16:creationId xmlns:a16="http://schemas.microsoft.com/office/drawing/2014/main" id="{33B4D7E5-FB41-BB9D-0594-364C04A183F0}"/>
              </a:ext>
            </a:extLst>
          </p:cNvPr>
          <p:cNvSpPr>
            <a:spLocks noGrp="1"/>
          </p:cNvSpPr>
          <p:nvPr>
            <p:ph type="subTitle" idx="1" hasCustomPrompt="1"/>
          </p:nvPr>
        </p:nvSpPr>
        <p:spPr>
          <a:xfrm>
            <a:off x="1524000" y="3960384"/>
            <a:ext cx="9144000" cy="1229454"/>
          </a:xfrm>
        </p:spPr>
        <p:txBody>
          <a:bodyPr/>
          <a:lstStyle>
            <a:lvl1pPr marL="0" indent="0" algn="ctr">
              <a:buNone/>
              <a:defRPr sz="2400">
                <a:solidFill>
                  <a:srgbClr val="00205B"/>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Goes Here</a:t>
            </a:r>
          </a:p>
        </p:txBody>
      </p:sp>
      <p:pic>
        <p:nvPicPr>
          <p:cNvPr id="11" name="Picture 10" descr="A logo of a sports team&#10;&#10;Description automatically generated">
            <a:extLst>
              <a:ext uri="{FF2B5EF4-FFF2-40B4-BE49-F238E27FC236}">
                <a16:creationId xmlns:a16="http://schemas.microsoft.com/office/drawing/2014/main" id="{F409EAE2-48D8-9DAB-1857-7E4A6FCB762A}"/>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2325114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831850" y="741405"/>
            <a:ext cx="8200939" cy="2111332"/>
          </a:xfrm>
        </p:spPr>
        <p:txBody>
          <a:bodyPr anchor="ctr">
            <a:normAutofit/>
          </a:bodyPr>
          <a:lstStyle>
            <a:lvl1pPr>
              <a:defRPr sz="5400" b="1">
                <a:solidFill>
                  <a:srgbClr val="00205B"/>
                </a:solidFill>
                <a:latin typeface="Calibri" panose="020F0502020204030204" pitchFamily="34" charset="0"/>
                <a:cs typeface="Calibri" panose="020F0502020204030204" pitchFamily="34" charset="0"/>
              </a:defRPr>
            </a:lvl1pPr>
          </a:lstStyle>
          <a:p>
            <a:r>
              <a:rPr lang="en-US" dirty="0"/>
              <a:t>Section Header Goes Here</a:t>
            </a:r>
          </a:p>
        </p:txBody>
      </p:sp>
      <p:pic>
        <p:nvPicPr>
          <p:cNvPr id="7" name="Picture 6" descr="A logo of a sports team&#10;&#10;Description automatically generated">
            <a:extLst>
              <a:ext uri="{FF2B5EF4-FFF2-40B4-BE49-F238E27FC236}">
                <a16:creationId xmlns:a16="http://schemas.microsoft.com/office/drawing/2014/main" id="{7AE80EE2-00C0-8A0A-D515-AD3BA7498569}"/>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845758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logo of a sports team&#10;&#10;Description automatically generated">
            <a:extLst>
              <a:ext uri="{FF2B5EF4-FFF2-40B4-BE49-F238E27FC236}">
                <a16:creationId xmlns:a16="http://schemas.microsoft.com/office/drawing/2014/main" id="{7F0AB666-4752-C2F4-27EC-6EA73B9B50E2}"/>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10515600"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028236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A logo of a sports team&#10;&#10;Description automatically generated">
            <a:extLst>
              <a:ext uri="{FF2B5EF4-FFF2-40B4-BE49-F238E27FC236}">
                <a16:creationId xmlns:a16="http://schemas.microsoft.com/office/drawing/2014/main" id="{EA52A828-67E6-CAF8-B055-AB4AB2ED8430}"/>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B0E4F40-2354-06A7-38DD-06CEFEAF1550}"/>
              </a:ext>
            </a:extLst>
          </p:cNvPr>
          <p:cNvSpPr>
            <a:spLocks noGrp="1"/>
          </p:cNvSpPr>
          <p:nvPr>
            <p:ph sz="half" idx="2"/>
          </p:nvPr>
        </p:nvSpPr>
        <p:spPr>
          <a:xfrm>
            <a:off x="6172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10515600"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10" name="Slide Number Placeholder 11">
            <a:extLst>
              <a:ext uri="{FF2B5EF4-FFF2-40B4-BE49-F238E27FC236}">
                <a16:creationId xmlns:a16="http://schemas.microsoft.com/office/drawing/2014/main" id="{1815227B-C98D-C0F3-E979-A984773D5333}"/>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2599868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1051560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7" name="Picture Placeholder 6">
            <a:extLst>
              <a:ext uri="{FF2B5EF4-FFF2-40B4-BE49-F238E27FC236}">
                <a16:creationId xmlns:a16="http://schemas.microsoft.com/office/drawing/2014/main" id="{217AB054-83AF-8D8A-5488-3D2749EE6052}"/>
              </a:ext>
            </a:extLst>
          </p:cNvPr>
          <p:cNvSpPr>
            <a:spLocks noGrp="1"/>
          </p:cNvSpPr>
          <p:nvPr>
            <p:ph type="pic" sz="quarter" idx="10"/>
          </p:nvPr>
        </p:nvSpPr>
        <p:spPr>
          <a:xfrm>
            <a:off x="6172202" y="1825625"/>
            <a:ext cx="5181599" cy="3660775"/>
          </a:xfrm>
        </p:spPr>
        <p:txBody>
          <a:bodyPr/>
          <a:lstStyle>
            <a:lvl1pPr marL="0" indent="0">
              <a:buNone/>
              <a:defRPr/>
            </a:lvl1pPr>
          </a:lstStyle>
          <a:p>
            <a:endParaRPr lang="en-US" dirty="0"/>
          </a:p>
        </p:txBody>
      </p:sp>
      <p:sp>
        <p:nvSpPr>
          <p:cNvPr id="12" name="Slide Number Placeholder 11">
            <a:extLst>
              <a:ext uri="{FF2B5EF4-FFF2-40B4-BE49-F238E27FC236}">
                <a16:creationId xmlns:a16="http://schemas.microsoft.com/office/drawing/2014/main" id="{CAD7A39E-2D5A-78AA-4013-BEC4886BB37F}"/>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pic>
        <p:nvPicPr>
          <p:cNvPr id="2" name="Picture 1" descr="A logo of a sports team&#10;&#10;Description automatically generated">
            <a:extLst>
              <a:ext uri="{FF2B5EF4-FFF2-40B4-BE49-F238E27FC236}">
                <a16:creationId xmlns:a16="http://schemas.microsoft.com/office/drawing/2014/main" id="{83D38202-0CE2-93C9-78D7-7CA2F7ACDE1E}"/>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2697183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11">
            <a:extLst>
              <a:ext uri="{FF2B5EF4-FFF2-40B4-BE49-F238E27FC236}">
                <a16:creationId xmlns:a16="http://schemas.microsoft.com/office/drawing/2014/main" id="{50E8CACC-1DDF-2FF4-479B-9AF3997EF9C8}"/>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pic>
        <p:nvPicPr>
          <p:cNvPr id="2" name="Picture 1" descr="A logo of a sports team&#10;&#10;Description automatically generated">
            <a:extLst>
              <a:ext uri="{FF2B5EF4-FFF2-40B4-BE49-F238E27FC236}">
                <a16:creationId xmlns:a16="http://schemas.microsoft.com/office/drawing/2014/main" id="{2CC3A2C0-74B3-1607-3658-40114F73F6B2}"/>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3499952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831850" y="741405"/>
            <a:ext cx="8200939" cy="2111332"/>
          </a:xfrm>
        </p:spPr>
        <p:txBody>
          <a:bodyPr anchor="ctr">
            <a:normAutofit/>
          </a:bodyPr>
          <a:lstStyle>
            <a:lvl1pPr>
              <a:defRPr sz="5400" b="1">
                <a:solidFill>
                  <a:srgbClr val="00205B"/>
                </a:solidFill>
                <a:latin typeface="Calibri" panose="020F0502020204030204" pitchFamily="34" charset="0"/>
                <a:cs typeface="Calibri" panose="020F0502020204030204" pitchFamily="34" charset="0"/>
              </a:defRPr>
            </a:lvl1pPr>
          </a:lstStyle>
          <a:p>
            <a:r>
              <a:rPr lang="en-US" dirty="0"/>
              <a:t>Thank You</a:t>
            </a:r>
          </a:p>
        </p:txBody>
      </p:sp>
      <p:pic>
        <p:nvPicPr>
          <p:cNvPr id="7" name="Picture 6" descr="A logo of a sports team&#10;&#10;Description automatically generated">
            <a:extLst>
              <a:ext uri="{FF2B5EF4-FFF2-40B4-BE49-F238E27FC236}">
                <a16:creationId xmlns:a16="http://schemas.microsoft.com/office/drawing/2014/main" id="{7AE80EE2-00C0-8A0A-D515-AD3BA7498569}"/>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3" name="TextBox 2">
            <a:extLst>
              <a:ext uri="{FF2B5EF4-FFF2-40B4-BE49-F238E27FC236}">
                <a16:creationId xmlns:a16="http://schemas.microsoft.com/office/drawing/2014/main" id="{BB307A56-2718-EEBF-D1A6-36F894F93C15}"/>
              </a:ext>
            </a:extLst>
          </p:cNvPr>
          <p:cNvSpPr txBox="1">
            <a:spLocks/>
          </p:cNvSpPr>
          <p:nvPr userDrawn="1"/>
        </p:nvSpPr>
        <p:spPr>
          <a:xfrm>
            <a:off x="831850" y="2940908"/>
            <a:ext cx="8200939" cy="338554"/>
          </a:xfrm>
          <a:prstGeom prst="rect">
            <a:avLst/>
          </a:prstGeom>
          <a:noFill/>
        </p:spPr>
        <p:txBody>
          <a:bodyPr wrap="square" rtlCol="0">
            <a:spAutoFit/>
          </a:bodyPr>
          <a:lstStyle/>
          <a:p>
            <a:pPr lvl="0"/>
            <a:r>
              <a:rPr lang="en-US" sz="1600" b="1" dirty="0">
                <a:solidFill>
                  <a:srgbClr val="00205B"/>
                </a:solidFill>
                <a:latin typeface="Calibri" panose="020F0502020204030204" pitchFamily="34" charset="0"/>
                <a:cs typeface="Calibri" panose="020F0502020204030204" pitchFamily="34" charset="0"/>
              </a:rPr>
              <a:t>National Federation of State High School Associations</a:t>
            </a:r>
            <a:endParaRPr lang="en-US" sz="1600" dirty="0">
              <a:solidFill>
                <a:srgbClr val="00205B"/>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A24C605D-C615-53A0-C816-0C04C7A330F0}"/>
              </a:ext>
            </a:extLst>
          </p:cNvPr>
          <p:cNvPicPr>
            <a:picLocks noChangeAspect="1"/>
          </p:cNvPicPr>
          <p:nvPr userDrawn="1"/>
        </p:nvPicPr>
        <p:blipFill>
          <a:blip r:embed="rId4"/>
          <a:stretch>
            <a:fillRect/>
          </a:stretch>
        </p:blipFill>
        <p:spPr>
          <a:xfrm>
            <a:off x="1237231" y="3652703"/>
            <a:ext cx="260856" cy="260856"/>
          </a:xfrm>
          <a:prstGeom prst="rect">
            <a:avLst/>
          </a:prstGeom>
        </p:spPr>
      </p:pic>
      <p:pic>
        <p:nvPicPr>
          <p:cNvPr id="9" name="Picture 8">
            <a:extLst>
              <a:ext uri="{FF2B5EF4-FFF2-40B4-BE49-F238E27FC236}">
                <a16:creationId xmlns:a16="http://schemas.microsoft.com/office/drawing/2014/main" id="{B42A2163-3026-9CC8-9E4D-C707F7D56235}"/>
              </a:ext>
            </a:extLst>
          </p:cNvPr>
          <p:cNvPicPr>
            <a:picLocks noChangeAspect="1"/>
          </p:cNvPicPr>
          <p:nvPr userDrawn="1"/>
        </p:nvPicPr>
        <p:blipFill>
          <a:blip r:embed="rId5"/>
          <a:stretch>
            <a:fillRect/>
          </a:stretch>
        </p:blipFill>
        <p:spPr>
          <a:xfrm>
            <a:off x="931341" y="3652703"/>
            <a:ext cx="260856" cy="260856"/>
          </a:xfrm>
          <a:prstGeom prst="rect">
            <a:avLst/>
          </a:prstGeom>
        </p:spPr>
      </p:pic>
      <p:pic>
        <p:nvPicPr>
          <p:cNvPr id="10" name="Picture 9">
            <a:extLst>
              <a:ext uri="{FF2B5EF4-FFF2-40B4-BE49-F238E27FC236}">
                <a16:creationId xmlns:a16="http://schemas.microsoft.com/office/drawing/2014/main" id="{DBBD938B-4575-FAD8-78BE-4DC4629CCDE7}"/>
              </a:ext>
            </a:extLst>
          </p:cNvPr>
          <p:cNvPicPr>
            <a:picLocks noChangeAspect="1"/>
          </p:cNvPicPr>
          <p:nvPr userDrawn="1"/>
        </p:nvPicPr>
        <p:blipFill>
          <a:blip r:embed="rId6"/>
          <a:stretch>
            <a:fillRect/>
          </a:stretch>
        </p:blipFill>
        <p:spPr>
          <a:xfrm>
            <a:off x="2799885" y="3652703"/>
            <a:ext cx="260856" cy="260856"/>
          </a:xfrm>
          <a:prstGeom prst="rect">
            <a:avLst/>
          </a:prstGeom>
        </p:spPr>
      </p:pic>
      <p:sp>
        <p:nvSpPr>
          <p:cNvPr id="19" name="TextBox 18">
            <a:extLst>
              <a:ext uri="{FF2B5EF4-FFF2-40B4-BE49-F238E27FC236}">
                <a16:creationId xmlns:a16="http://schemas.microsoft.com/office/drawing/2014/main" id="{12B705B1-FACF-E86D-1769-013B8451DF9A}"/>
              </a:ext>
            </a:extLst>
          </p:cNvPr>
          <p:cNvSpPr txBox="1">
            <a:spLocks/>
          </p:cNvSpPr>
          <p:nvPr userDrawn="1"/>
        </p:nvSpPr>
        <p:spPr>
          <a:xfrm>
            <a:off x="831850" y="3613854"/>
            <a:ext cx="8200939" cy="338554"/>
          </a:xfrm>
          <a:prstGeom prst="rect">
            <a:avLst/>
          </a:prstGeom>
          <a:noFill/>
        </p:spPr>
        <p:txBody>
          <a:bodyPr wrap="square" rtlCol="0">
            <a:spAutoFit/>
          </a:bodyPr>
          <a:lstStyle/>
          <a:p>
            <a:pPr lvl="0"/>
            <a:r>
              <a:rPr lang="en-US" sz="1600" dirty="0">
                <a:solidFill>
                  <a:srgbClr val="00205B"/>
                </a:solidFill>
                <a:latin typeface="Calibri" panose="020F0502020204030204" pitchFamily="34" charset="0"/>
                <a:cs typeface="Calibri" panose="020F0502020204030204" pitchFamily="34" charset="0"/>
              </a:rPr>
              <a:t>              @</a:t>
            </a:r>
            <a:r>
              <a:rPr lang="en-US" sz="1600" dirty="0" err="1">
                <a:solidFill>
                  <a:srgbClr val="00205B"/>
                </a:solidFill>
                <a:latin typeface="Calibri" panose="020F0502020204030204" pitchFamily="34" charset="0"/>
                <a:cs typeface="Calibri" panose="020F0502020204030204" pitchFamily="34" charset="0"/>
              </a:rPr>
              <a:t>NFHS_org</a:t>
            </a:r>
            <a:r>
              <a:rPr lang="en-US" sz="1600" dirty="0">
                <a:solidFill>
                  <a:srgbClr val="00205B"/>
                </a:solidFill>
                <a:latin typeface="Calibri" panose="020F0502020204030204" pitchFamily="34" charset="0"/>
                <a:cs typeface="Calibri" panose="020F0502020204030204" pitchFamily="34" charset="0"/>
              </a:rPr>
              <a:t>            @NFHS1920</a:t>
            </a:r>
          </a:p>
        </p:txBody>
      </p:sp>
    </p:spTree>
    <p:extLst>
      <p:ext uri="{BB962C8B-B14F-4D97-AF65-F5344CB8AC3E}">
        <p14:creationId xmlns:p14="http://schemas.microsoft.com/office/powerpoint/2010/main" val="905166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1_Sporty Title Slide">
    <p:spTree>
      <p:nvGrpSpPr>
        <p:cNvPr id="1" name=""/>
        <p:cNvGrpSpPr/>
        <p:nvPr/>
      </p:nvGrpSpPr>
      <p:grpSpPr>
        <a:xfrm>
          <a:off x="0" y="0"/>
          <a:ext cx="0" cy="0"/>
          <a:chOff x="0" y="0"/>
          <a:chExt cx="0" cy="0"/>
        </a:xfrm>
      </p:grpSpPr>
      <p:pic>
        <p:nvPicPr>
          <p:cNvPr id="11" name="Picture 10" descr="A picture containing person, outdoor, sport, player&#10;&#10;Description automatically generated">
            <a:extLst>
              <a:ext uri="{FF2B5EF4-FFF2-40B4-BE49-F238E27FC236}">
                <a16:creationId xmlns:a16="http://schemas.microsoft.com/office/drawing/2014/main" id="{51FEB967-1B3B-43DE-A334-7D29B8F3B8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915"/>
            <a:ext cx="12192000" cy="4408510"/>
          </a:xfrm>
          <a:prstGeom prst="rect">
            <a:avLst/>
          </a:prstGeom>
        </p:spPr>
      </p:pic>
      <p:sp>
        <p:nvSpPr>
          <p:cNvPr id="4" name="Rectangle 3">
            <a:extLst>
              <a:ext uri="{FF2B5EF4-FFF2-40B4-BE49-F238E27FC236}">
                <a16:creationId xmlns:a16="http://schemas.microsoft.com/office/drawing/2014/main" id="{5777D9E9-DD30-40CF-B73C-3776F1E55E5B}"/>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id="{674685B0-DD03-4184-AED9-FC1EC73FCC23}"/>
              </a:ext>
            </a:extLst>
          </p:cNvPr>
          <p:cNvSpPr/>
          <p:nvPr/>
        </p:nvSpPr>
        <p:spPr>
          <a:xfrm>
            <a:off x="2743200" y="4416425"/>
            <a:ext cx="9448800" cy="420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FDA3322D-8868-48DB-8A24-01B729D2C467}"/>
              </a:ext>
            </a:extLst>
          </p:cNvPr>
          <p:cNvSpPr/>
          <p:nvPr/>
        </p:nvSpPr>
        <p:spPr>
          <a:xfrm rot="10800000">
            <a:off x="2233613" y="4416425"/>
            <a:ext cx="508000" cy="2441575"/>
          </a:xfrm>
          <a:prstGeom prst="rect">
            <a:avLst/>
          </a:prstGeom>
          <a:gradFill flip="none" rotWithShape="1">
            <a:gsLst>
              <a:gs pos="0">
                <a:schemeClr val="tx1">
                  <a:tint val="44500"/>
                  <a:satMod val="160000"/>
                  <a:alpha val="0"/>
                </a:schemeClr>
              </a:gs>
              <a:gs pos="100000">
                <a:schemeClr val="tx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gradFill flip="none" rotWithShape="1">
                <a:gsLst>
                  <a:gs pos="0">
                    <a:schemeClr val="lt1">
                      <a:shade val="30000"/>
                      <a:satMod val="115000"/>
                    </a:schemeClr>
                  </a:gs>
                  <a:gs pos="50000">
                    <a:schemeClr val="lt1">
                      <a:shade val="67500"/>
                      <a:satMod val="115000"/>
                    </a:schemeClr>
                  </a:gs>
                  <a:gs pos="100000">
                    <a:schemeClr val="lt1">
                      <a:shade val="100000"/>
                      <a:satMod val="115000"/>
                    </a:schemeClr>
                  </a:gs>
                </a:gsLst>
                <a:lin ang="10800000" scaled="1"/>
                <a:tileRect/>
              </a:gradFill>
            </a:endParaRPr>
          </a:p>
        </p:txBody>
      </p:sp>
      <p:sp>
        <p:nvSpPr>
          <p:cNvPr id="7" name="TextBox 21">
            <a:extLst>
              <a:ext uri="{FF2B5EF4-FFF2-40B4-BE49-F238E27FC236}">
                <a16:creationId xmlns:a16="http://schemas.microsoft.com/office/drawing/2014/main" id="{92ED0333-31E7-4224-820A-AE76A06140C8}"/>
              </a:ext>
            </a:extLst>
          </p:cNvPr>
          <p:cNvSpPr txBox="1">
            <a:spLocks noChangeArrowheads="1"/>
          </p:cNvSpPr>
          <p:nvPr/>
        </p:nvSpPr>
        <p:spPr bwMode="auto">
          <a:xfrm>
            <a:off x="8205788" y="4456113"/>
            <a:ext cx="37893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en-US" altLang="en-US">
                <a:solidFill>
                  <a:schemeClr val="bg1"/>
                </a:solidFill>
                <a:latin typeface="Calibri" panose="020F0502020204030204" pitchFamily="34" charset="0"/>
              </a:rPr>
              <a:t>Take Part. Get Set For Life.®</a:t>
            </a:r>
          </a:p>
        </p:txBody>
      </p:sp>
      <p:sp>
        <p:nvSpPr>
          <p:cNvPr id="8" name="TextBox 22">
            <a:extLst>
              <a:ext uri="{FF2B5EF4-FFF2-40B4-BE49-F238E27FC236}">
                <a16:creationId xmlns:a16="http://schemas.microsoft.com/office/drawing/2014/main" id="{9681A93F-7594-43BF-A07F-5C28356179C8}"/>
              </a:ext>
            </a:extLst>
          </p:cNvPr>
          <p:cNvSpPr txBox="1">
            <a:spLocks noChangeArrowheads="1"/>
          </p:cNvSpPr>
          <p:nvPr/>
        </p:nvSpPr>
        <p:spPr bwMode="auto">
          <a:xfrm>
            <a:off x="428625" y="4646613"/>
            <a:ext cx="1830388"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1100">
                <a:solidFill>
                  <a:srgbClr val="00205B"/>
                </a:solidFill>
                <a:latin typeface="Calibri" panose="020F0502020204030204" pitchFamily="34" charset="0"/>
              </a:rPr>
              <a:t>National Federation of State </a:t>
            </a:r>
          </a:p>
          <a:p>
            <a:pPr algn="ctr" eaLnBrk="1" hangingPunct="1"/>
            <a:r>
              <a:rPr lang="en-US" altLang="en-US" sz="1100">
                <a:solidFill>
                  <a:srgbClr val="00205B"/>
                </a:solidFill>
                <a:latin typeface="Calibri" panose="020F0502020204030204" pitchFamily="34" charset="0"/>
              </a:rPr>
              <a:t>High School Associations</a:t>
            </a:r>
          </a:p>
        </p:txBody>
      </p:sp>
      <p:pic>
        <p:nvPicPr>
          <p:cNvPr id="9" name="Picture 23">
            <a:extLst>
              <a:ext uri="{FF2B5EF4-FFF2-40B4-BE49-F238E27FC236}">
                <a16:creationId xmlns:a16="http://schemas.microsoft.com/office/drawing/2014/main" id="{B322712E-14D9-46D4-904A-6142ECD2F4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5183188"/>
            <a:ext cx="1235075"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09600" y="3091816"/>
            <a:ext cx="11297920" cy="1241425"/>
          </a:xfrm>
        </p:spPr>
        <p:txBody>
          <a:bodyPr>
            <a:noAutofit/>
          </a:bodyPr>
          <a:lstStyle>
            <a:lvl1pPr algn="l">
              <a:lnSpc>
                <a:spcPts val="3800"/>
              </a:lnSpc>
              <a:defRPr sz="4600" b="1" cap="all" spc="0" baseline="0">
                <a:solidFill>
                  <a:schemeClr val="bg1"/>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3180080" y="5034280"/>
            <a:ext cx="8829040" cy="1709420"/>
          </a:xfrm>
        </p:spPr>
        <p:txBody>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672017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C259D7-C629-99D5-E5E6-C1F8133D47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F8A588-CC38-9DAA-DD30-66D45B7B42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E522-F825-B856-E8E5-41511A366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D3CAF983-59E2-C2D4-3DA6-D9B1BBA51E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x</a:t>
            </a:r>
          </a:p>
        </p:txBody>
      </p:sp>
      <p:sp>
        <p:nvSpPr>
          <p:cNvPr id="6" name="Slide Number Placeholder 5">
            <a:extLst>
              <a:ext uri="{FF2B5EF4-FFF2-40B4-BE49-F238E27FC236}">
                <a16:creationId xmlns:a16="http://schemas.microsoft.com/office/drawing/2014/main" id="{95F1BFF0-BF3B-C0DA-5CCD-ACE9829FFA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4E3598-2D5C-024F-9D1E-B79FF9982580}" type="slidenum">
              <a:rPr lang="en-US" smtClean="0"/>
              <a:t>‹#›</a:t>
            </a:fld>
            <a:endParaRPr lang="en-US"/>
          </a:p>
        </p:txBody>
      </p:sp>
    </p:spTree>
    <p:extLst>
      <p:ext uri="{BB962C8B-B14F-4D97-AF65-F5344CB8AC3E}">
        <p14:creationId xmlns:p14="http://schemas.microsoft.com/office/powerpoint/2010/main" val="328018063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9" r:id="rId3"/>
    <p:sldLayoutId id="2147483670" r:id="rId4"/>
    <p:sldLayoutId id="2147483671" r:id="rId5"/>
    <p:sldLayoutId id="2147483672" r:id="rId6"/>
    <p:sldLayoutId id="2147483673" r:id="rId7"/>
    <p:sldLayoutId id="2147483674" r:id="rId8"/>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30.jpe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0.jpeg"/><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30.jpeg"/><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30.jpeg"/><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30.jpeg"/><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3.xml"/><Relationship Id="rId4" Type="http://schemas.openxmlformats.org/officeDocument/2006/relationships/image" Target="../media/image16.jpg"/></Relationships>
</file>

<file path=ppt/slides/_rels/slide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3.xml"/><Relationship Id="rId4" Type="http://schemas.openxmlformats.org/officeDocument/2006/relationships/image" Target="../media/image19.jpg"/></Relationships>
</file>

<file path=ppt/slides/_rels/slide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4.xml"/><Relationship Id="rId5" Type="http://schemas.openxmlformats.org/officeDocument/2006/relationships/image" Target="../media/image24.jpeg"/><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30.jpeg"/><Relationship Id="rId4"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601C00-8A58-2643-8B86-A02C5A11B69B}"/>
              </a:ext>
            </a:extLst>
          </p:cNvPr>
          <p:cNvSpPr>
            <a:spLocks noGrp="1"/>
          </p:cNvSpPr>
          <p:nvPr>
            <p:ph type="ctrTitle"/>
          </p:nvPr>
        </p:nvSpPr>
        <p:spPr>
          <a:xfrm>
            <a:off x="1524000" y="1697277"/>
            <a:ext cx="9144000" cy="1444577"/>
          </a:xfrm>
        </p:spPr>
        <p:txBody>
          <a:bodyPr/>
          <a:lstStyle/>
          <a:p>
            <a:r>
              <a:rPr lang="en-US" dirty="0"/>
              <a:t>2027 NFHS Softball</a:t>
            </a:r>
          </a:p>
        </p:txBody>
      </p:sp>
      <p:sp>
        <p:nvSpPr>
          <p:cNvPr id="5" name="Subtitle 4">
            <a:extLst>
              <a:ext uri="{FF2B5EF4-FFF2-40B4-BE49-F238E27FC236}">
                <a16:creationId xmlns:a16="http://schemas.microsoft.com/office/drawing/2014/main" id="{F854DE37-6995-A5D3-35F2-4CCCDD38E43E}"/>
              </a:ext>
            </a:extLst>
          </p:cNvPr>
          <p:cNvSpPr>
            <a:spLocks noGrp="1"/>
          </p:cNvSpPr>
          <p:nvPr>
            <p:ph type="subTitle" idx="1"/>
          </p:nvPr>
        </p:nvSpPr>
        <p:spPr>
          <a:xfrm>
            <a:off x="1524000" y="4201015"/>
            <a:ext cx="9144000" cy="1229454"/>
          </a:xfrm>
        </p:spPr>
        <p:txBody>
          <a:bodyPr>
            <a:normAutofit/>
          </a:bodyPr>
          <a:lstStyle/>
          <a:p>
            <a:r>
              <a:rPr lang="en-US" sz="4400" b="1" dirty="0"/>
              <a:t>Living Lineup</a:t>
            </a:r>
          </a:p>
        </p:txBody>
      </p:sp>
      <p:sp>
        <p:nvSpPr>
          <p:cNvPr id="2" name="TextBox 2">
            <a:extLst>
              <a:ext uri="{FF2B5EF4-FFF2-40B4-BE49-F238E27FC236}">
                <a16:creationId xmlns:a16="http://schemas.microsoft.com/office/drawing/2014/main" id="{D3240778-7967-9F11-CE72-98FB2807F590}"/>
              </a:ext>
            </a:extLst>
          </p:cNvPr>
          <p:cNvSpPr txBox="1"/>
          <p:nvPr/>
        </p:nvSpPr>
        <p:spPr>
          <a:xfrm>
            <a:off x="10668000" y="6489630"/>
            <a:ext cx="1362874" cy="2616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Updated 1/05/2026</a:t>
            </a:r>
          </a:p>
        </p:txBody>
      </p:sp>
    </p:spTree>
    <p:extLst>
      <p:ext uri="{BB962C8B-B14F-4D97-AF65-F5344CB8AC3E}">
        <p14:creationId xmlns:p14="http://schemas.microsoft.com/office/powerpoint/2010/main" val="327865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Sample exercise #1</a:t>
            </a:r>
          </a:p>
        </p:txBody>
      </p:sp>
      <p:sp>
        <p:nvSpPr>
          <p:cNvPr id="2" name="Rectangle 1">
            <a:extLst>
              <a:ext uri="{FF2B5EF4-FFF2-40B4-BE49-F238E27FC236}">
                <a16:creationId xmlns:a16="http://schemas.microsoft.com/office/drawing/2014/main" id="{DECAA062-71BD-4DCF-BA4B-9702A980537B}"/>
              </a:ext>
            </a:extLst>
          </p:cNvPr>
          <p:cNvSpPr/>
          <p:nvPr/>
        </p:nvSpPr>
        <p:spPr>
          <a:xfrm>
            <a:off x="1720487" y="2077526"/>
            <a:ext cx="9372599" cy="2616101"/>
          </a:xfrm>
          <a:prstGeom prst="rect">
            <a:avLst/>
          </a:prstGeom>
        </p:spPr>
        <p:txBody>
          <a:bodyPr wrap="square">
            <a:spAutoFit/>
          </a:bodyPr>
          <a:lstStyle/>
          <a:p>
            <a:pPr marL="571500" indent="-571500">
              <a:buFont typeface="Wingdings" panose="05000000000000000000" pitchFamily="2" charset="2"/>
              <a:buChar char="§"/>
            </a:pPr>
            <a:r>
              <a:rPr lang="en-US" altLang="en-US" sz="3600" dirty="0">
                <a:latin typeface="+mn-lt"/>
                <a:cs typeface="Times New Roman" panose="02020603050405020304" pitchFamily="18" charset="0"/>
              </a:rPr>
              <a:t>Jones (DP) bats and gets on base safely</a:t>
            </a:r>
          </a:p>
          <a:p>
            <a:endParaRPr lang="en-US" altLang="en-US" sz="1000" dirty="0">
              <a:latin typeface="+mn-lt"/>
              <a:cs typeface="Times New Roman" panose="02020603050405020304" pitchFamily="18" charset="0"/>
            </a:endParaRPr>
          </a:p>
          <a:p>
            <a:pPr marL="571500" indent="-571500">
              <a:buFont typeface="Wingdings" panose="05000000000000000000" pitchFamily="2" charset="2"/>
              <a:buChar char="§"/>
            </a:pPr>
            <a:r>
              <a:rPr lang="en-US" altLang="en-US" sz="3600" dirty="0">
                <a:latin typeface="+mn-lt"/>
                <a:cs typeface="Times New Roman" panose="02020603050405020304" pitchFamily="18" charset="0"/>
              </a:rPr>
              <a:t>The offensive coach asks for time to make a change</a:t>
            </a:r>
          </a:p>
          <a:p>
            <a:endParaRPr lang="en-US" altLang="en-US" sz="1000" dirty="0">
              <a:latin typeface="+mn-lt"/>
              <a:cs typeface="Times New Roman" panose="02020603050405020304" pitchFamily="18" charset="0"/>
            </a:endParaRPr>
          </a:p>
          <a:p>
            <a:pPr marL="571500" indent="-571500">
              <a:buFont typeface="Wingdings" panose="05000000000000000000" pitchFamily="2" charset="2"/>
              <a:buChar char="§"/>
            </a:pPr>
            <a:r>
              <a:rPr lang="en-US" altLang="en-US" sz="3600" dirty="0">
                <a:latin typeface="+mn-lt"/>
                <a:cs typeface="Times New Roman" panose="02020603050405020304" pitchFamily="18" charset="0"/>
              </a:rPr>
              <a:t>“Green will run for Jones"</a:t>
            </a:r>
          </a:p>
        </p:txBody>
      </p:sp>
    </p:spTree>
    <p:extLst>
      <p:ext uri="{BB962C8B-B14F-4D97-AF65-F5344CB8AC3E}">
        <p14:creationId xmlns:p14="http://schemas.microsoft.com/office/powerpoint/2010/main" val="2313173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62" name="Picture 9">
            <a:extLst>
              <a:ext uri="{FF2B5EF4-FFF2-40B4-BE49-F238E27FC236}">
                <a16:creationId xmlns:a16="http://schemas.microsoft.com/office/drawing/2014/main" id="{A30E32AB-D482-4E7F-B89D-3B01F65E60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9544" y="418294"/>
            <a:ext cx="3707606" cy="6119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2">
            <a:extLst>
              <a:ext uri="{FF2B5EF4-FFF2-40B4-BE49-F238E27FC236}">
                <a16:creationId xmlns:a16="http://schemas.microsoft.com/office/drawing/2014/main" id="{57DED495-B608-410E-9925-E5115C793C9A}"/>
              </a:ext>
            </a:extLst>
          </p:cNvPr>
          <p:cNvSpPr>
            <a:spLocks noGrp="1" noChangeArrowheads="1"/>
          </p:cNvSpPr>
          <p:nvPr>
            <p:ph type="title"/>
          </p:nvPr>
        </p:nvSpPr>
        <p:spPr/>
        <p:txBody>
          <a:bodyPr/>
          <a:lstStyle/>
          <a:p>
            <a:pPr eaLnBrk="1" hangingPunct="1"/>
            <a:r>
              <a:rPr lang="en-US" altLang="en-US" sz="4000">
                <a:cs typeface="Times New Roman" panose="02020603050405020304" pitchFamily="18" charset="0"/>
              </a:rPr>
              <a:t>SAMPLE EXERCISE #1</a:t>
            </a:r>
            <a:br>
              <a:rPr lang="en-US" altLang="en-US" sz="4000">
                <a:cs typeface="Times New Roman" panose="02020603050405020304" pitchFamily="18" charset="0"/>
              </a:rPr>
            </a:br>
            <a:endParaRPr lang="en-US" altLang="en-US" sz="4000">
              <a:cs typeface="Times New Roman" panose="02020603050405020304" pitchFamily="18" charset="0"/>
            </a:endParaRPr>
          </a:p>
        </p:txBody>
      </p:sp>
      <p:sp>
        <p:nvSpPr>
          <p:cNvPr id="36867" name="Rectangle 3">
            <a:extLst>
              <a:ext uri="{FF2B5EF4-FFF2-40B4-BE49-F238E27FC236}">
                <a16:creationId xmlns:a16="http://schemas.microsoft.com/office/drawing/2014/main" id="{4D0193BD-B6A8-4E95-9638-B47380CA0280}"/>
              </a:ext>
            </a:extLst>
          </p:cNvPr>
          <p:cNvSpPr>
            <a:spLocks noGrp="1" noChangeArrowheads="1"/>
          </p:cNvSpPr>
          <p:nvPr>
            <p:ph idx="1"/>
          </p:nvPr>
        </p:nvSpPr>
        <p:spPr>
          <a:xfrm>
            <a:off x="1527971" y="2143125"/>
            <a:ext cx="3736975" cy="5176838"/>
          </a:xfrm>
        </p:spPr>
        <p:txBody>
          <a:bodyPr/>
          <a:lstStyle/>
          <a:p>
            <a:pPr indent="0">
              <a:buNone/>
            </a:pPr>
            <a:r>
              <a:rPr lang="en-US" altLang="en-US" sz="4800" dirty="0">
                <a:solidFill>
                  <a:schemeClr val="tx1"/>
                </a:solidFill>
                <a:cs typeface="Times New Roman" panose="02020603050405020304" pitchFamily="18" charset="0"/>
              </a:rPr>
              <a:t>Green (FLEX) running for Jones (DP)</a:t>
            </a:r>
          </a:p>
        </p:txBody>
      </p:sp>
      <p:sp>
        <p:nvSpPr>
          <p:cNvPr id="40965" name="Text Box 6">
            <a:extLst>
              <a:ext uri="{FF2B5EF4-FFF2-40B4-BE49-F238E27FC236}">
                <a16:creationId xmlns:a16="http://schemas.microsoft.com/office/drawing/2014/main" id="{56403FDC-F1A6-48CF-AD19-04DFE2FBCA67}"/>
              </a:ext>
            </a:extLst>
          </p:cNvPr>
          <p:cNvSpPr txBox="1">
            <a:spLocks noChangeArrowheads="1"/>
          </p:cNvSpPr>
          <p:nvPr/>
        </p:nvSpPr>
        <p:spPr bwMode="auto">
          <a:xfrm>
            <a:off x="2117725" y="5699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sp>
        <p:nvSpPr>
          <p:cNvPr id="10" name="Freeform 9">
            <a:extLst>
              <a:ext uri="{FF2B5EF4-FFF2-40B4-BE49-F238E27FC236}">
                <a16:creationId xmlns:a16="http://schemas.microsoft.com/office/drawing/2014/main" id="{B986B301-081C-4F94-B0A8-692A8BF32C02}"/>
              </a:ext>
            </a:extLst>
          </p:cNvPr>
          <p:cNvSpPr>
            <a:spLocks/>
          </p:cNvSpPr>
          <p:nvPr/>
        </p:nvSpPr>
        <p:spPr bwMode="auto">
          <a:xfrm>
            <a:off x="10010750" y="2033583"/>
            <a:ext cx="300131" cy="2473329"/>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1" name="Freeform 20">
            <a:extLst>
              <a:ext uri="{FF2B5EF4-FFF2-40B4-BE49-F238E27FC236}">
                <a16:creationId xmlns:a16="http://schemas.microsoft.com/office/drawing/2014/main" id="{1A700260-76A0-4884-856F-33962A298A68}"/>
              </a:ext>
            </a:extLst>
          </p:cNvPr>
          <p:cNvSpPr>
            <a:spLocks/>
          </p:cNvSpPr>
          <p:nvPr/>
        </p:nvSpPr>
        <p:spPr bwMode="auto">
          <a:xfrm flipV="1">
            <a:off x="7910421" y="1970253"/>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2" name="Freeform 20">
            <a:extLst>
              <a:ext uri="{FF2B5EF4-FFF2-40B4-BE49-F238E27FC236}">
                <a16:creationId xmlns:a16="http://schemas.microsoft.com/office/drawing/2014/main" id="{48E9617F-9DB3-4867-8267-40DA821F0947}"/>
              </a:ext>
            </a:extLst>
          </p:cNvPr>
          <p:cNvSpPr>
            <a:spLocks/>
          </p:cNvSpPr>
          <p:nvPr/>
        </p:nvSpPr>
        <p:spPr bwMode="auto">
          <a:xfrm flipV="1">
            <a:off x="9170067" y="1987547"/>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13" name="Picture 12">
            <a:extLst>
              <a:ext uri="{FF2B5EF4-FFF2-40B4-BE49-F238E27FC236}">
                <a16:creationId xmlns:a16="http://schemas.microsoft.com/office/drawing/2014/main" id="{1056C928-B371-4F33-B21C-9F1833D5EBD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V="1">
            <a:off x="6498302" y="2037375"/>
            <a:ext cx="1278383" cy="70990"/>
          </a:xfrm>
          <a:prstGeom prst="rect">
            <a:avLst/>
          </a:prstGeom>
        </p:spPr>
      </p:pic>
      <p:pic>
        <p:nvPicPr>
          <p:cNvPr id="14" name="Picture 13" descr="A picture containing baseball, game, cup&#10;&#10;Description automatically generated">
            <a:extLst>
              <a:ext uri="{FF2B5EF4-FFF2-40B4-BE49-F238E27FC236}">
                <a16:creationId xmlns:a16="http://schemas.microsoft.com/office/drawing/2014/main" id="{F378465F-9FF3-441D-AA92-A0DA88B466B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Tree>
    <p:extLst>
      <p:ext uri="{BB962C8B-B14F-4D97-AF65-F5344CB8AC3E}">
        <p14:creationId xmlns:p14="http://schemas.microsoft.com/office/powerpoint/2010/main" val="1016534098"/>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6867">
                                            <p:txEl>
                                              <p:pRg st="0" end="0"/>
                                            </p:txEl>
                                          </p:spTgt>
                                        </p:tgtEl>
                                        <p:attrNameLst>
                                          <p:attrName>style.visibility</p:attrName>
                                        </p:attrNameLst>
                                      </p:cBhvr>
                                      <p:to>
                                        <p:strVal val="visible"/>
                                      </p:to>
                                    </p:set>
                                  </p:childTnLst>
                                </p:cTn>
                              </p:par>
                            </p:childTnLst>
                          </p:cTn>
                        </p:par>
                        <p:par>
                          <p:cTn id="7" fill="hold" nodeType="afterGroup">
                            <p:stCondLst>
                              <p:cond delay="500"/>
                            </p:stCondLst>
                            <p:childTnLst>
                              <p:par>
                                <p:cTn id="8" presetID="22" presetClass="entr" presetSubtype="4" fill="hold" nodeType="afterEffect">
                                  <p:stCondLst>
                                    <p:cond delay="60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8" fill="hold" nodeType="withEffect">
                                  <p:stCondLst>
                                    <p:cond delay="1100"/>
                                  </p:stCondLst>
                                  <p:childTnLst>
                                    <p:set>
                                      <p:cBhvr>
                                        <p:cTn id="12" dur="1" fill="hold">
                                          <p:stCondLst>
                                            <p:cond delay="0"/>
                                          </p:stCondLst>
                                        </p:cTn>
                                        <p:tgtEl>
                                          <p:spTgt spid="11"/>
                                        </p:tgtEl>
                                        <p:attrNameLst>
                                          <p:attrName>style.visibility</p:attrName>
                                        </p:attrNameLst>
                                      </p:cBhvr>
                                      <p:to>
                                        <p:strVal val="visible"/>
                                      </p:to>
                                    </p:set>
                                    <p:animEffect transition="in" filter="wipe(left)">
                                      <p:cBhvr>
                                        <p:cTn id="13" dur="500"/>
                                        <p:tgtEl>
                                          <p:spTgt spid="11"/>
                                        </p:tgtEl>
                                      </p:cBhvr>
                                    </p:animEffect>
                                  </p:childTnLst>
                                </p:cTn>
                              </p:par>
                              <p:par>
                                <p:cTn id="14" presetID="22" presetClass="entr" presetSubtype="8" fill="hold" nodeType="withEffect">
                                  <p:stCondLst>
                                    <p:cond delay="110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par>
                                <p:cTn id="17" presetID="42" presetClass="path" presetSubtype="0" accel="50000" decel="50000" fill="hold" nodeType="withEffect">
                                  <p:stCondLst>
                                    <p:cond delay="800"/>
                                  </p:stCondLst>
                                  <p:childTnLst>
                                    <p:animMotion origin="layout" path="M 3.33333E-6 -3.33333E-6 L -0.03308 0.3551 " pathEditMode="relative" rAng="0" ptsTypes="AA">
                                      <p:cBhvr>
                                        <p:cTn id="18" dur="2000" fill="hold"/>
                                        <p:tgtEl>
                                          <p:spTgt spid="13"/>
                                        </p:tgtEl>
                                        <p:attrNameLst>
                                          <p:attrName>ppt_x</p:attrName>
                                          <p:attrName>ppt_y</p:attrName>
                                        </p:attrNameLst>
                                      </p:cBhvr>
                                      <p:rCtr x="-1654" y="1775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Sample exercise #1</a:t>
            </a:r>
          </a:p>
        </p:txBody>
      </p:sp>
      <p:sp>
        <p:nvSpPr>
          <p:cNvPr id="2" name="Rectangle 1">
            <a:extLst>
              <a:ext uri="{FF2B5EF4-FFF2-40B4-BE49-F238E27FC236}">
                <a16:creationId xmlns:a16="http://schemas.microsoft.com/office/drawing/2014/main" id="{DECAA062-71BD-4DCF-BA4B-9702A980537B}"/>
              </a:ext>
            </a:extLst>
          </p:cNvPr>
          <p:cNvSpPr/>
          <p:nvPr/>
        </p:nvSpPr>
        <p:spPr>
          <a:xfrm>
            <a:off x="1720487" y="2077526"/>
            <a:ext cx="9372599" cy="2062103"/>
          </a:xfrm>
          <a:prstGeom prst="rect">
            <a:avLst/>
          </a:prstGeom>
        </p:spPr>
        <p:txBody>
          <a:bodyPr wrap="square">
            <a:spAutoFit/>
          </a:bodyPr>
          <a:lstStyle/>
          <a:p>
            <a:r>
              <a:rPr lang="en-US" altLang="en-US" sz="3200" dirty="0">
                <a:latin typeface="+mn-lt"/>
                <a:cs typeface="Times New Roman" panose="02020603050405020304" pitchFamily="18" charset="0"/>
              </a:rPr>
              <a:t>Note – </a:t>
            </a:r>
          </a:p>
          <a:p>
            <a:r>
              <a:rPr lang="en-US" altLang="en-US" sz="3200" dirty="0">
                <a:latin typeface="+mn-lt"/>
                <a:cs typeface="Times New Roman" panose="02020603050405020304" pitchFamily="18" charset="0"/>
              </a:rPr>
              <a:t>Jones has left the game (no longer playing offense), they still have one reentry.  Green is now playing offense and defense.</a:t>
            </a:r>
          </a:p>
        </p:txBody>
      </p:sp>
    </p:spTree>
    <p:extLst>
      <p:ext uri="{BB962C8B-B14F-4D97-AF65-F5344CB8AC3E}">
        <p14:creationId xmlns:p14="http://schemas.microsoft.com/office/powerpoint/2010/main" val="907895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Sample exercise #2</a:t>
            </a:r>
          </a:p>
        </p:txBody>
      </p:sp>
      <p:sp>
        <p:nvSpPr>
          <p:cNvPr id="2" name="Rectangle 1">
            <a:extLst>
              <a:ext uri="{FF2B5EF4-FFF2-40B4-BE49-F238E27FC236}">
                <a16:creationId xmlns:a16="http://schemas.microsoft.com/office/drawing/2014/main" id="{DECAA062-71BD-4DCF-BA4B-9702A980537B}"/>
              </a:ext>
            </a:extLst>
          </p:cNvPr>
          <p:cNvSpPr/>
          <p:nvPr/>
        </p:nvSpPr>
        <p:spPr>
          <a:xfrm>
            <a:off x="1668026" y="2164024"/>
            <a:ext cx="9857433" cy="3146246"/>
          </a:xfrm>
          <a:prstGeom prst="rect">
            <a:avLst/>
          </a:prstGeom>
        </p:spPr>
        <p:txBody>
          <a:bodyPr wrap="square">
            <a:spAutoFit/>
          </a:bodyPr>
          <a:lstStyle/>
          <a:p>
            <a:pPr marL="571500" indent="-571500">
              <a:lnSpc>
                <a:spcPct val="90000"/>
              </a:lnSpc>
              <a:buFont typeface="Wingdings" panose="05000000000000000000" pitchFamily="2" charset="2"/>
              <a:buChar char="§"/>
            </a:pPr>
            <a:r>
              <a:rPr lang="en-US" altLang="en-US" sz="4000" dirty="0">
                <a:latin typeface="+mn-lt"/>
                <a:cs typeface="Times New Roman" panose="02020603050405020304" pitchFamily="18" charset="0"/>
              </a:rPr>
              <a:t>Two innings later, Green singles to left</a:t>
            </a:r>
          </a:p>
          <a:p>
            <a:pPr marL="457200" indent="-457200">
              <a:lnSpc>
                <a:spcPct val="90000"/>
              </a:lnSpc>
              <a:buFont typeface="Wingdings" panose="05000000000000000000" pitchFamily="2" charset="2"/>
              <a:buChar char="§"/>
            </a:pPr>
            <a:endParaRPr lang="en-US" altLang="en-US" sz="1000" dirty="0">
              <a:latin typeface="+mn-lt"/>
              <a:cs typeface="Times New Roman" panose="02020603050405020304" pitchFamily="18" charset="0"/>
            </a:endParaRPr>
          </a:p>
          <a:p>
            <a:pPr marL="571500" indent="-571500">
              <a:lnSpc>
                <a:spcPct val="90000"/>
              </a:lnSpc>
              <a:buFont typeface="Wingdings" panose="05000000000000000000" pitchFamily="2" charset="2"/>
              <a:buChar char="§"/>
            </a:pPr>
            <a:r>
              <a:rPr lang="en-US" altLang="en-US" sz="4000" dirty="0">
                <a:latin typeface="+mn-lt"/>
                <a:cs typeface="Times New Roman" panose="02020603050405020304" pitchFamily="18" charset="0"/>
              </a:rPr>
              <a:t>The offensive coach asks for time to make a change</a:t>
            </a:r>
          </a:p>
          <a:p>
            <a:pPr marL="457200" indent="-457200">
              <a:lnSpc>
                <a:spcPct val="90000"/>
              </a:lnSpc>
              <a:buFont typeface="Wingdings" panose="05000000000000000000" pitchFamily="2" charset="2"/>
              <a:buChar char="§"/>
            </a:pPr>
            <a:endParaRPr lang="en-US" altLang="en-US" sz="1050" dirty="0">
              <a:latin typeface="+mn-lt"/>
              <a:cs typeface="Times New Roman" panose="02020603050405020304" pitchFamily="18" charset="0"/>
            </a:endParaRPr>
          </a:p>
          <a:p>
            <a:pPr marL="571500" indent="-571500">
              <a:lnSpc>
                <a:spcPct val="90000"/>
              </a:lnSpc>
              <a:buFont typeface="Wingdings" panose="05000000000000000000" pitchFamily="2" charset="2"/>
              <a:buChar char="§"/>
            </a:pPr>
            <a:r>
              <a:rPr lang="en-US" altLang="en-US" sz="4000" dirty="0">
                <a:latin typeface="+mn-lt"/>
                <a:cs typeface="Times New Roman" panose="02020603050405020304" pitchFamily="18" charset="0"/>
              </a:rPr>
              <a:t>"Smith is running for Green and Green will still be playing right field”</a:t>
            </a:r>
          </a:p>
        </p:txBody>
      </p:sp>
    </p:spTree>
    <p:extLst>
      <p:ext uri="{BB962C8B-B14F-4D97-AF65-F5344CB8AC3E}">
        <p14:creationId xmlns:p14="http://schemas.microsoft.com/office/powerpoint/2010/main" val="279387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a:xfrm>
            <a:off x="614863" y="-126445"/>
            <a:ext cx="10515600" cy="1325563"/>
          </a:xfrm>
        </p:spPr>
        <p:txBody>
          <a:bodyPr/>
          <a:lstStyle/>
          <a:p>
            <a:pPr>
              <a:defRPr/>
            </a:pPr>
            <a:r>
              <a:rPr lang="en-US" dirty="0"/>
              <a:t>Sample exercise #2</a:t>
            </a:r>
          </a:p>
        </p:txBody>
      </p:sp>
      <p:sp>
        <p:nvSpPr>
          <p:cNvPr id="2" name="Rectangle 1">
            <a:extLst>
              <a:ext uri="{FF2B5EF4-FFF2-40B4-BE49-F238E27FC236}">
                <a16:creationId xmlns:a16="http://schemas.microsoft.com/office/drawing/2014/main" id="{DECAA062-71BD-4DCF-BA4B-9702A980537B}"/>
              </a:ext>
            </a:extLst>
          </p:cNvPr>
          <p:cNvSpPr/>
          <p:nvPr/>
        </p:nvSpPr>
        <p:spPr>
          <a:xfrm>
            <a:off x="337957" y="782121"/>
            <a:ext cx="9863878" cy="6093976"/>
          </a:xfrm>
          <a:prstGeom prst="rect">
            <a:avLst/>
          </a:prstGeom>
        </p:spPr>
        <p:txBody>
          <a:bodyPr wrap="square">
            <a:spAutoFit/>
          </a:bodyPr>
          <a:lstStyle/>
          <a:p>
            <a:r>
              <a:rPr lang="en-US" altLang="en-US" sz="2600" dirty="0">
                <a:latin typeface="+mn-lt"/>
                <a:cs typeface="Times New Roman" panose="02020603050405020304" pitchFamily="18" charset="0"/>
              </a:rPr>
              <a:t>Note – </a:t>
            </a:r>
          </a:p>
          <a:p>
            <a:pPr marL="457200" indent="-457200">
              <a:buFont typeface="Wingdings" panose="05000000000000000000" pitchFamily="2" charset="2"/>
              <a:buChar char="§"/>
            </a:pPr>
            <a:r>
              <a:rPr lang="en-US" altLang="en-US" sz="2600" dirty="0">
                <a:latin typeface="+mn-lt"/>
                <a:cs typeface="Times New Roman" panose="02020603050405020304" pitchFamily="18" charset="0"/>
              </a:rPr>
              <a:t>This substitution is critical for the umpire to ensure they understand what the coach is requesting</a:t>
            </a:r>
          </a:p>
          <a:p>
            <a:pPr marL="457200" indent="-457200">
              <a:buFont typeface="Wingdings" panose="05000000000000000000" pitchFamily="2" charset="2"/>
              <a:buChar char="§"/>
            </a:pPr>
            <a:r>
              <a:rPr lang="en-US" altLang="en-US" sz="2600" dirty="0">
                <a:latin typeface="+mn-lt"/>
                <a:cs typeface="Times New Roman" panose="02020603050405020304" pitchFamily="18" charset="0"/>
              </a:rPr>
              <a:t>Coach says “Smith is running for Green” at this point there are two options:</a:t>
            </a:r>
          </a:p>
          <a:p>
            <a:pPr marL="971550" lvl="1" indent="-514350">
              <a:buFont typeface="Arial" panose="020B0604020202020204" pitchFamily="34" charset="0"/>
              <a:buChar char="•"/>
            </a:pPr>
            <a:r>
              <a:rPr lang="en-US" altLang="en-US" sz="2600" dirty="0">
                <a:latin typeface="+mn-lt"/>
                <a:cs typeface="Times New Roman" panose="02020603050405020304" pitchFamily="18" charset="0"/>
              </a:rPr>
              <a:t>Smith is substituting for Green and is the new FLEX playing offense in the DP’s position in the lineup. Change is made and recorded in the 10</a:t>
            </a:r>
            <a:r>
              <a:rPr lang="en-US" altLang="en-US" sz="2600" baseline="30000" dirty="0">
                <a:latin typeface="+mn-lt"/>
                <a:cs typeface="Times New Roman" panose="02020603050405020304" pitchFamily="18" charset="0"/>
              </a:rPr>
              <a:t>th</a:t>
            </a:r>
            <a:r>
              <a:rPr lang="en-US" altLang="en-US" sz="2600" dirty="0">
                <a:latin typeface="+mn-lt"/>
                <a:cs typeface="Times New Roman" panose="02020603050405020304" pitchFamily="18" charset="0"/>
              </a:rPr>
              <a:t> position</a:t>
            </a:r>
          </a:p>
          <a:p>
            <a:pPr marL="971550" lvl="1" indent="-514350">
              <a:buFont typeface="Arial" panose="020B0604020202020204" pitchFamily="34" charset="0"/>
              <a:buChar char="•"/>
            </a:pPr>
            <a:r>
              <a:rPr lang="en-US" altLang="en-US" sz="2600" dirty="0">
                <a:latin typeface="+mn-lt"/>
                <a:cs typeface="Times New Roman" panose="02020603050405020304" pitchFamily="18" charset="0"/>
              </a:rPr>
              <a:t>Smith is substituting for Jones and is the new DP, Green is going back to playing defense only.  Change is made and recorded in the 4</a:t>
            </a:r>
            <a:r>
              <a:rPr lang="en-US" altLang="en-US" sz="2600" baseline="30000" dirty="0">
                <a:latin typeface="+mn-lt"/>
                <a:cs typeface="Times New Roman" panose="02020603050405020304" pitchFamily="18" charset="0"/>
              </a:rPr>
              <a:t>th</a:t>
            </a:r>
            <a:r>
              <a:rPr lang="en-US" altLang="en-US" sz="2600" dirty="0">
                <a:latin typeface="+mn-lt"/>
                <a:cs typeface="Times New Roman" panose="02020603050405020304" pitchFamily="18" charset="0"/>
              </a:rPr>
              <a:t> position.</a:t>
            </a:r>
          </a:p>
          <a:p>
            <a:pPr marL="514350" indent="-514350">
              <a:buFont typeface="Wingdings" panose="05000000000000000000" pitchFamily="2" charset="2"/>
              <a:buChar char="§"/>
            </a:pPr>
            <a:r>
              <a:rPr lang="en-US" altLang="en-US" sz="2600" dirty="0">
                <a:latin typeface="+mn-lt"/>
                <a:cs typeface="Times New Roman" panose="02020603050405020304" pitchFamily="18" charset="0"/>
              </a:rPr>
              <a:t>By actively listening and understanding the second part of the coach's statement “Green will still be playing right field” we know the coach wants option 2. </a:t>
            </a:r>
          </a:p>
          <a:p>
            <a:pPr marL="971550" lvl="1" indent="-514350">
              <a:buFont typeface="+mj-lt"/>
              <a:buAutoNum type="arabicPeriod"/>
            </a:pPr>
            <a:endParaRPr lang="en-US" altLang="en-US" sz="2600" dirty="0">
              <a:latin typeface="+mn-lt"/>
              <a:cs typeface="Times New Roman" panose="02020603050405020304" pitchFamily="18" charset="0"/>
            </a:endParaRPr>
          </a:p>
        </p:txBody>
      </p:sp>
    </p:spTree>
    <p:extLst>
      <p:ext uri="{BB962C8B-B14F-4D97-AF65-F5344CB8AC3E}">
        <p14:creationId xmlns:p14="http://schemas.microsoft.com/office/powerpoint/2010/main" val="2341677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57DED495-B608-410E-9925-E5115C793C9A}"/>
              </a:ext>
            </a:extLst>
          </p:cNvPr>
          <p:cNvSpPr>
            <a:spLocks noGrp="1" noChangeArrowheads="1"/>
          </p:cNvSpPr>
          <p:nvPr>
            <p:ph type="title"/>
          </p:nvPr>
        </p:nvSpPr>
        <p:spPr/>
        <p:txBody>
          <a:bodyPr>
            <a:normAutofit fontScale="90000"/>
          </a:bodyPr>
          <a:lstStyle/>
          <a:p>
            <a:pPr eaLnBrk="1" hangingPunct="1"/>
            <a:br>
              <a:rPr lang="en-US" altLang="en-US" sz="4000" dirty="0">
                <a:cs typeface="Times New Roman" panose="02020603050405020304" pitchFamily="18" charset="0"/>
              </a:rPr>
            </a:br>
            <a:r>
              <a:rPr lang="en-US" altLang="en-US" sz="4000" dirty="0">
                <a:cs typeface="Times New Roman" panose="02020603050405020304" pitchFamily="18" charset="0"/>
              </a:rPr>
              <a:t>SAMPLE EXERCISE #2</a:t>
            </a:r>
            <a:br>
              <a:rPr lang="en-US" altLang="en-US" sz="4000" dirty="0">
                <a:cs typeface="Times New Roman" panose="02020603050405020304" pitchFamily="18" charset="0"/>
              </a:rPr>
            </a:br>
            <a:endParaRPr lang="en-US" altLang="en-US" sz="4000" dirty="0">
              <a:cs typeface="Times New Roman" panose="02020603050405020304" pitchFamily="18" charset="0"/>
            </a:endParaRPr>
          </a:p>
        </p:txBody>
      </p:sp>
      <p:sp>
        <p:nvSpPr>
          <p:cNvPr id="40965" name="Text Box 6">
            <a:extLst>
              <a:ext uri="{FF2B5EF4-FFF2-40B4-BE49-F238E27FC236}">
                <a16:creationId xmlns:a16="http://schemas.microsoft.com/office/drawing/2014/main" id="{56403FDC-F1A6-48CF-AD19-04DFE2FBCA67}"/>
              </a:ext>
            </a:extLst>
          </p:cNvPr>
          <p:cNvSpPr txBox="1">
            <a:spLocks noChangeArrowheads="1"/>
          </p:cNvSpPr>
          <p:nvPr/>
        </p:nvSpPr>
        <p:spPr bwMode="auto">
          <a:xfrm>
            <a:off x="2117725" y="5699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3" name="Picture 2">
            <a:extLst>
              <a:ext uri="{FF2B5EF4-FFF2-40B4-BE49-F238E27FC236}">
                <a16:creationId xmlns:a16="http://schemas.microsoft.com/office/drawing/2014/main" id="{8FCBF814-88E5-4CA2-8842-105424DB60C3}"/>
              </a:ext>
            </a:extLst>
          </p:cNvPr>
          <p:cNvPicPr>
            <a:picLocks noChangeAspect="1"/>
          </p:cNvPicPr>
          <p:nvPr/>
        </p:nvPicPr>
        <p:blipFill>
          <a:blip r:embed="rId3"/>
          <a:stretch>
            <a:fillRect/>
          </a:stretch>
        </p:blipFill>
        <p:spPr>
          <a:xfrm>
            <a:off x="7804150" y="442912"/>
            <a:ext cx="3657600" cy="6086475"/>
          </a:xfrm>
          <a:prstGeom prst="rect">
            <a:avLst/>
          </a:prstGeom>
        </p:spPr>
      </p:pic>
      <p:sp>
        <p:nvSpPr>
          <p:cNvPr id="15" name="Rectangle 3">
            <a:extLst>
              <a:ext uri="{FF2B5EF4-FFF2-40B4-BE49-F238E27FC236}">
                <a16:creationId xmlns:a16="http://schemas.microsoft.com/office/drawing/2014/main" id="{DC59471C-66AC-463E-930F-AC2BD395261B}"/>
              </a:ext>
            </a:extLst>
          </p:cNvPr>
          <p:cNvSpPr txBox="1">
            <a:spLocks noChangeArrowheads="1"/>
          </p:cNvSpPr>
          <p:nvPr/>
        </p:nvSpPr>
        <p:spPr bwMode="auto">
          <a:xfrm>
            <a:off x="1117844" y="1944391"/>
            <a:ext cx="5152327" cy="517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0"/>
              </a:spcBef>
              <a:spcAft>
                <a:spcPct val="0"/>
              </a:spcAft>
              <a:buFont typeface="Wingdings" panose="05000000000000000000" pitchFamily="2" charset="2"/>
              <a:buChar char="§"/>
              <a:defRPr sz="2600" kern="1200">
                <a:solidFill>
                  <a:schemeClr val="tx1"/>
                </a:solidFill>
                <a:latin typeface="+mn-lt"/>
                <a:ea typeface="+mn-ea"/>
                <a:cs typeface="+mn-cs"/>
              </a:defRPr>
            </a:lvl1pPr>
            <a:lvl2pPr marL="742950" indent="-285750" algn="l" rtl="0" fontAlgn="base">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spcBef>
                <a:spcPct val="0"/>
              </a:spcBef>
              <a:spcAft>
                <a:spcPct val="0"/>
              </a:spcAft>
              <a:buFont typeface="Calibri" panose="020F0502020204030204" pitchFamily="34" charset="0"/>
              <a:buChar char="–"/>
              <a:defRPr sz="2000" kern="1200">
                <a:solidFill>
                  <a:schemeClr val="tx1"/>
                </a:solidFill>
                <a:latin typeface="+mn-lt"/>
                <a:ea typeface="+mn-ea"/>
                <a:cs typeface="+mn-cs"/>
              </a:defRPr>
            </a:lvl3pPr>
            <a:lvl4pPr marL="1600200" indent="-228600" algn="l" rtl="0" fontAlgn="base">
              <a:spcBef>
                <a:spcPct val="0"/>
              </a:spcBef>
              <a:spcAft>
                <a:spcPct val="0"/>
              </a:spcAft>
              <a:buFont typeface="Courier New" panose="02070309020205020404" pitchFamily="49" charset="0"/>
              <a:buChar char="o"/>
              <a:defRPr sz="2000" kern="1200">
                <a:solidFill>
                  <a:schemeClr val="tx1"/>
                </a:solidFill>
                <a:latin typeface="+mn-lt"/>
                <a:ea typeface="+mn-ea"/>
                <a:cs typeface="+mn-cs"/>
              </a:defRPr>
            </a:lvl4pPr>
            <a:lvl5pPr marL="2057400" indent="-228600" algn="l" rtl="0" fontAlgn="base">
              <a:spcBef>
                <a:spcPct val="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eaLnBrk="1" hangingPunct="1">
              <a:lnSpc>
                <a:spcPct val="80000"/>
              </a:lnSpc>
              <a:buFontTx/>
              <a:buNone/>
            </a:pPr>
            <a:r>
              <a:rPr lang="en-US" altLang="en-US" sz="3600" dirty="0">
                <a:cs typeface="Times New Roman" panose="02020603050405020304" pitchFamily="18" charset="0"/>
              </a:rPr>
              <a:t>Smith (sub) running for Green (FLEX) is recorded as a sub for Jones and becomes the new DP </a:t>
            </a:r>
          </a:p>
          <a:p>
            <a:pPr indent="0" eaLnBrk="1" hangingPunct="1">
              <a:lnSpc>
                <a:spcPct val="80000"/>
              </a:lnSpc>
              <a:buFontTx/>
              <a:buNone/>
            </a:pPr>
            <a:endParaRPr lang="en-US" altLang="en-US" sz="3600" dirty="0">
              <a:cs typeface="Times New Roman" panose="02020603050405020304" pitchFamily="18" charset="0"/>
            </a:endParaRPr>
          </a:p>
          <a:p>
            <a:pPr indent="0" eaLnBrk="1" hangingPunct="1">
              <a:lnSpc>
                <a:spcPct val="80000"/>
              </a:lnSpc>
              <a:buFontTx/>
              <a:buNone/>
            </a:pPr>
            <a:r>
              <a:rPr lang="en-US" altLang="en-US" sz="3600" dirty="0">
                <a:cs typeface="Times New Roman" panose="02020603050405020304" pitchFamily="18" charset="0"/>
              </a:rPr>
              <a:t>Green remains in the game playing right field only</a:t>
            </a:r>
          </a:p>
        </p:txBody>
      </p:sp>
      <p:sp>
        <p:nvSpPr>
          <p:cNvPr id="16" name="Text Box 18">
            <a:extLst>
              <a:ext uri="{FF2B5EF4-FFF2-40B4-BE49-F238E27FC236}">
                <a16:creationId xmlns:a16="http://schemas.microsoft.com/office/drawing/2014/main" id="{E7093F44-503E-4C9B-8250-56B9456E4EA2}"/>
              </a:ext>
            </a:extLst>
          </p:cNvPr>
          <p:cNvSpPr txBox="1">
            <a:spLocks noChangeArrowheads="1"/>
          </p:cNvSpPr>
          <p:nvPr/>
        </p:nvSpPr>
        <p:spPr bwMode="auto">
          <a:xfrm>
            <a:off x="9307326" y="2096854"/>
            <a:ext cx="5540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solidFill>
                  <a:srgbClr val="000000"/>
                </a:solidFill>
                <a:latin typeface="Times" panose="02020603050405020304" pitchFamily="18" charset="0"/>
              </a:rPr>
              <a:t>Smith</a:t>
            </a:r>
          </a:p>
        </p:txBody>
      </p:sp>
      <p:sp>
        <p:nvSpPr>
          <p:cNvPr id="17" name="Text Box 17">
            <a:extLst>
              <a:ext uri="{FF2B5EF4-FFF2-40B4-BE49-F238E27FC236}">
                <a16:creationId xmlns:a16="http://schemas.microsoft.com/office/drawing/2014/main" id="{BC3CE9FB-75D3-486E-9AF7-7E9540EA7E60}"/>
              </a:ext>
            </a:extLst>
          </p:cNvPr>
          <p:cNvSpPr txBox="1">
            <a:spLocks noChangeArrowheads="1"/>
          </p:cNvSpPr>
          <p:nvPr/>
        </p:nvSpPr>
        <p:spPr bwMode="auto">
          <a:xfrm>
            <a:off x="7935800" y="2096854"/>
            <a:ext cx="2619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6</a:t>
            </a:r>
          </a:p>
        </p:txBody>
      </p:sp>
      <p:sp>
        <p:nvSpPr>
          <p:cNvPr id="18" name="Text Box 17">
            <a:extLst>
              <a:ext uri="{FF2B5EF4-FFF2-40B4-BE49-F238E27FC236}">
                <a16:creationId xmlns:a16="http://schemas.microsoft.com/office/drawing/2014/main" id="{57581873-31B3-4F56-86CC-98D92DFF5D5E}"/>
              </a:ext>
            </a:extLst>
          </p:cNvPr>
          <p:cNvSpPr txBox="1">
            <a:spLocks noChangeArrowheads="1"/>
          </p:cNvSpPr>
          <p:nvPr/>
        </p:nvSpPr>
        <p:spPr bwMode="auto">
          <a:xfrm>
            <a:off x="10963593" y="2096854"/>
            <a:ext cx="381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DP</a:t>
            </a:r>
          </a:p>
        </p:txBody>
      </p:sp>
      <p:sp>
        <p:nvSpPr>
          <p:cNvPr id="19" name="Freeform 18">
            <a:extLst>
              <a:ext uri="{FF2B5EF4-FFF2-40B4-BE49-F238E27FC236}">
                <a16:creationId xmlns:a16="http://schemas.microsoft.com/office/drawing/2014/main" id="{118577DE-8631-4281-B517-04B5A32D9BE0}"/>
              </a:ext>
            </a:extLst>
          </p:cNvPr>
          <p:cNvSpPr>
            <a:spLocks/>
          </p:cNvSpPr>
          <p:nvPr/>
        </p:nvSpPr>
        <p:spPr bwMode="auto">
          <a:xfrm>
            <a:off x="10201199" y="2019719"/>
            <a:ext cx="261938" cy="2502039"/>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0" name="Freeform 20">
            <a:extLst>
              <a:ext uri="{FF2B5EF4-FFF2-40B4-BE49-F238E27FC236}">
                <a16:creationId xmlns:a16="http://schemas.microsoft.com/office/drawing/2014/main" id="{759A0630-B742-4366-8F57-F62DAB1B0836}"/>
              </a:ext>
            </a:extLst>
          </p:cNvPr>
          <p:cNvSpPr>
            <a:spLocks/>
          </p:cNvSpPr>
          <p:nvPr/>
        </p:nvSpPr>
        <p:spPr bwMode="auto">
          <a:xfrm>
            <a:off x="7935800" y="5580203"/>
            <a:ext cx="2057400" cy="46037"/>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Lst>
            <a:ahLst/>
            <a:cxnLst>
              <a:cxn ang="T4">
                <a:pos x="T0" y="T1"/>
              </a:cxn>
              <a:cxn ang="T5">
                <a:pos x="T2" y="T3"/>
              </a:cxn>
            </a:cxnLst>
            <a:rect l="T6" t="T7" r="T8" b="T9"/>
            <a:pathLst>
              <a:path w="387" h="1">
                <a:moveTo>
                  <a:pt x="0" y="0"/>
                </a:moveTo>
                <a:lnTo>
                  <a:pt x="387"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21" name="Picture 20">
            <a:extLst>
              <a:ext uri="{FF2B5EF4-FFF2-40B4-BE49-F238E27FC236}">
                <a16:creationId xmlns:a16="http://schemas.microsoft.com/office/drawing/2014/main" id="{13882201-64B5-4863-81B5-1E8B8E62A8B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V="1">
            <a:off x="6049659" y="4485705"/>
            <a:ext cx="1278383" cy="70990"/>
          </a:xfrm>
          <a:prstGeom prst="rect">
            <a:avLst/>
          </a:prstGeom>
        </p:spPr>
      </p:pic>
      <p:pic>
        <p:nvPicPr>
          <p:cNvPr id="22" name="Picture 21" descr="A picture containing baseball, game, cup&#10;&#10;Description automatically generated">
            <a:extLst>
              <a:ext uri="{FF2B5EF4-FFF2-40B4-BE49-F238E27FC236}">
                <a16:creationId xmlns:a16="http://schemas.microsoft.com/office/drawing/2014/main" id="{F206EDF6-3F87-4A5C-B2FB-638B7784C11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Tree>
    <p:extLst>
      <p:ext uri="{BB962C8B-B14F-4D97-AF65-F5344CB8AC3E}">
        <p14:creationId xmlns:p14="http://schemas.microsoft.com/office/powerpoint/2010/main" val="3735044496"/>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ppt_y"/>
                                          </p:val>
                                        </p:tav>
                                        <p:tav tm="100000">
                                          <p:val>
                                            <p:strVal val="#ppt_y"/>
                                          </p:val>
                                        </p:tav>
                                      </p:tavLst>
                                    </p:anim>
                                  </p:childTnLst>
                                </p:cTn>
                              </p:par>
                              <p:par>
                                <p:cTn id="9" presetID="22" presetClass="entr" presetSubtype="8"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500"/>
                                        <p:tgtEl>
                                          <p:spTgt spid="20"/>
                                        </p:tgtEl>
                                      </p:cBhvr>
                                    </p:animEffect>
                                  </p:childTnLst>
                                </p:cTn>
                              </p:par>
                            </p:childTnLst>
                          </p:cTn>
                        </p:par>
                        <p:par>
                          <p:cTn id="12" fill="hold">
                            <p:stCondLst>
                              <p:cond delay="500"/>
                            </p:stCondLst>
                            <p:childTnLst>
                              <p:par>
                                <p:cTn id="13" presetID="1" presetClass="entr" presetSubtype="0"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42" presetClass="path" presetSubtype="0" accel="50000" decel="50000" fill="hold" nodeType="withEffect">
                                  <p:stCondLst>
                                    <p:cond delay="0"/>
                                  </p:stCondLst>
                                  <p:childTnLst>
                                    <p:animMotion origin="layout" path="M 2.29167E-6 7.40741E-7 L 0.03515 -0.34306 " pathEditMode="relative" rAng="0" ptsTypes="AA">
                                      <p:cBhvr>
                                        <p:cTn id="22" dur="2000" fill="hold"/>
                                        <p:tgtEl>
                                          <p:spTgt spid="21"/>
                                        </p:tgtEl>
                                        <p:attrNameLst>
                                          <p:attrName>ppt_x</p:attrName>
                                          <p:attrName>ppt_y</p:attrName>
                                        </p:attrNameLst>
                                      </p:cBhvr>
                                      <p:rCtr x="1758" y="-17153"/>
                                    </p:animMotion>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5">
                                            <p:txEl>
                                              <p:pRg st="2" end="2"/>
                                            </p:txEl>
                                          </p:spTgt>
                                        </p:tgtEl>
                                        <p:attrNameLst>
                                          <p:attrName>style.visibility</p:attrName>
                                        </p:attrNameLst>
                                      </p:cBhvr>
                                      <p:to>
                                        <p:strVal val="visible"/>
                                      </p:to>
                                    </p:set>
                                    <p:anim calcmode="lin" valueType="num">
                                      <p:cBhvr additive="base">
                                        <p:cTn id="27" dur="500" fill="hold"/>
                                        <p:tgtEl>
                                          <p:spTgt spid="15">
                                            <p:txEl>
                                              <p:pRg st="2" end="2"/>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5">
                                            <p:txEl>
                                              <p:pRg st="2" end="2"/>
                                            </p:txEl>
                                          </p:spTgt>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1" fill="hold" nodeType="afterEffect">
                                  <p:stCondLst>
                                    <p:cond delay="200"/>
                                  </p:stCondLst>
                                  <p:childTnLst>
                                    <p:set>
                                      <p:cBhvr>
                                        <p:cTn id="31" dur="1" fill="hold">
                                          <p:stCondLst>
                                            <p:cond delay="0"/>
                                          </p:stCondLst>
                                        </p:cTn>
                                        <p:tgtEl>
                                          <p:spTgt spid="19"/>
                                        </p:tgtEl>
                                        <p:attrNameLst>
                                          <p:attrName>style.visibility</p:attrName>
                                        </p:attrNameLst>
                                      </p:cBhvr>
                                      <p:to>
                                        <p:strVal val="visible"/>
                                      </p:to>
                                    </p:set>
                                    <p:animEffect transition="in" filter="wipe(up)">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autoUpdateAnimBg="0"/>
      <p:bldP spid="16" grpId="0"/>
      <p:bldP spid="17"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Sample exercise #2</a:t>
            </a:r>
          </a:p>
        </p:txBody>
      </p:sp>
      <p:sp>
        <p:nvSpPr>
          <p:cNvPr id="5" name="Rectangle 3">
            <a:extLst>
              <a:ext uri="{FF2B5EF4-FFF2-40B4-BE49-F238E27FC236}">
                <a16:creationId xmlns:a16="http://schemas.microsoft.com/office/drawing/2014/main" id="{4088F53B-36E3-4473-AB0B-3D0694390C87}"/>
              </a:ext>
            </a:extLst>
          </p:cNvPr>
          <p:cNvSpPr>
            <a:spLocks noGrp="1" noChangeArrowheads="1"/>
          </p:cNvSpPr>
          <p:nvPr>
            <p:ph idx="1"/>
          </p:nvPr>
        </p:nvSpPr>
        <p:spPr>
          <a:xfrm>
            <a:off x="1360888" y="1843907"/>
            <a:ext cx="10405731" cy="5176838"/>
          </a:xfrm>
        </p:spPr>
        <p:txBody>
          <a:bodyPr/>
          <a:lstStyle/>
          <a:p>
            <a:pPr>
              <a:spcBef>
                <a:spcPct val="0"/>
              </a:spcBef>
              <a:buFontTx/>
              <a:buNone/>
            </a:pPr>
            <a:r>
              <a:rPr lang="en-US" altLang="en-US" sz="3600" dirty="0">
                <a:solidFill>
                  <a:schemeClr val="tx1"/>
                </a:solidFill>
                <a:cs typeface="Times New Roman" panose="02020603050405020304" pitchFamily="18" charset="0"/>
              </a:rPr>
              <a:t>Note – </a:t>
            </a:r>
          </a:p>
          <a:p>
            <a:pPr>
              <a:spcBef>
                <a:spcPct val="0"/>
              </a:spcBef>
            </a:pPr>
            <a:r>
              <a:rPr lang="en-US" altLang="en-US" sz="3600" dirty="0">
                <a:solidFill>
                  <a:schemeClr val="tx1"/>
                </a:solidFill>
                <a:cs typeface="Times New Roman" panose="02020603050405020304" pitchFamily="18" charset="0"/>
              </a:rPr>
              <a:t>Since Green will continue to play defense, Smith enters the game for the first time as the new DP</a:t>
            </a:r>
          </a:p>
          <a:p>
            <a:pPr>
              <a:spcBef>
                <a:spcPct val="0"/>
              </a:spcBef>
            </a:pPr>
            <a:endParaRPr lang="en-US" altLang="en-US" sz="1000" dirty="0">
              <a:solidFill>
                <a:schemeClr val="tx1"/>
              </a:solidFill>
              <a:cs typeface="Times New Roman" panose="02020603050405020304" pitchFamily="18" charset="0"/>
            </a:endParaRPr>
          </a:p>
          <a:p>
            <a:r>
              <a:rPr lang="en-US" altLang="en-US" sz="3600" dirty="0">
                <a:solidFill>
                  <a:schemeClr val="tx1"/>
                </a:solidFill>
                <a:cs typeface="Times New Roman" panose="02020603050405020304" pitchFamily="18" charset="0"/>
              </a:rPr>
              <a:t>Since Green (FLEX) is still playing defense they have NOT left the game (never quit using their mitt)</a:t>
            </a:r>
          </a:p>
        </p:txBody>
      </p:sp>
    </p:spTree>
    <p:extLst>
      <p:ext uri="{BB962C8B-B14F-4D97-AF65-F5344CB8AC3E}">
        <p14:creationId xmlns:p14="http://schemas.microsoft.com/office/powerpoint/2010/main" val="480467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 calcmode="lin" valueType="num">
                                      <p:cBhvr additive="base">
                                        <p:cTn id="13" dur="5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Sample exercise #3</a:t>
            </a:r>
          </a:p>
        </p:txBody>
      </p:sp>
      <p:sp>
        <p:nvSpPr>
          <p:cNvPr id="2" name="Rectangle 1">
            <a:extLst>
              <a:ext uri="{FF2B5EF4-FFF2-40B4-BE49-F238E27FC236}">
                <a16:creationId xmlns:a16="http://schemas.microsoft.com/office/drawing/2014/main" id="{DECAA062-71BD-4DCF-BA4B-9702A980537B}"/>
              </a:ext>
            </a:extLst>
          </p:cNvPr>
          <p:cNvSpPr/>
          <p:nvPr/>
        </p:nvSpPr>
        <p:spPr>
          <a:xfrm>
            <a:off x="1720487" y="2077526"/>
            <a:ext cx="9372599" cy="2831544"/>
          </a:xfrm>
          <a:prstGeom prst="rect">
            <a:avLst/>
          </a:prstGeom>
        </p:spPr>
        <p:txBody>
          <a:bodyPr wrap="square">
            <a:spAutoFit/>
          </a:bodyPr>
          <a:lstStyle/>
          <a:p>
            <a:pPr marL="571500" indent="-571500">
              <a:buFont typeface="Wingdings" panose="05000000000000000000" pitchFamily="2" charset="2"/>
              <a:buChar char="§"/>
            </a:pPr>
            <a:r>
              <a:rPr lang="en-US" altLang="en-US" sz="4000" dirty="0">
                <a:latin typeface="+mn-lt"/>
                <a:cs typeface="Times New Roman" panose="02020603050405020304" pitchFamily="18" charset="0"/>
              </a:rPr>
              <a:t>In the 4</a:t>
            </a:r>
            <a:r>
              <a:rPr lang="en-US" altLang="en-US" sz="4000" baseline="30000" dirty="0">
                <a:latin typeface="+mn-lt"/>
                <a:cs typeface="Times New Roman" panose="02020603050405020304" pitchFamily="18" charset="0"/>
              </a:rPr>
              <a:t>th</a:t>
            </a:r>
            <a:r>
              <a:rPr lang="en-US" altLang="en-US" sz="4000" dirty="0">
                <a:latin typeface="+mn-lt"/>
                <a:cs typeface="Times New Roman" panose="02020603050405020304" pitchFamily="18" charset="0"/>
              </a:rPr>
              <a:t> inning, the offensive coach asks for time to make another change</a:t>
            </a:r>
          </a:p>
          <a:p>
            <a:pPr marL="571500" indent="-571500">
              <a:buFont typeface="Wingdings" panose="05000000000000000000" pitchFamily="2" charset="2"/>
              <a:buChar char="§"/>
            </a:pPr>
            <a:endParaRPr lang="en-US" altLang="en-US" sz="4000" dirty="0">
              <a:latin typeface="+mn-lt"/>
              <a:cs typeface="Times New Roman" panose="02020603050405020304" pitchFamily="18" charset="0"/>
            </a:endParaRPr>
          </a:p>
          <a:p>
            <a:pPr marL="571500" indent="-571500">
              <a:buFont typeface="Wingdings" panose="05000000000000000000" pitchFamily="2" charset="2"/>
              <a:buChar char="§"/>
            </a:pPr>
            <a:r>
              <a:rPr lang="en-US" altLang="en-US" sz="4000" dirty="0">
                <a:latin typeface="+mn-lt"/>
                <a:cs typeface="Times New Roman" panose="02020603050405020304" pitchFamily="18" charset="0"/>
              </a:rPr>
              <a:t>“Jones to reenter and bat for Smith”</a:t>
            </a:r>
          </a:p>
          <a:p>
            <a:pPr marL="339725" indent="-339725">
              <a:buFontTx/>
              <a:buNone/>
              <a:defRPr/>
            </a:pPr>
            <a:endParaRPr lang="en-US" dirty="0">
              <a:latin typeface="+mn-lt"/>
            </a:endParaRPr>
          </a:p>
        </p:txBody>
      </p:sp>
    </p:spTree>
    <p:extLst>
      <p:ext uri="{BB962C8B-B14F-4D97-AF65-F5344CB8AC3E}">
        <p14:creationId xmlns:p14="http://schemas.microsoft.com/office/powerpoint/2010/main" val="4234043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57DED495-B608-410E-9925-E5115C793C9A}"/>
              </a:ext>
            </a:extLst>
          </p:cNvPr>
          <p:cNvSpPr>
            <a:spLocks noGrp="1" noChangeArrowheads="1"/>
          </p:cNvSpPr>
          <p:nvPr>
            <p:ph type="title"/>
          </p:nvPr>
        </p:nvSpPr>
        <p:spPr/>
        <p:txBody>
          <a:bodyPr>
            <a:normAutofit fontScale="90000"/>
          </a:bodyPr>
          <a:lstStyle/>
          <a:p>
            <a:pPr eaLnBrk="1" hangingPunct="1"/>
            <a:br>
              <a:rPr lang="en-US" altLang="en-US" sz="4000" dirty="0">
                <a:cs typeface="Times New Roman" panose="02020603050405020304" pitchFamily="18" charset="0"/>
              </a:rPr>
            </a:br>
            <a:r>
              <a:rPr lang="en-US" altLang="en-US" sz="4000" dirty="0">
                <a:cs typeface="Times New Roman" panose="02020603050405020304" pitchFamily="18" charset="0"/>
              </a:rPr>
              <a:t>SAMPLE EXERCISE #3</a:t>
            </a:r>
            <a:br>
              <a:rPr lang="en-US" altLang="en-US" sz="4000" dirty="0">
                <a:cs typeface="Times New Roman" panose="02020603050405020304" pitchFamily="18" charset="0"/>
              </a:rPr>
            </a:br>
            <a:endParaRPr lang="en-US" altLang="en-US" sz="4000" dirty="0">
              <a:cs typeface="Times New Roman" panose="02020603050405020304" pitchFamily="18" charset="0"/>
            </a:endParaRPr>
          </a:p>
        </p:txBody>
      </p:sp>
      <p:sp>
        <p:nvSpPr>
          <p:cNvPr id="40965" name="Text Box 6">
            <a:extLst>
              <a:ext uri="{FF2B5EF4-FFF2-40B4-BE49-F238E27FC236}">
                <a16:creationId xmlns:a16="http://schemas.microsoft.com/office/drawing/2014/main" id="{56403FDC-F1A6-48CF-AD19-04DFE2FBCA67}"/>
              </a:ext>
            </a:extLst>
          </p:cNvPr>
          <p:cNvSpPr txBox="1">
            <a:spLocks noChangeArrowheads="1"/>
          </p:cNvSpPr>
          <p:nvPr/>
        </p:nvSpPr>
        <p:spPr bwMode="auto">
          <a:xfrm>
            <a:off x="2117725" y="5699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3" name="Picture 2">
            <a:extLst>
              <a:ext uri="{FF2B5EF4-FFF2-40B4-BE49-F238E27FC236}">
                <a16:creationId xmlns:a16="http://schemas.microsoft.com/office/drawing/2014/main" id="{8FCBF814-88E5-4CA2-8842-105424DB60C3}"/>
              </a:ext>
            </a:extLst>
          </p:cNvPr>
          <p:cNvPicPr>
            <a:picLocks noChangeAspect="1"/>
          </p:cNvPicPr>
          <p:nvPr/>
        </p:nvPicPr>
        <p:blipFill>
          <a:blip r:embed="rId3"/>
          <a:stretch>
            <a:fillRect/>
          </a:stretch>
        </p:blipFill>
        <p:spPr>
          <a:xfrm>
            <a:off x="7804150" y="442912"/>
            <a:ext cx="3657600" cy="6086475"/>
          </a:xfrm>
          <a:prstGeom prst="rect">
            <a:avLst/>
          </a:prstGeom>
        </p:spPr>
      </p:pic>
      <p:sp>
        <p:nvSpPr>
          <p:cNvPr id="15" name="Rectangle 3">
            <a:extLst>
              <a:ext uri="{FF2B5EF4-FFF2-40B4-BE49-F238E27FC236}">
                <a16:creationId xmlns:a16="http://schemas.microsoft.com/office/drawing/2014/main" id="{DC59471C-66AC-463E-930F-AC2BD395261B}"/>
              </a:ext>
            </a:extLst>
          </p:cNvPr>
          <p:cNvSpPr txBox="1">
            <a:spLocks noChangeArrowheads="1"/>
          </p:cNvSpPr>
          <p:nvPr/>
        </p:nvSpPr>
        <p:spPr bwMode="auto">
          <a:xfrm>
            <a:off x="1105601" y="2976126"/>
            <a:ext cx="5152327" cy="517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0"/>
              </a:spcBef>
              <a:spcAft>
                <a:spcPct val="0"/>
              </a:spcAft>
              <a:buFont typeface="Wingdings" panose="05000000000000000000" pitchFamily="2" charset="2"/>
              <a:buChar char="§"/>
              <a:defRPr sz="2600" kern="1200">
                <a:solidFill>
                  <a:schemeClr val="tx1"/>
                </a:solidFill>
                <a:latin typeface="+mn-lt"/>
                <a:ea typeface="+mn-ea"/>
                <a:cs typeface="+mn-cs"/>
              </a:defRPr>
            </a:lvl1pPr>
            <a:lvl2pPr marL="742950" indent="-285750" algn="l" rtl="0" fontAlgn="base">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spcBef>
                <a:spcPct val="0"/>
              </a:spcBef>
              <a:spcAft>
                <a:spcPct val="0"/>
              </a:spcAft>
              <a:buFont typeface="Calibri" panose="020F0502020204030204" pitchFamily="34" charset="0"/>
              <a:buChar char="–"/>
              <a:defRPr sz="2000" kern="1200">
                <a:solidFill>
                  <a:schemeClr val="tx1"/>
                </a:solidFill>
                <a:latin typeface="+mn-lt"/>
                <a:ea typeface="+mn-ea"/>
                <a:cs typeface="+mn-cs"/>
              </a:defRPr>
            </a:lvl3pPr>
            <a:lvl4pPr marL="1600200" indent="-228600" algn="l" rtl="0" fontAlgn="base">
              <a:spcBef>
                <a:spcPct val="0"/>
              </a:spcBef>
              <a:spcAft>
                <a:spcPct val="0"/>
              </a:spcAft>
              <a:buFont typeface="Courier New" panose="02070309020205020404" pitchFamily="49" charset="0"/>
              <a:buChar char="o"/>
              <a:defRPr sz="2000" kern="1200">
                <a:solidFill>
                  <a:schemeClr val="tx1"/>
                </a:solidFill>
                <a:latin typeface="+mn-lt"/>
                <a:ea typeface="+mn-ea"/>
                <a:cs typeface="+mn-cs"/>
              </a:defRPr>
            </a:lvl4pPr>
            <a:lvl5pPr marL="2057400" indent="-228600" algn="l" rtl="0" fontAlgn="base">
              <a:spcBef>
                <a:spcPct val="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eaLnBrk="1" hangingPunct="1">
              <a:lnSpc>
                <a:spcPct val="80000"/>
              </a:lnSpc>
              <a:buFontTx/>
              <a:buNone/>
            </a:pPr>
            <a:r>
              <a:rPr lang="en-US" altLang="en-US" sz="3600" dirty="0">
                <a:solidFill>
                  <a:srgbClr val="000000"/>
                </a:solidFill>
                <a:cs typeface="Times New Roman" panose="02020603050405020304" pitchFamily="18" charset="0"/>
              </a:rPr>
              <a:t>Jones (starting DP) reenters for Smith</a:t>
            </a:r>
          </a:p>
          <a:p>
            <a:pPr indent="0" eaLnBrk="1" hangingPunct="1">
              <a:lnSpc>
                <a:spcPct val="80000"/>
              </a:lnSpc>
              <a:buFontTx/>
              <a:buNone/>
            </a:pPr>
            <a:endParaRPr lang="en-US" altLang="en-US" sz="3600" dirty="0">
              <a:cs typeface="Times New Roman" panose="02020603050405020304" pitchFamily="18" charset="0"/>
            </a:endParaRPr>
          </a:p>
        </p:txBody>
      </p:sp>
      <p:sp>
        <p:nvSpPr>
          <p:cNvPr id="16" name="Text Box 18">
            <a:extLst>
              <a:ext uri="{FF2B5EF4-FFF2-40B4-BE49-F238E27FC236}">
                <a16:creationId xmlns:a16="http://schemas.microsoft.com/office/drawing/2014/main" id="{E7093F44-503E-4C9B-8250-56B9456E4EA2}"/>
              </a:ext>
            </a:extLst>
          </p:cNvPr>
          <p:cNvSpPr txBox="1">
            <a:spLocks noChangeArrowheads="1"/>
          </p:cNvSpPr>
          <p:nvPr/>
        </p:nvSpPr>
        <p:spPr bwMode="auto">
          <a:xfrm>
            <a:off x="9307326" y="2096854"/>
            <a:ext cx="5540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solidFill>
                  <a:srgbClr val="000000"/>
                </a:solidFill>
                <a:latin typeface="Times" panose="02020603050405020304" pitchFamily="18" charset="0"/>
              </a:rPr>
              <a:t>Smith</a:t>
            </a:r>
          </a:p>
        </p:txBody>
      </p:sp>
      <p:sp>
        <p:nvSpPr>
          <p:cNvPr id="17" name="Text Box 17">
            <a:extLst>
              <a:ext uri="{FF2B5EF4-FFF2-40B4-BE49-F238E27FC236}">
                <a16:creationId xmlns:a16="http://schemas.microsoft.com/office/drawing/2014/main" id="{BC3CE9FB-75D3-486E-9AF7-7E9540EA7E60}"/>
              </a:ext>
            </a:extLst>
          </p:cNvPr>
          <p:cNvSpPr txBox="1">
            <a:spLocks noChangeArrowheads="1"/>
          </p:cNvSpPr>
          <p:nvPr/>
        </p:nvSpPr>
        <p:spPr bwMode="auto">
          <a:xfrm>
            <a:off x="7935800" y="2096854"/>
            <a:ext cx="2619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6</a:t>
            </a:r>
          </a:p>
        </p:txBody>
      </p:sp>
      <p:sp>
        <p:nvSpPr>
          <p:cNvPr id="18" name="Text Box 17">
            <a:extLst>
              <a:ext uri="{FF2B5EF4-FFF2-40B4-BE49-F238E27FC236}">
                <a16:creationId xmlns:a16="http://schemas.microsoft.com/office/drawing/2014/main" id="{57581873-31B3-4F56-86CC-98D92DFF5D5E}"/>
              </a:ext>
            </a:extLst>
          </p:cNvPr>
          <p:cNvSpPr txBox="1">
            <a:spLocks noChangeArrowheads="1"/>
          </p:cNvSpPr>
          <p:nvPr/>
        </p:nvSpPr>
        <p:spPr bwMode="auto">
          <a:xfrm>
            <a:off x="10963593" y="2096854"/>
            <a:ext cx="381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DP</a:t>
            </a:r>
          </a:p>
        </p:txBody>
      </p:sp>
      <p:sp>
        <p:nvSpPr>
          <p:cNvPr id="19" name="Freeform 18">
            <a:extLst>
              <a:ext uri="{FF2B5EF4-FFF2-40B4-BE49-F238E27FC236}">
                <a16:creationId xmlns:a16="http://schemas.microsoft.com/office/drawing/2014/main" id="{118577DE-8631-4281-B517-04B5A32D9BE0}"/>
              </a:ext>
            </a:extLst>
          </p:cNvPr>
          <p:cNvSpPr>
            <a:spLocks/>
          </p:cNvSpPr>
          <p:nvPr/>
        </p:nvSpPr>
        <p:spPr bwMode="auto">
          <a:xfrm>
            <a:off x="10201199" y="2019719"/>
            <a:ext cx="261938" cy="2502039"/>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0" name="Freeform 20">
            <a:extLst>
              <a:ext uri="{FF2B5EF4-FFF2-40B4-BE49-F238E27FC236}">
                <a16:creationId xmlns:a16="http://schemas.microsoft.com/office/drawing/2014/main" id="{759A0630-B742-4366-8F57-F62DAB1B0836}"/>
              </a:ext>
            </a:extLst>
          </p:cNvPr>
          <p:cNvSpPr>
            <a:spLocks/>
          </p:cNvSpPr>
          <p:nvPr/>
        </p:nvSpPr>
        <p:spPr bwMode="auto">
          <a:xfrm>
            <a:off x="7935800" y="5580203"/>
            <a:ext cx="2057400" cy="46037"/>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Lst>
            <a:ahLst/>
            <a:cxnLst>
              <a:cxn ang="T4">
                <a:pos x="T0" y="T1"/>
              </a:cxn>
              <a:cxn ang="T5">
                <a:pos x="T2" y="T3"/>
              </a:cxn>
            </a:cxnLst>
            <a:rect l="T6" t="T7" r="T8" b="T9"/>
            <a:pathLst>
              <a:path w="387" h="1">
                <a:moveTo>
                  <a:pt x="0" y="0"/>
                </a:moveTo>
                <a:lnTo>
                  <a:pt x="387"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21" name="Picture 20">
            <a:extLst>
              <a:ext uri="{FF2B5EF4-FFF2-40B4-BE49-F238E27FC236}">
                <a16:creationId xmlns:a16="http://schemas.microsoft.com/office/drawing/2014/main" id="{13882201-64B5-4863-81B5-1E8B8E62A8B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V="1">
            <a:off x="6495443" y="2096854"/>
            <a:ext cx="1278383" cy="70990"/>
          </a:xfrm>
          <a:prstGeom prst="rect">
            <a:avLst/>
          </a:prstGeom>
        </p:spPr>
      </p:pic>
      <p:pic>
        <p:nvPicPr>
          <p:cNvPr id="22" name="Picture 21" descr="A picture containing baseball, game, cup&#10;&#10;Description automatically generated">
            <a:extLst>
              <a:ext uri="{FF2B5EF4-FFF2-40B4-BE49-F238E27FC236}">
                <a16:creationId xmlns:a16="http://schemas.microsoft.com/office/drawing/2014/main" id="{F206EDF6-3F87-4A5C-B2FB-638B7784C11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
        <p:nvSpPr>
          <p:cNvPr id="14" name="Freeform 20">
            <a:extLst>
              <a:ext uri="{FF2B5EF4-FFF2-40B4-BE49-F238E27FC236}">
                <a16:creationId xmlns:a16="http://schemas.microsoft.com/office/drawing/2014/main" id="{A6283B5D-E818-4E6B-83F8-B6753B76C0F3}"/>
              </a:ext>
            </a:extLst>
          </p:cNvPr>
          <p:cNvSpPr>
            <a:spLocks/>
          </p:cNvSpPr>
          <p:nvPr/>
        </p:nvSpPr>
        <p:spPr bwMode="auto">
          <a:xfrm flipV="1">
            <a:off x="7910421" y="2179803"/>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 name="Freeform 20">
            <a:extLst>
              <a:ext uri="{FF2B5EF4-FFF2-40B4-BE49-F238E27FC236}">
                <a16:creationId xmlns:a16="http://schemas.microsoft.com/office/drawing/2014/main" id="{AF710304-A304-45D9-BD97-2669CC06A3E6}"/>
              </a:ext>
            </a:extLst>
          </p:cNvPr>
          <p:cNvSpPr>
            <a:spLocks/>
          </p:cNvSpPr>
          <p:nvPr/>
        </p:nvSpPr>
        <p:spPr bwMode="auto">
          <a:xfrm flipV="1">
            <a:off x="9170067" y="2197097"/>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 name="Oval 23">
            <a:extLst>
              <a:ext uri="{FF2B5EF4-FFF2-40B4-BE49-F238E27FC236}">
                <a16:creationId xmlns:a16="http://schemas.microsoft.com/office/drawing/2014/main" id="{C0B2AB1A-A2F5-452F-83D7-5C46969F0DF0}"/>
              </a:ext>
            </a:extLst>
          </p:cNvPr>
          <p:cNvSpPr>
            <a:spLocks noChangeArrowheads="1"/>
          </p:cNvSpPr>
          <p:nvPr/>
        </p:nvSpPr>
        <p:spPr bwMode="auto">
          <a:xfrm>
            <a:off x="9184615" y="1944391"/>
            <a:ext cx="783534" cy="205878"/>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
        <p:nvSpPr>
          <p:cNvPr id="25" name="Oval 24">
            <a:extLst>
              <a:ext uri="{FF2B5EF4-FFF2-40B4-BE49-F238E27FC236}">
                <a16:creationId xmlns:a16="http://schemas.microsoft.com/office/drawing/2014/main" id="{44D908FF-BCE4-43CA-80AB-0E85FF7F42D1}"/>
              </a:ext>
            </a:extLst>
          </p:cNvPr>
          <p:cNvSpPr>
            <a:spLocks noChangeArrowheads="1"/>
          </p:cNvSpPr>
          <p:nvPr/>
        </p:nvSpPr>
        <p:spPr bwMode="auto">
          <a:xfrm>
            <a:off x="7860507" y="1917700"/>
            <a:ext cx="388144" cy="262103"/>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Tree>
    <p:extLst>
      <p:ext uri="{BB962C8B-B14F-4D97-AF65-F5344CB8AC3E}">
        <p14:creationId xmlns:p14="http://schemas.microsoft.com/office/powerpoint/2010/main" val="393831394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ppt_y"/>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down)">
                                      <p:cBhvr>
                                        <p:cTn id="11" dur="500"/>
                                        <p:tgtEl>
                                          <p:spTgt spid="25"/>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wipe(down)">
                                      <p:cBhvr>
                                        <p:cTn id="14" dur="500"/>
                                        <p:tgtEl>
                                          <p:spTgt spid="24"/>
                                        </p:tgtEl>
                                      </p:cBhvr>
                                    </p:animEffect>
                                  </p:childTnLst>
                                </p:cTn>
                              </p:par>
                              <p:par>
                                <p:cTn id="15" presetID="22" presetClass="entr" presetSubtype="8" fill="hold" nodeType="withEffect">
                                  <p:stCondLst>
                                    <p:cond delay="110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par>
                                <p:cTn id="18" presetID="22" presetClass="entr" presetSubtype="8" fill="hold" nodeType="withEffect">
                                  <p:stCondLst>
                                    <p:cond delay="1100"/>
                                  </p:stCondLst>
                                  <p:childTnLst>
                                    <p:set>
                                      <p:cBhvr>
                                        <p:cTn id="19" dur="1" fill="hold">
                                          <p:stCondLst>
                                            <p:cond delay="0"/>
                                          </p:stCondLst>
                                        </p:cTn>
                                        <p:tgtEl>
                                          <p:spTgt spid="23"/>
                                        </p:tgtEl>
                                        <p:attrNameLst>
                                          <p:attrName>style.visibility</p:attrName>
                                        </p:attrNameLst>
                                      </p:cBhvr>
                                      <p:to>
                                        <p:strVal val="visible"/>
                                      </p:to>
                                    </p:set>
                                    <p:animEffect transition="in" filter="wipe(left)">
                                      <p:cBhvr>
                                        <p:cTn id="2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autoUpdateAnimBg="0"/>
      <p:bldP spid="24" grpId="0" animBg="1"/>
      <p:bldP spid="2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Sample exercise #3</a:t>
            </a:r>
          </a:p>
        </p:txBody>
      </p:sp>
      <p:sp>
        <p:nvSpPr>
          <p:cNvPr id="2" name="Rectangle 1">
            <a:extLst>
              <a:ext uri="{FF2B5EF4-FFF2-40B4-BE49-F238E27FC236}">
                <a16:creationId xmlns:a16="http://schemas.microsoft.com/office/drawing/2014/main" id="{DECAA062-71BD-4DCF-BA4B-9702A980537B}"/>
              </a:ext>
            </a:extLst>
          </p:cNvPr>
          <p:cNvSpPr/>
          <p:nvPr/>
        </p:nvSpPr>
        <p:spPr>
          <a:xfrm>
            <a:off x="1762050" y="1952835"/>
            <a:ext cx="10026650" cy="3785652"/>
          </a:xfrm>
          <a:prstGeom prst="rect">
            <a:avLst/>
          </a:prstGeom>
        </p:spPr>
        <p:txBody>
          <a:bodyPr wrap="square">
            <a:spAutoFit/>
          </a:bodyPr>
          <a:lstStyle/>
          <a:p>
            <a:r>
              <a:rPr lang="en-US" altLang="en-US" sz="4000" dirty="0">
                <a:latin typeface="+mn-lt"/>
                <a:cs typeface="Times New Roman" panose="02020603050405020304" pitchFamily="18" charset="0"/>
              </a:rPr>
              <a:t>Note – </a:t>
            </a:r>
          </a:p>
          <a:p>
            <a:pPr marL="571500" indent="-571500">
              <a:buFont typeface="Wingdings" panose="05000000000000000000" pitchFamily="2" charset="2"/>
              <a:buChar char="§"/>
            </a:pPr>
            <a:r>
              <a:rPr lang="en-US" altLang="en-US" sz="4000" dirty="0">
                <a:latin typeface="+mn-lt"/>
                <a:cs typeface="Times New Roman" panose="02020603050405020304" pitchFamily="18" charset="0"/>
              </a:rPr>
              <a:t>Jones has used their one reentry</a:t>
            </a:r>
          </a:p>
          <a:p>
            <a:pPr marL="571500" indent="-571500">
              <a:buFont typeface="Wingdings" panose="05000000000000000000" pitchFamily="2" charset="2"/>
              <a:buChar char="§"/>
            </a:pPr>
            <a:r>
              <a:rPr lang="en-US" altLang="en-US" sz="4000" dirty="0">
                <a:latin typeface="+mn-lt"/>
                <a:cs typeface="Times New Roman" panose="02020603050405020304" pitchFamily="18" charset="0"/>
              </a:rPr>
              <a:t>Smith has left the game and has a reentry remaining</a:t>
            </a:r>
          </a:p>
          <a:p>
            <a:pPr marL="571500" indent="-571500">
              <a:buFont typeface="Wingdings" panose="05000000000000000000" pitchFamily="2" charset="2"/>
              <a:buChar char="§"/>
            </a:pPr>
            <a:r>
              <a:rPr lang="en-US" altLang="en-US" sz="4000" dirty="0">
                <a:latin typeface="+mn-lt"/>
                <a:cs typeface="Times New Roman" panose="02020603050405020304" pitchFamily="18" charset="0"/>
              </a:rPr>
              <a:t>This is no different than a substitution / reentry anywhere else in the lineup</a:t>
            </a:r>
          </a:p>
        </p:txBody>
      </p:sp>
    </p:spTree>
    <p:extLst>
      <p:ext uri="{BB962C8B-B14F-4D97-AF65-F5344CB8AC3E}">
        <p14:creationId xmlns:p14="http://schemas.microsoft.com/office/powerpoint/2010/main" val="65741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7CA7D-CE1E-477E-A515-EC60E62B933A}"/>
              </a:ext>
            </a:extLst>
          </p:cNvPr>
          <p:cNvSpPr>
            <a:spLocks noGrp="1"/>
          </p:cNvSpPr>
          <p:nvPr>
            <p:ph type="title"/>
          </p:nvPr>
        </p:nvSpPr>
        <p:spPr/>
        <p:txBody>
          <a:bodyPr/>
          <a:lstStyle/>
          <a:p>
            <a:pPr>
              <a:defRPr/>
            </a:pPr>
            <a:r>
              <a:rPr lang="en-US" dirty="0"/>
              <a:t>Background to living lineup</a:t>
            </a:r>
          </a:p>
        </p:txBody>
      </p:sp>
      <p:sp>
        <p:nvSpPr>
          <p:cNvPr id="21507" name="Content Placeholder 2">
            <a:extLst>
              <a:ext uri="{FF2B5EF4-FFF2-40B4-BE49-F238E27FC236}">
                <a16:creationId xmlns:a16="http://schemas.microsoft.com/office/drawing/2014/main" id="{6ABCCFEB-262C-4707-9393-47F1189CAFF9}"/>
              </a:ext>
            </a:extLst>
          </p:cNvPr>
          <p:cNvSpPr>
            <a:spLocks noGrp="1" noChangeArrowheads="1"/>
          </p:cNvSpPr>
          <p:nvPr>
            <p:ph idx="1"/>
          </p:nvPr>
        </p:nvSpPr>
        <p:spPr>
          <a:xfrm>
            <a:off x="932351" y="1690688"/>
            <a:ext cx="10885087" cy="4338637"/>
          </a:xfrm>
        </p:spPr>
        <p:txBody>
          <a:bodyPr/>
          <a:lstStyle/>
          <a:p>
            <a:r>
              <a:rPr lang="en-US" altLang="en-US" sz="2200" dirty="0">
                <a:solidFill>
                  <a:schemeClr val="tx1"/>
                </a:solidFill>
              </a:rPr>
              <a:t>Adds action to lineup management discussion</a:t>
            </a:r>
          </a:p>
          <a:p>
            <a:r>
              <a:rPr lang="en-US" altLang="en-US" sz="2200" dirty="0">
                <a:solidFill>
                  <a:schemeClr val="tx1"/>
                </a:solidFill>
              </a:rPr>
              <a:t>Physical movement helps kinesthetic learners understand the concept better</a:t>
            </a:r>
          </a:p>
          <a:p>
            <a:r>
              <a:rPr lang="en-US" altLang="en-US" sz="2200" dirty="0">
                <a:solidFill>
                  <a:schemeClr val="tx1"/>
                </a:solidFill>
              </a:rPr>
              <a:t>Also adds a visual aspect to the movement of positions</a:t>
            </a:r>
          </a:p>
          <a:p>
            <a:r>
              <a:rPr lang="en-US" altLang="en-US" sz="2200" dirty="0">
                <a:solidFill>
                  <a:schemeClr val="tx1"/>
                </a:solidFill>
              </a:rPr>
              <a:t>Suggested “Props” for the presentation</a:t>
            </a:r>
          </a:p>
          <a:p>
            <a:pPr lvl="1"/>
            <a:r>
              <a:rPr lang="en-US" altLang="en-US" sz="2000" dirty="0">
                <a:solidFill>
                  <a:schemeClr val="tx1"/>
                </a:solidFill>
              </a:rPr>
              <a:t>Laminated number sheets for each person in the lineup(shown on next slide)</a:t>
            </a:r>
          </a:p>
          <a:p>
            <a:pPr lvl="1"/>
            <a:r>
              <a:rPr lang="en-US" altLang="en-US" sz="2000" dirty="0">
                <a:solidFill>
                  <a:schemeClr val="tx1"/>
                </a:solidFill>
              </a:rPr>
              <a:t>Laminated pieces that represent batting and fielding for the DP/FLEX with Velcro to allow them to be moved</a:t>
            </a:r>
          </a:p>
          <a:p>
            <a:pPr lvl="1"/>
            <a:r>
              <a:rPr lang="en-US" altLang="en-US" sz="2000" dirty="0">
                <a:solidFill>
                  <a:schemeClr val="tx1"/>
                </a:solidFill>
              </a:rPr>
              <a:t>Laminated pieces for the other players to show their job with Velcro to allow them to be moved</a:t>
            </a:r>
          </a:p>
          <a:p>
            <a:pPr lvl="1"/>
            <a:r>
              <a:rPr lang="en-US" altLang="en-US" sz="2000" dirty="0">
                <a:solidFill>
                  <a:schemeClr val="tx1"/>
                </a:solidFill>
              </a:rPr>
              <a:t>Chairs for eligible substitutes and players that have left the game in the positions needed </a:t>
            </a:r>
          </a:p>
          <a:p>
            <a:pPr lvl="2"/>
            <a:r>
              <a:rPr lang="en-US" altLang="en-US" sz="1600" dirty="0">
                <a:solidFill>
                  <a:schemeClr val="tx1"/>
                </a:solidFill>
              </a:rPr>
              <a:t>Sitting down means they are not currently in the game</a:t>
            </a:r>
          </a:p>
          <a:p>
            <a:pPr lvl="1"/>
            <a:r>
              <a:rPr lang="en-US" altLang="en-US" sz="2000" dirty="0">
                <a:solidFill>
                  <a:schemeClr val="tx1"/>
                </a:solidFill>
              </a:rPr>
              <a:t>Laminated pieces for those that have left the game a second time and no longer have eligibility  </a:t>
            </a:r>
          </a:p>
        </p:txBody>
      </p:sp>
      <p:sp>
        <p:nvSpPr>
          <p:cNvPr id="4" name="Footer Placeholder 3">
            <a:extLst>
              <a:ext uri="{FF2B5EF4-FFF2-40B4-BE49-F238E27FC236}">
                <a16:creationId xmlns:a16="http://schemas.microsoft.com/office/drawing/2014/main" id="{B83D9D80-4CAC-4163-AB25-77D2EBBC87F1}"/>
              </a:ext>
            </a:extLst>
          </p:cNvPr>
          <p:cNvSpPr>
            <a:spLocks noGrp="1"/>
          </p:cNvSpPr>
          <p:nvPr>
            <p:ph type="ftr" sz="quarter" idx="11"/>
          </p:nvPr>
        </p:nvSpPr>
        <p:spPr>
          <a:xfrm>
            <a:off x="99964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pic>
        <p:nvPicPr>
          <p:cNvPr id="5" name="Picture 4" descr="A picture containing baseball, game, cup&#10;&#10;Description automatically generated">
            <a:extLst>
              <a:ext uri="{FF2B5EF4-FFF2-40B4-BE49-F238E27FC236}">
                <a16:creationId xmlns:a16="http://schemas.microsoft.com/office/drawing/2014/main" id="{9AE7BBDF-AA31-4E7A-AC43-159DCCD9D38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278210" y="2645291"/>
            <a:ext cx="692465" cy="814665"/>
          </a:xfrm>
          <a:prstGeom prst="rect">
            <a:avLst/>
          </a:prstGeom>
        </p:spPr>
      </p:pic>
      <p:pic>
        <p:nvPicPr>
          <p:cNvPr id="6" name="Picture 5">
            <a:extLst>
              <a:ext uri="{FF2B5EF4-FFF2-40B4-BE49-F238E27FC236}">
                <a16:creationId xmlns:a16="http://schemas.microsoft.com/office/drawing/2014/main" id="{F4757274-B1B5-494D-8ECD-04AF62FC0EE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V="1">
            <a:off x="7687260" y="3146981"/>
            <a:ext cx="2436653" cy="135310"/>
          </a:xfrm>
          <a:prstGeom prst="rect">
            <a:avLst/>
          </a:prstGeom>
        </p:spPr>
      </p:pic>
      <p:pic>
        <p:nvPicPr>
          <p:cNvPr id="7" name="Picture 6">
            <a:extLst>
              <a:ext uri="{FF2B5EF4-FFF2-40B4-BE49-F238E27FC236}">
                <a16:creationId xmlns:a16="http://schemas.microsoft.com/office/drawing/2014/main" id="{7BDFC0CA-DFCA-4125-913C-106E005505C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181533" y="3749805"/>
            <a:ext cx="1746784" cy="266153"/>
          </a:xfrm>
          <a:prstGeom prst="rect">
            <a:avLst/>
          </a:prstGeom>
        </p:spPr>
      </p:pic>
      <p:pic>
        <p:nvPicPr>
          <p:cNvPr id="8" name="Picture 7" descr="A drawing of a face&#10;&#10;Description automatically generated">
            <a:extLst>
              <a:ext uri="{FF2B5EF4-FFF2-40B4-BE49-F238E27FC236}">
                <a16:creationId xmlns:a16="http://schemas.microsoft.com/office/drawing/2014/main" id="{0EF33B51-E0D1-44A2-B056-3F6A86022D3E}"/>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502320" y="3344017"/>
            <a:ext cx="554098" cy="684099"/>
          </a:xfrm>
          <a:prstGeom prst="rect">
            <a:avLst/>
          </a:prstGeom>
        </p:spPr>
      </p:pic>
    </p:spTree>
    <p:extLst>
      <p:ext uri="{BB962C8B-B14F-4D97-AF65-F5344CB8AC3E}">
        <p14:creationId xmlns:p14="http://schemas.microsoft.com/office/powerpoint/2010/main" val="88244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50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50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507">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6"/>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5"/>
                                        </p:tgtEl>
                                        <p:attrNameLst>
                                          <p:attrName>style.visibility</p:attrName>
                                        </p:attrNameLst>
                                      </p:cBhvr>
                                      <p:to>
                                        <p:strVal val="hidden"/>
                                      </p:to>
                                    </p:set>
                                  </p:childTnLst>
                                </p:cTn>
                              </p:par>
                              <p:par>
                                <p:cTn id="33" presetID="1"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1507">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1507">
                                            <p:txEl>
                                              <p:pRg st="7" end="7"/>
                                            </p:txEl>
                                          </p:spTgt>
                                        </p:tgtEl>
                                        <p:attrNameLst>
                                          <p:attrName>style.visibility</p:attrName>
                                        </p:attrNameLst>
                                      </p:cBhvr>
                                      <p:to>
                                        <p:strVal val="visible"/>
                                      </p:to>
                                    </p:set>
                                  </p:childTnLst>
                                </p:cTn>
                              </p:par>
                              <p:par>
                                <p:cTn id="43" presetID="1" presetClass="exit" presetSubtype="0" fill="hold" nodeType="withEffect">
                                  <p:stCondLst>
                                    <p:cond delay="0"/>
                                  </p:stCondLst>
                                  <p:childTnLst>
                                    <p:set>
                                      <p:cBhvr>
                                        <p:cTn id="44" dur="1" fill="hold">
                                          <p:stCondLst>
                                            <p:cond delay="0"/>
                                          </p:stCondLst>
                                        </p:cTn>
                                        <p:tgtEl>
                                          <p:spTgt spid="8"/>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7"/>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1507">
                                            <p:txEl>
                                              <p:pRg st="8" end="8"/>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150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Sample exercise #4</a:t>
            </a:r>
          </a:p>
        </p:txBody>
      </p:sp>
      <p:sp>
        <p:nvSpPr>
          <p:cNvPr id="2" name="Rectangle 1">
            <a:extLst>
              <a:ext uri="{FF2B5EF4-FFF2-40B4-BE49-F238E27FC236}">
                <a16:creationId xmlns:a16="http://schemas.microsoft.com/office/drawing/2014/main" id="{DECAA062-71BD-4DCF-BA4B-9702A980537B}"/>
              </a:ext>
            </a:extLst>
          </p:cNvPr>
          <p:cNvSpPr/>
          <p:nvPr/>
        </p:nvSpPr>
        <p:spPr>
          <a:xfrm>
            <a:off x="1720487" y="2077526"/>
            <a:ext cx="9372599" cy="2862322"/>
          </a:xfrm>
          <a:prstGeom prst="rect">
            <a:avLst/>
          </a:prstGeom>
        </p:spPr>
        <p:txBody>
          <a:bodyPr wrap="square">
            <a:spAutoFit/>
          </a:bodyPr>
          <a:lstStyle/>
          <a:p>
            <a:pPr marL="571500" indent="-571500">
              <a:buFont typeface="Wingdings" panose="05000000000000000000" pitchFamily="2" charset="2"/>
              <a:buChar char="§"/>
            </a:pPr>
            <a:r>
              <a:rPr lang="en-US" altLang="en-US" sz="3600" dirty="0">
                <a:latin typeface="+mn-lt"/>
                <a:cs typeface="Times New Roman" panose="02020603050405020304" pitchFamily="18" charset="0"/>
              </a:rPr>
              <a:t>In the next half inning, the defensive coach asks for time to make another change</a:t>
            </a:r>
          </a:p>
          <a:p>
            <a:pPr marL="571500" indent="-571500">
              <a:buFont typeface="Wingdings" panose="05000000000000000000" pitchFamily="2" charset="2"/>
              <a:buChar char="§"/>
            </a:pPr>
            <a:endParaRPr lang="en-US" altLang="en-US" sz="3600" dirty="0">
              <a:latin typeface="+mn-lt"/>
              <a:cs typeface="Times New Roman" panose="02020603050405020304" pitchFamily="18" charset="0"/>
            </a:endParaRPr>
          </a:p>
          <a:p>
            <a:pPr marL="571500" indent="-571500">
              <a:buFont typeface="Wingdings" panose="05000000000000000000" pitchFamily="2" charset="2"/>
              <a:buChar char="§"/>
            </a:pPr>
            <a:r>
              <a:rPr lang="en-US" altLang="en-US" sz="3600" dirty="0">
                <a:latin typeface="+mn-lt"/>
                <a:cs typeface="Times New Roman" panose="02020603050405020304" pitchFamily="18" charset="0"/>
              </a:rPr>
              <a:t>“Jones will play defense in center field for Thomas”</a:t>
            </a:r>
            <a:r>
              <a:rPr lang="en-US" altLang="en-US" sz="3600" dirty="0">
                <a:latin typeface="+mn-lt"/>
              </a:rPr>
              <a:t>  </a:t>
            </a:r>
          </a:p>
        </p:txBody>
      </p:sp>
    </p:spTree>
    <p:extLst>
      <p:ext uri="{BB962C8B-B14F-4D97-AF65-F5344CB8AC3E}">
        <p14:creationId xmlns:p14="http://schemas.microsoft.com/office/powerpoint/2010/main" val="2550998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57DED495-B608-410E-9925-E5115C793C9A}"/>
              </a:ext>
            </a:extLst>
          </p:cNvPr>
          <p:cNvSpPr>
            <a:spLocks noGrp="1" noChangeArrowheads="1"/>
          </p:cNvSpPr>
          <p:nvPr>
            <p:ph type="title"/>
          </p:nvPr>
        </p:nvSpPr>
        <p:spPr/>
        <p:txBody>
          <a:bodyPr>
            <a:normAutofit fontScale="90000"/>
          </a:bodyPr>
          <a:lstStyle/>
          <a:p>
            <a:pPr eaLnBrk="1" hangingPunct="1"/>
            <a:br>
              <a:rPr lang="en-US" altLang="en-US" sz="4000" dirty="0">
                <a:cs typeface="Times New Roman" panose="02020603050405020304" pitchFamily="18" charset="0"/>
              </a:rPr>
            </a:br>
            <a:r>
              <a:rPr lang="en-US" altLang="en-US" sz="4000" dirty="0">
                <a:cs typeface="Times New Roman" panose="02020603050405020304" pitchFamily="18" charset="0"/>
              </a:rPr>
              <a:t>SAMPLE EXERCISE #4</a:t>
            </a:r>
            <a:br>
              <a:rPr lang="en-US" altLang="en-US" sz="4000" dirty="0">
                <a:cs typeface="Times New Roman" panose="02020603050405020304" pitchFamily="18" charset="0"/>
              </a:rPr>
            </a:br>
            <a:endParaRPr lang="en-US" altLang="en-US" sz="4000" dirty="0">
              <a:cs typeface="Times New Roman" panose="02020603050405020304" pitchFamily="18" charset="0"/>
            </a:endParaRPr>
          </a:p>
        </p:txBody>
      </p:sp>
      <p:sp>
        <p:nvSpPr>
          <p:cNvPr id="40965" name="Text Box 6">
            <a:extLst>
              <a:ext uri="{FF2B5EF4-FFF2-40B4-BE49-F238E27FC236}">
                <a16:creationId xmlns:a16="http://schemas.microsoft.com/office/drawing/2014/main" id="{56403FDC-F1A6-48CF-AD19-04DFE2FBCA67}"/>
              </a:ext>
            </a:extLst>
          </p:cNvPr>
          <p:cNvSpPr txBox="1">
            <a:spLocks noChangeArrowheads="1"/>
          </p:cNvSpPr>
          <p:nvPr/>
        </p:nvSpPr>
        <p:spPr bwMode="auto">
          <a:xfrm>
            <a:off x="2117725" y="5699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3" name="Picture 2">
            <a:extLst>
              <a:ext uri="{FF2B5EF4-FFF2-40B4-BE49-F238E27FC236}">
                <a16:creationId xmlns:a16="http://schemas.microsoft.com/office/drawing/2014/main" id="{8FCBF814-88E5-4CA2-8842-105424DB60C3}"/>
              </a:ext>
            </a:extLst>
          </p:cNvPr>
          <p:cNvPicPr>
            <a:picLocks noChangeAspect="1"/>
          </p:cNvPicPr>
          <p:nvPr/>
        </p:nvPicPr>
        <p:blipFill>
          <a:blip r:embed="rId3"/>
          <a:stretch>
            <a:fillRect/>
          </a:stretch>
        </p:blipFill>
        <p:spPr>
          <a:xfrm>
            <a:off x="7804150" y="442912"/>
            <a:ext cx="3657600" cy="6086475"/>
          </a:xfrm>
          <a:prstGeom prst="rect">
            <a:avLst/>
          </a:prstGeom>
        </p:spPr>
      </p:pic>
      <p:sp>
        <p:nvSpPr>
          <p:cNvPr id="16" name="Text Box 18">
            <a:extLst>
              <a:ext uri="{FF2B5EF4-FFF2-40B4-BE49-F238E27FC236}">
                <a16:creationId xmlns:a16="http://schemas.microsoft.com/office/drawing/2014/main" id="{E7093F44-503E-4C9B-8250-56B9456E4EA2}"/>
              </a:ext>
            </a:extLst>
          </p:cNvPr>
          <p:cNvSpPr txBox="1">
            <a:spLocks noChangeArrowheads="1"/>
          </p:cNvSpPr>
          <p:nvPr/>
        </p:nvSpPr>
        <p:spPr bwMode="auto">
          <a:xfrm>
            <a:off x="9307326" y="2096854"/>
            <a:ext cx="5540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solidFill>
                  <a:srgbClr val="000000"/>
                </a:solidFill>
                <a:latin typeface="Times" panose="02020603050405020304" pitchFamily="18" charset="0"/>
              </a:rPr>
              <a:t>Smith</a:t>
            </a:r>
          </a:p>
        </p:txBody>
      </p:sp>
      <p:sp>
        <p:nvSpPr>
          <p:cNvPr id="17" name="Text Box 17">
            <a:extLst>
              <a:ext uri="{FF2B5EF4-FFF2-40B4-BE49-F238E27FC236}">
                <a16:creationId xmlns:a16="http://schemas.microsoft.com/office/drawing/2014/main" id="{BC3CE9FB-75D3-486E-9AF7-7E9540EA7E60}"/>
              </a:ext>
            </a:extLst>
          </p:cNvPr>
          <p:cNvSpPr txBox="1">
            <a:spLocks noChangeArrowheads="1"/>
          </p:cNvSpPr>
          <p:nvPr/>
        </p:nvSpPr>
        <p:spPr bwMode="auto">
          <a:xfrm>
            <a:off x="7935800" y="2096854"/>
            <a:ext cx="2619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6</a:t>
            </a:r>
          </a:p>
        </p:txBody>
      </p:sp>
      <p:sp>
        <p:nvSpPr>
          <p:cNvPr id="18" name="Text Box 17">
            <a:extLst>
              <a:ext uri="{FF2B5EF4-FFF2-40B4-BE49-F238E27FC236}">
                <a16:creationId xmlns:a16="http://schemas.microsoft.com/office/drawing/2014/main" id="{57581873-31B3-4F56-86CC-98D92DFF5D5E}"/>
              </a:ext>
            </a:extLst>
          </p:cNvPr>
          <p:cNvSpPr txBox="1">
            <a:spLocks noChangeArrowheads="1"/>
          </p:cNvSpPr>
          <p:nvPr/>
        </p:nvSpPr>
        <p:spPr bwMode="auto">
          <a:xfrm>
            <a:off x="10963593" y="2096854"/>
            <a:ext cx="381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DP</a:t>
            </a:r>
          </a:p>
        </p:txBody>
      </p:sp>
      <p:sp>
        <p:nvSpPr>
          <p:cNvPr id="19" name="Freeform 18">
            <a:extLst>
              <a:ext uri="{FF2B5EF4-FFF2-40B4-BE49-F238E27FC236}">
                <a16:creationId xmlns:a16="http://schemas.microsoft.com/office/drawing/2014/main" id="{118577DE-8631-4281-B517-04B5A32D9BE0}"/>
              </a:ext>
            </a:extLst>
          </p:cNvPr>
          <p:cNvSpPr>
            <a:spLocks/>
          </p:cNvSpPr>
          <p:nvPr/>
        </p:nvSpPr>
        <p:spPr bwMode="auto">
          <a:xfrm>
            <a:off x="10201199" y="2019719"/>
            <a:ext cx="261938" cy="2502039"/>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0" name="Freeform 20">
            <a:extLst>
              <a:ext uri="{FF2B5EF4-FFF2-40B4-BE49-F238E27FC236}">
                <a16:creationId xmlns:a16="http://schemas.microsoft.com/office/drawing/2014/main" id="{759A0630-B742-4366-8F57-F62DAB1B0836}"/>
              </a:ext>
            </a:extLst>
          </p:cNvPr>
          <p:cNvSpPr>
            <a:spLocks/>
          </p:cNvSpPr>
          <p:nvPr/>
        </p:nvSpPr>
        <p:spPr bwMode="auto">
          <a:xfrm>
            <a:off x="7935800" y="5580203"/>
            <a:ext cx="2057400" cy="46037"/>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Lst>
            <a:ahLst/>
            <a:cxnLst>
              <a:cxn ang="T4">
                <a:pos x="T0" y="T1"/>
              </a:cxn>
              <a:cxn ang="T5">
                <a:pos x="T2" y="T3"/>
              </a:cxn>
            </a:cxnLst>
            <a:rect l="T6" t="T7" r="T8" b="T9"/>
            <a:pathLst>
              <a:path w="387" h="1">
                <a:moveTo>
                  <a:pt x="0" y="0"/>
                </a:moveTo>
                <a:lnTo>
                  <a:pt x="387"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21" name="Picture 20">
            <a:extLst>
              <a:ext uri="{FF2B5EF4-FFF2-40B4-BE49-F238E27FC236}">
                <a16:creationId xmlns:a16="http://schemas.microsoft.com/office/drawing/2014/main" id="{13882201-64B5-4863-81B5-1E8B8E62A8B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V="1">
            <a:off x="6495443" y="2096854"/>
            <a:ext cx="1278383" cy="70990"/>
          </a:xfrm>
          <a:prstGeom prst="rect">
            <a:avLst/>
          </a:prstGeom>
        </p:spPr>
      </p:pic>
      <p:pic>
        <p:nvPicPr>
          <p:cNvPr id="22" name="Picture 21" descr="A picture containing baseball, game, cup&#10;&#10;Description automatically generated">
            <a:extLst>
              <a:ext uri="{FF2B5EF4-FFF2-40B4-BE49-F238E27FC236}">
                <a16:creationId xmlns:a16="http://schemas.microsoft.com/office/drawing/2014/main" id="{F206EDF6-3F87-4A5C-B2FB-638B7784C11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
        <p:nvSpPr>
          <p:cNvPr id="14" name="Freeform 20">
            <a:extLst>
              <a:ext uri="{FF2B5EF4-FFF2-40B4-BE49-F238E27FC236}">
                <a16:creationId xmlns:a16="http://schemas.microsoft.com/office/drawing/2014/main" id="{A6283B5D-E818-4E6B-83F8-B6753B76C0F3}"/>
              </a:ext>
            </a:extLst>
          </p:cNvPr>
          <p:cNvSpPr>
            <a:spLocks/>
          </p:cNvSpPr>
          <p:nvPr/>
        </p:nvSpPr>
        <p:spPr bwMode="auto">
          <a:xfrm flipV="1">
            <a:off x="7910421" y="2179803"/>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 name="Freeform 20">
            <a:extLst>
              <a:ext uri="{FF2B5EF4-FFF2-40B4-BE49-F238E27FC236}">
                <a16:creationId xmlns:a16="http://schemas.microsoft.com/office/drawing/2014/main" id="{AF710304-A304-45D9-BD97-2669CC06A3E6}"/>
              </a:ext>
            </a:extLst>
          </p:cNvPr>
          <p:cNvSpPr>
            <a:spLocks/>
          </p:cNvSpPr>
          <p:nvPr/>
        </p:nvSpPr>
        <p:spPr bwMode="auto">
          <a:xfrm flipV="1">
            <a:off x="9170067" y="2197097"/>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 name="Oval 23">
            <a:extLst>
              <a:ext uri="{FF2B5EF4-FFF2-40B4-BE49-F238E27FC236}">
                <a16:creationId xmlns:a16="http://schemas.microsoft.com/office/drawing/2014/main" id="{C0B2AB1A-A2F5-452F-83D7-5C46969F0DF0}"/>
              </a:ext>
            </a:extLst>
          </p:cNvPr>
          <p:cNvSpPr>
            <a:spLocks noChangeArrowheads="1"/>
          </p:cNvSpPr>
          <p:nvPr/>
        </p:nvSpPr>
        <p:spPr bwMode="auto">
          <a:xfrm>
            <a:off x="9184615" y="1944391"/>
            <a:ext cx="783534" cy="205878"/>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
        <p:nvSpPr>
          <p:cNvPr id="25" name="Oval 24">
            <a:extLst>
              <a:ext uri="{FF2B5EF4-FFF2-40B4-BE49-F238E27FC236}">
                <a16:creationId xmlns:a16="http://schemas.microsoft.com/office/drawing/2014/main" id="{44D908FF-BCE4-43CA-80AB-0E85FF7F42D1}"/>
              </a:ext>
            </a:extLst>
          </p:cNvPr>
          <p:cNvSpPr>
            <a:spLocks noChangeArrowheads="1"/>
          </p:cNvSpPr>
          <p:nvPr/>
        </p:nvSpPr>
        <p:spPr bwMode="auto">
          <a:xfrm>
            <a:off x="7860507" y="1917700"/>
            <a:ext cx="388144" cy="262103"/>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pic>
        <p:nvPicPr>
          <p:cNvPr id="26" name="Picture 25">
            <a:extLst>
              <a:ext uri="{FF2B5EF4-FFF2-40B4-BE49-F238E27FC236}">
                <a16:creationId xmlns:a16="http://schemas.microsoft.com/office/drawing/2014/main" id="{7BDFC0CA-DFCA-4125-913C-106E005505C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756708" y="1556027"/>
            <a:ext cx="1076503" cy="164024"/>
          </a:xfrm>
          <a:prstGeom prst="rect">
            <a:avLst/>
          </a:prstGeom>
        </p:spPr>
      </p:pic>
      <p:pic>
        <p:nvPicPr>
          <p:cNvPr id="27" name="Picture 26" descr="A drawing of a face&#10;&#10;Description automatically generated">
            <a:extLst>
              <a:ext uri="{FF2B5EF4-FFF2-40B4-BE49-F238E27FC236}">
                <a16:creationId xmlns:a16="http://schemas.microsoft.com/office/drawing/2014/main" id="{0EF33B51-E0D1-44A2-B056-3F6A86022D3E}"/>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334047" y="1386486"/>
            <a:ext cx="407499" cy="503105"/>
          </a:xfrm>
          <a:prstGeom prst="rect">
            <a:avLst/>
          </a:prstGeom>
        </p:spPr>
      </p:pic>
      <p:sp>
        <p:nvSpPr>
          <p:cNvPr id="28" name="Freeform 20">
            <a:extLst>
              <a:ext uri="{FF2B5EF4-FFF2-40B4-BE49-F238E27FC236}">
                <a16:creationId xmlns:a16="http://schemas.microsoft.com/office/drawing/2014/main" id="{3138F06A-58DB-49E7-8D2D-7CD887ED12B2}"/>
              </a:ext>
            </a:extLst>
          </p:cNvPr>
          <p:cNvSpPr>
            <a:spLocks/>
          </p:cNvSpPr>
          <p:nvPr/>
        </p:nvSpPr>
        <p:spPr bwMode="auto">
          <a:xfrm flipV="1">
            <a:off x="11004028" y="1568982"/>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9" name="Text Box 17">
            <a:extLst>
              <a:ext uri="{FF2B5EF4-FFF2-40B4-BE49-F238E27FC236}">
                <a16:creationId xmlns:a16="http://schemas.microsoft.com/office/drawing/2014/main" id="{B54F5A0A-1759-4129-B5A4-0C5A05DF2865}"/>
              </a:ext>
            </a:extLst>
          </p:cNvPr>
          <p:cNvSpPr txBox="1">
            <a:spLocks noChangeArrowheads="1"/>
          </p:cNvSpPr>
          <p:nvPr/>
        </p:nvSpPr>
        <p:spPr bwMode="auto">
          <a:xfrm>
            <a:off x="10672167" y="1901553"/>
            <a:ext cx="2616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8</a:t>
            </a:r>
          </a:p>
        </p:txBody>
      </p:sp>
      <p:sp>
        <p:nvSpPr>
          <p:cNvPr id="30" name="Rectangle 3">
            <a:extLst>
              <a:ext uri="{FF2B5EF4-FFF2-40B4-BE49-F238E27FC236}">
                <a16:creationId xmlns:a16="http://schemas.microsoft.com/office/drawing/2014/main" id="{BB6D2A20-703A-4ADB-AE60-AF5D99B84997}"/>
              </a:ext>
            </a:extLst>
          </p:cNvPr>
          <p:cNvSpPr>
            <a:spLocks noGrp="1" noChangeArrowheads="1"/>
          </p:cNvSpPr>
          <p:nvPr>
            <p:ph idx="1"/>
          </p:nvPr>
        </p:nvSpPr>
        <p:spPr>
          <a:xfrm>
            <a:off x="1139825" y="2486025"/>
            <a:ext cx="3736975" cy="4122738"/>
          </a:xfrm>
        </p:spPr>
        <p:txBody>
          <a:bodyPr/>
          <a:lstStyle/>
          <a:p>
            <a:pPr indent="0">
              <a:spcBef>
                <a:spcPct val="0"/>
              </a:spcBef>
              <a:buFontTx/>
              <a:buNone/>
            </a:pPr>
            <a:r>
              <a:rPr lang="en-US" altLang="en-US" sz="4400" dirty="0">
                <a:solidFill>
                  <a:srgbClr val="000000"/>
                </a:solidFill>
                <a:cs typeface="Times New Roman" panose="02020603050405020304" pitchFamily="18" charset="0"/>
              </a:rPr>
              <a:t>Jones (DP) to play defense in center field for Thomas</a:t>
            </a:r>
          </a:p>
          <a:p>
            <a:pPr indent="0">
              <a:spcBef>
                <a:spcPct val="0"/>
              </a:spcBef>
              <a:buFontTx/>
              <a:buNone/>
            </a:pPr>
            <a:endParaRPr lang="en-US" altLang="en-US" sz="4400" dirty="0">
              <a:cs typeface="Times New Roman" panose="02020603050405020304" pitchFamily="18" charset="0"/>
            </a:endParaRPr>
          </a:p>
        </p:txBody>
      </p:sp>
    </p:spTree>
    <p:extLst>
      <p:ext uri="{BB962C8B-B14F-4D97-AF65-F5344CB8AC3E}">
        <p14:creationId xmlns:p14="http://schemas.microsoft.com/office/powerpoint/2010/main" val="16946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
                                            <p:txEl>
                                              <p:pRg st="0" end="0"/>
                                            </p:txEl>
                                          </p:spTgt>
                                        </p:tgtEl>
                                        <p:attrNameLst>
                                          <p:attrName>style.visibility</p:attrName>
                                        </p:attrNameLst>
                                      </p:cBhvr>
                                      <p:to>
                                        <p:strVal val="visible"/>
                                      </p:to>
                                    </p:set>
                                  </p:childTnLst>
                                </p:cTn>
                              </p:par>
                              <p:par>
                                <p:cTn id="7" presetID="42" presetClass="path" presetSubtype="0" accel="50000" decel="50000" fill="hold" nodeType="withEffect">
                                  <p:stCondLst>
                                    <p:cond delay="1000"/>
                                  </p:stCondLst>
                                  <p:childTnLst>
                                    <p:animMotion origin="layout" path="M 2.08333E-6 2.59259E-6 L -0.01862 0.075 " pathEditMode="relative" rAng="0" ptsTypes="AA">
                                      <p:cBhvr>
                                        <p:cTn id="8" dur="2000" fill="hold"/>
                                        <p:tgtEl>
                                          <p:spTgt spid="27"/>
                                        </p:tgtEl>
                                        <p:attrNameLst>
                                          <p:attrName>ppt_x</p:attrName>
                                          <p:attrName>ppt_y</p:attrName>
                                        </p:attrNameLst>
                                      </p:cBhvr>
                                      <p:rCtr x="-938" y="3750"/>
                                    </p:animMotion>
                                  </p:childTnLst>
                                </p:cTn>
                              </p:par>
                              <p:par>
                                <p:cTn id="9" presetID="22" presetClass="entr" presetSubtype="8" fill="hold" nodeType="withEffect">
                                  <p:stCondLst>
                                    <p:cond delay="11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500"/>
                                        <p:tgtEl>
                                          <p:spTgt spid="28"/>
                                        </p:tgtEl>
                                      </p:cBhvr>
                                    </p:animEffect>
                                  </p:childTnLst>
                                </p:cTn>
                              </p:par>
                            </p:childTnLst>
                          </p:cTn>
                        </p:par>
                        <p:par>
                          <p:cTn id="12" fill="hold">
                            <p:stCondLst>
                              <p:cond delay="3000"/>
                            </p:stCondLst>
                            <p:childTnLst>
                              <p:par>
                                <p:cTn id="13" presetID="1" presetClass="entr" presetSubtype="0"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Sample exercise #4</a:t>
            </a:r>
          </a:p>
        </p:txBody>
      </p:sp>
      <p:sp>
        <p:nvSpPr>
          <p:cNvPr id="2" name="Rectangle 1">
            <a:extLst>
              <a:ext uri="{FF2B5EF4-FFF2-40B4-BE49-F238E27FC236}">
                <a16:creationId xmlns:a16="http://schemas.microsoft.com/office/drawing/2014/main" id="{DECAA062-71BD-4DCF-BA4B-9702A980537B}"/>
              </a:ext>
            </a:extLst>
          </p:cNvPr>
          <p:cNvSpPr/>
          <p:nvPr/>
        </p:nvSpPr>
        <p:spPr>
          <a:xfrm>
            <a:off x="1607275" y="2077526"/>
            <a:ext cx="10026650" cy="3816429"/>
          </a:xfrm>
          <a:prstGeom prst="rect">
            <a:avLst/>
          </a:prstGeom>
        </p:spPr>
        <p:txBody>
          <a:bodyPr wrap="square">
            <a:spAutoFit/>
          </a:bodyPr>
          <a:lstStyle/>
          <a:p>
            <a:r>
              <a:rPr lang="en-US" altLang="en-US" sz="3200" dirty="0">
                <a:latin typeface="+mn-lt"/>
                <a:cs typeface="Times New Roman" panose="02020603050405020304" pitchFamily="18" charset="0"/>
              </a:rPr>
              <a:t>Note – </a:t>
            </a:r>
          </a:p>
          <a:p>
            <a:pPr marL="457200" indent="-457200">
              <a:buFont typeface="Wingdings" panose="05000000000000000000" pitchFamily="2" charset="2"/>
              <a:buChar char="§"/>
            </a:pPr>
            <a:r>
              <a:rPr lang="en-US" altLang="en-US" sz="3200" dirty="0">
                <a:latin typeface="+mn-lt"/>
                <a:cs typeface="Times New Roman" panose="02020603050405020304" pitchFamily="18" charset="0"/>
              </a:rPr>
              <a:t>Jones the DP is now playing offense (using their bat) and defense (using Thomas’ mitt)</a:t>
            </a:r>
          </a:p>
          <a:p>
            <a:pPr marL="457200" indent="-457200">
              <a:buFont typeface="Wingdings" panose="05000000000000000000" pitchFamily="2" charset="2"/>
              <a:buChar char="§"/>
            </a:pPr>
            <a:endParaRPr lang="en-US" altLang="en-US" sz="3200" dirty="0">
              <a:latin typeface="+mn-lt"/>
              <a:cs typeface="Times New Roman" panose="02020603050405020304" pitchFamily="18" charset="0"/>
            </a:endParaRPr>
          </a:p>
          <a:p>
            <a:pPr marL="457200" indent="-457200">
              <a:buFont typeface="Wingdings" panose="05000000000000000000" pitchFamily="2" charset="2"/>
              <a:buChar char="§"/>
            </a:pPr>
            <a:r>
              <a:rPr lang="en-US" altLang="en-US" sz="3200" dirty="0">
                <a:latin typeface="+mn-lt"/>
                <a:cs typeface="Times New Roman" panose="02020603050405020304" pitchFamily="18" charset="0"/>
              </a:rPr>
              <a:t>Thomas still bats in the 3</a:t>
            </a:r>
            <a:r>
              <a:rPr lang="en-US" altLang="en-US" sz="3200" baseline="30000" dirty="0">
                <a:latin typeface="+mn-lt"/>
                <a:cs typeface="Times New Roman" panose="02020603050405020304" pitchFamily="18" charset="0"/>
              </a:rPr>
              <a:t>rd</a:t>
            </a:r>
            <a:r>
              <a:rPr lang="en-US" altLang="en-US" sz="3200" dirty="0">
                <a:latin typeface="+mn-lt"/>
                <a:cs typeface="Times New Roman" panose="02020603050405020304" pitchFamily="18" charset="0"/>
              </a:rPr>
              <a:t> position in the lineup is playing offense only (still using their bat) and has NOT left the game</a:t>
            </a:r>
          </a:p>
          <a:p>
            <a:pPr>
              <a:buFontTx/>
              <a:buNone/>
              <a:tabLst>
                <a:tab pos="233363" algn="l"/>
              </a:tabLst>
              <a:defRPr/>
            </a:pPr>
            <a:endParaRPr lang="en-US" altLang="en-US" dirty="0">
              <a:latin typeface="+mn-lt"/>
            </a:endParaRPr>
          </a:p>
        </p:txBody>
      </p:sp>
    </p:spTree>
    <p:extLst>
      <p:ext uri="{BB962C8B-B14F-4D97-AF65-F5344CB8AC3E}">
        <p14:creationId xmlns:p14="http://schemas.microsoft.com/office/powerpoint/2010/main" val="2493468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Sample exercise #5</a:t>
            </a:r>
          </a:p>
        </p:txBody>
      </p:sp>
      <p:sp>
        <p:nvSpPr>
          <p:cNvPr id="2" name="Rectangle 1">
            <a:extLst>
              <a:ext uri="{FF2B5EF4-FFF2-40B4-BE49-F238E27FC236}">
                <a16:creationId xmlns:a16="http://schemas.microsoft.com/office/drawing/2014/main" id="{DECAA062-71BD-4DCF-BA4B-9702A980537B}"/>
              </a:ext>
            </a:extLst>
          </p:cNvPr>
          <p:cNvSpPr/>
          <p:nvPr/>
        </p:nvSpPr>
        <p:spPr>
          <a:xfrm>
            <a:off x="1720487" y="2077526"/>
            <a:ext cx="9372599" cy="2554545"/>
          </a:xfrm>
          <a:prstGeom prst="rect">
            <a:avLst/>
          </a:prstGeom>
        </p:spPr>
        <p:txBody>
          <a:bodyPr wrap="square">
            <a:spAutoFit/>
          </a:bodyPr>
          <a:lstStyle/>
          <a:p>
            <a:pPr marL="457200" indent="-457200">
              <a:buFont typeface="Wingdings" panose="05000000000000000000" pitchFamily="2" charset="2"/>
              <a:buChar char="§"/>
            </a:pPr>
            <a:r>
              <a:rPr lang="en-US" altLang="en-US" sz="3200" dirty="0">
                <a:latin typeface="+mn-lt"/>
                <a:cs typeface="Times New Roman" panose="02020603050405020304" pitchFamily="18" charset="0"/>
              </a:rPr>
              <a:t>In the next inning, the defensive coach asks for time to make another change</a:t>
            </a:r>
          </a:p>
          <a:p>
            <a:pPr marL="457200" indent="-457200">
              <a:buFont typeface="Wingdings" panose="05000000000000000000" pitchFamily="2" charset="2"/>
              <a:buChar char="§"/>
            </a:pPr>
            <a:endParaRPr lang="en-US" altLang="en-US" sz="3200" dirty="0">
              <a:latin typeface="+mn-lt"/>
              <a:cs typeface="Times New Roman" panose="02020603050405020304" pitchFamily="18" charset="0"/>
            </a:endParaRPr>
          </a:p>
          <a:p>
            <a:pPr marL="457200" indent="-457200">
              <a:buFont typeface="Wingdings" panose="05000000000000000000" pitchFamily="2" charset="2"/>
              <a:buChar char="§"/>
            </a:pPr>
            <a:r>
              <a:rPr lang="en-US" altLang="en-US" sz="3200" dirty="0">
                <a:latin typeface="+mn-lt"/>
                <a:cs typeface="Times New Roman" panose="02020603050405020304" pitchFamily="18" charset="0"/>
              </a:rPr>
              <a:t>“Thomas is going back to playing center field, Jones will play defense in right field for Green”</a:t>
            </a:r>
            <a:r>
              <a:rPr lang="en-US" altLang="en-US" sz="3200" dirty="0">
                <a:latin typeface="+mn-lt"/>
              </a:rPr>
              <a:t>  </a:t>
            </a:r>
          </a:p>
        </p:txBody>
      </p:sp>
    </p:spTree>
    <p:extLst>
      <p:ext uri="{BB962C8B-B14F-4D97-AF65-F5344CB8AC3E}">
        <p14:creationId xmlns:p14="http://schemas.microsoft.com/office/powerpoint/2010/main" val="981988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57DED495-B608-410E-9925-E5115C793C9A}"/>
              </a:ext>
            </a:extLst>
          </p:cNvPr>
          <p:cNvSpPr>
            <a:spLocks noGrp="1" noChangeArrowheads="1"/>
          </p:cNvSpPr>
          <p:nvPr>
            <p:ph type="title"/>
          </p:nvPr>
        </p:nvSpPr>
        <p:spPr/>
        <p:txBody>
          <a:bodyPr>
            <a:normAutofit fontScale="90000"/>
          </a:bodyPr>
          <a:lstStyle/>
          <a:p>
            <a:pPr eaLnBrk="1" hangingPunct="1"/>
            <a:br>
              <a:rPr lang="en-US" altLang="en-US" sz="4000" dirty="0">
                <a:cs typeface="Times New Roman" panose="02020603050405020304" pitchFamily="18" charset="0"/>
              </a:rPr>
            </a:br>
            <a:r>
              <a:rPr lang="en-US" altLang="en-US" sz="4000" dirty="0">
                <a:cs typeface="Times New Roman" panose="02020603050405020304" pitchFamily="18" charset="0"/>
              </a:rPr>
              <a:t>SAMPLE EXERCISE #5</a:t>
            </a:r>
            <a:br>
              <a:rPr lang="en-US" altLang="en-US" sz="4000" dirty="0">
                <a:cs typeface="Times New Roman" panose="02020603050405020304" pitchFamily="18" charset="0"/>
              </a:rPr>
            </a:br>
            <a:endParaRPr lang="en-US" altLang="en-US" sz="4000" dirty="0">
              <a:cs typeface="Times New Roman" panose="02020603050405020304" pitchFamily="18" charset="0"/>
            </a:endParaRPr>
          </a:p>
        </p:txBody>
      </p:sp>
      <p:sp>
        <p:nvSpPr>
          <p:cNvPr id="40965" name="Text Box 6">
            <a:extLst>
              <a:ext uri="{FF2B5EF4-FFF2-40B4-BE49-F238E27FC236}">
                <a16:creationId xmlns:a16="http://schemas.microsoft.com/office/drawing/2014/main" id="{56403FDC-F1A6-48CF-AD19-04DFE2FBCA67}"/>
              </a:ext>
            </a:extLst>
          </p:cNvPr>
          <p:cNvSpPr txBox="1">
            <a:spLocks noChangeArrowheads="1"/>
          </p:cNvSpPr>
          <p:nvPr/>
        </p:nvSpPr>
        <p:spPr bwMode="auto">
          <a:xfrm>
            <a:off x="2117725" y="5699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3" name="Picture 2">
            <a:extLst>
              <a:ext uri="{FF2B5EF4-FFF2-40B4-BE49-F238E27FC236}">
                <a16:creationId xmlns:a16="http://schemas.microsoft.com/office/drawing/2014/main" id="{8FCBF814-88E5-4CA2-8842-105424DB60C3}"/>
              </a:ext>
            </a:extLst>
          </p:cNvPr>
          <p:cNvPicPr>
            <a:picLocks noChangeAspect="1"/>
          </p:cNvPicPr>
          <p:nvPr/>
        </p:nvPicPr>
        <p:blipFill>
          <a:blip r:embed="rId3"/>
          <a:stretch>
            <a:fillRect/>
          </a:stretch>
        </p:blipFill>
        <p:spPr>
          <a:xfrm>
            <a:off x="7804150" y="442912"/>
            <a:ext cx="3657600" cy="6086475"/>
          </a:xfrm>
          <a:prstGeom prst="rect">
            <a:avLst/>
          </a:prstGeom>
        </p:spPr>
      </p:pic>
      <p:sp>
        <p:nvSpPr>
          <p:cNvPr id="16" name="Text Box 18">
            <a:extLst>
              <a:ext uri="{FF2B5EF4-FFF2-40B4-BE49-F238E27FC236}">
                <a16:creationId xmlns:a16="http://schemas.microsoft.com/office/drawing/2014/main" id="{E7093F44-503E-4C9B-8250-56B9456E4EA2}"/>
              </a:ext>
            </a:extLst>
          </p:cNvPr>
          <p:cNvSpPr txBox="1">
            <a:spLocks noChangeArrowheads="1"/>
          </p:cNvSpPr>
          <p:nvPr/>
        </p:nvSpPr>
        <p:spPr bwMode="auto">
          <a:xfrm>
            <a:off x="9307326" y="2096854"/>
            <a:ext cx="5540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a:solidFill>
                  <a:srgbClr val="000000"/>
                </a:solidFill>
                <a:latin typeface="Times" panose="02020603050405020304" pitchFamily="18" charset="0"/>
              </a:rPr>
              <a:t>Smith</a:t>
            </a:r>
          </a:p>
        </p:txBody>
      </p:sp>
      <p:sp>
        <p:nvSpPr>
          <p:cNvPr id="17" name="Text Box 17">
            <a:extLst>
              <a:ext uri="{FF2B5EF4-FFF2-40B4-BE49-F238E27FC236}">
                <a16:creationId xmlns:a16="http://schemas.microsoft.com/office/drawing/2014/main" id="{BC3CE9FB-75D3-486E-9AF7-7E9540EA7E60}"/>
              </a:ext>
            </a:extLst>
          </p:cNvPr>
          <p:cNvSpPr txBox="1">
            <a:spLocks noChangeArrowheads="1"/>
          </p:cNvSpPr>
          <p:nvPr/>
        </p:nvSpPr>
        <p:spPr bwMode="auto">
          <a:xfrm>
            <a:off x="7935800" y="2096854"/>
            <a:ext cx="2619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6</a:t>
            </a:r>
          </a:p>
        </p:txBody>
      </p:sp>
      <p:sp>
        <p:nvSpPr>
          <p:cNvPr id="18" name="Text Box 17">
            <a:extLst>
              <a:ext uri="{FF2B5EF4-FFF2-40B4-BE49-F238E27FC236}">
                <a16:creationId xmlns:a16="http://schemas.microsoft.com/office/drawing/2014/main" id="{57581873-31B3-4F56-86CC-98D92DFF5D5E}"/>
              </a:ext>
            </a:extLst>
          </p:cNvPr>
          <p:cNvSpPr txBox="1">
            <a:spLocks noChangeArrowheads="1"/>
          </p:cNvSpPr>
          <p:nvPr/>
        </p:nvSpPr>
        <p:spPr bwMode="auto">
          <a:xfrm>
            <a:off x="10963593" y="2096854"/>
            <a:ext cx="381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DP</a:t>
            </a:r>
          </a:p>
        </p:txBody>
      </p:sp>
      <p:sp>
        <p:nvSpPr>
          <p:cNvPr id="19" name="Freeform 18">
            <a:extLst>
              <a:ext uri="{FF2B5EF4-FFF2-40B4-BE49-F238E27FC236}">
                <a16:creationId xmlns:a16="http://schemas.microsoft.com/office/drawing/2014/main" id="{118577DE-8631-4281-B517-04B5A32D9BE0}"/>
              </a:ext>
            </a:extLst>
          </p:cNvPr>
          <p:cNvSpPr>
            <a:spLocks/>
          </p:cNvSpPr>
          <p:nvPr/>
        </p:nvSpPr>
        <p:spPr bwMode="auto">
          <a:xfrm>
            <a:off x="10201199" y="2019719"/>
            <a:ext cx="261938" cy="2502039"/>
          </a:xfrm>
          <a:custGeom>
            <a:avLst/>
            <a:gdLst>
              <a:gd name="T0" fmla="*/ 2147483646 w 126"/>
              <a:gd name="T1" fmla="*/ 2147483646 h 288"/>
              <a:gd name="T2" fmla="*/ 2147483646 w 126"/>
              <a:gd name="T3" fmla="*/ 2147483646 h 288"/>
              <a:gd name="T4" fmla="*/ 2147483646 w 126"/>
              <a:gd name="T5" fmla="*/ 2147483646 h 288"/>
              <a:gd name="T6" fmla="*/ 2147483646 w 126"/>
              <a:gd name="T7" fmla="*/ 2147483646 h 288"/>
              <a:gd name="T8" fmla="*/ 0 w 126"/>
              <a:gd name="T9" fmla="*/ 0 h 288"/>
              <a:gd name="T10" fmla="*/ 0 60000 65536"/>
              <a:gd name="T11" fmla="*/ 0 60000 65536"/>
              <a:gd name="T12" fmla="*/ 0 60000 65536"/>
              <a:gd name="T13" fmla="*/ 0 60000 65536"/>
              <a:gd name="T14" fmla="*/ 0 60000 65536"/>
              <a:gd name="T15" fmla="*/ 0 w 126"/>
              <a:gd name="T16" fmla="*/ 0 h 288"/>
              <a:gd name="T17" fmla="*/ 126 w 126"/>
              <a:gd name="T18" fmla="*/ 288 h 288"/>
            </a:gdLst>
            <a:ahLst/>
            <a:cxnLst>
              <a:cxn ang="T10">
                <a:pos x="T0" y="T1"/>
              </a:cxn>
              <a:cxn ang="T11">
                <a:pos x="T2" y="T3"/>
              </a:cxn>
              <a:cxn ang="T12">
                <a:pos x="T4" y="T5"/>
              </a:cxn>
              <a:cxn ang="T13">
                <a:pos x="T6" y="T7"/>
              </a:cxn>
              <a:cxn ang="T14">
                <a:pos x="T8" y="T9"/>
              </a:cxn>
            </a:cxnLst>
            <a:rect l="T15" t="T16" r="T17" b="T18"/>
            <a:pathLst>
              <a:path w="126" h="288">
                <a:moveTo>
                  <a:pt x="48" y="288"/>
                </a:moveTo>
                <a:cubicBezTo>
                  <a:pt x="58" y="277"/>
                  <a:pt x="98" y="248"/>
                  <a:pt x="111" y="222"/>
                </a:cubicBezTo>
                <a:cubicBezTo>
                  <a:pt x="124" y="196"/>
                  <a:pt x="126" y="159"/>
                  <a:pt x="123" y="135"/>
                </a:cubicBezTo>
                <a:cubicBezTo>
                  <a:pt x="120" y="111"/>
                  <a:pt x="114" y="101"/>
                  <a:pt x="93" y="78"/>
                </a:cubicBezTo>
                <a:cubicBezTo>
                  <a:pt x="72" y="55"/>
                  <a:pt x="19" y="16"/>
                  <a:pt x="0" y="0"/>
                </a:cubicBezTo>
              </a:path>
            </a:pathLst>
          </a:custGeom>
          <a:noFill/>
          <a:ln w="3810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0" name="Freeform 20">
            <a:extLst>
              <a:ext uri="{FF2B5EF4-FFF2-40B4-BE49-F238E27FC236}">
                <a16:creationId xmlns:a16="http://schemas.microsoft.com/office/drawing/2014/main" id="{759A0630-B742-4366-8F57-F62DAB1B0836}"/>
              </a:ext>
            </a:extLst>
          </p:cNvPr>
          <p:cNvSpPr>
            <a:spLocks/>
          </p:cNvSpPr>
          <p:nvPr/>
        </p:nvSpPr>
        <p:spPr bwMode="auto">
          <a:xfrm>
            <a:off x="7935800" y="5580203"/>
            <a:ext cx="2057400" cy="46037"/>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Lst>
            <a:ahLst/>
            <a:cxnLst>
              <a:cxn ang="T4">
                <a:pos x="T0" y="T1"/>
              </a:cxn>
              <a:cxn ang="T5">
                <a:pos x="T2" y="T3"/>
              </a:cxn>
            </a:cxnLst>
            <a:rect l="T6" t="T7" r="T8" b="T9"/>
            <a:pathLst>
              <a:path w="387" h="1">
                <a:moveTo>
                  <a:pt x="0" y="0"/>
                </a:moveTo>
                <a:lnTo>
                  <a:pt x="387" y="0"/>
                </a:ln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pic>
        <p:nvPicPr>
          <p:cNvPr id="21" name="Picture 20">
            <a:extLst>
              <a:ext uri="{FF2B5EF4-FFF2-40B4-BE49-F238E27FC236}">
                <a16:creationId xmlns:a16="http://schemas.microsoft.com/office/drawing/2014/main" id="{13882201-64B5-4863-81B5-1E8B8E62A8B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V="1">
            <a:off x="6495443" y="2096854"/>
            <a:ext cx="1278383" cy="70990"/>
          </a:xfrm>
          <a:prstGeom prst="rect">
            <a:avLst/>
          </a:prstGeom>
        </p:spPr>
      </p:pic>
      <p:pic>
        <p:nvPicPr>
          <p:cNvPr id="22" name="Picture 21" descr="A picture containing baseball, game, cup&#10;&#10;Description automatically generated">
            <a:extLst>
              <a:ext uri="{FF2B5EF4-FFF2-40B4-BE49-F238E27FC236}">
                <a16:creationId xmlns:a16="http://schemas.microsoft.com/office/drawing/2014/main" id="{F206EDF6-3F87-4A5C-B2FB-638B7784C11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
        <p:nvSpPr>
          <p:cNvPr id="14" name="Freeform 20">
            <a:extLst>
              <a:ext uri="{FF2B5EF4-FFF2-40B4-BE49-F238E27FC236}">
                <a16:creationId xmlns:a16="http://schemas.microsoft.com/office/drawing/2014/main" id="{A6283B5D-E818-4E6B-83F8-B6753B76C0F3}"/>
              </a:ext>
            </a:extLst>
          </p:cNvPr>
          <p:cNvSpPr>
            <a:spLocks/>
          </p:cNvSpPr>
          <p:nvPr/>
        </p:nvSpPr>
        <p:spPr bwMode="auto">
          <a:xfrm flipV="1">
            <a:off x="7910421" y="2179803"/>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3" name="Freeform 20">
            <a:extLst>
              <a:ext uri="{FF2B5EF4-FFF2-40B4-BE49-F238E27FC236}">
                <a16:creationId xmlns:a16="http://schemas.microsoft.com/office/drawing/2014/main" id="{AF710304-A304-45D9-BD97-2669CC06A3E6}"/>
              </a:ext>
            </a:extLst>
          </p:cNvPr>
          <p:cNvSpPr>
            <a:spLocks/>
          </p:cNvSpPr>
          <p:nvPr/>
        </p:nvSpPr>
        <p:spPr bwMode="auto">
          <a:xfrm flipV="1">
            <a:off x="9170067" y="2197097"/>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4" name="Oval 23">
            <a:extLst>
              <a:ext uri="{FF2B5EF4-FFF2-40B4-BE49-F238E27FC236}">
                <a16:creationId xmlns:a16="http://schemas.microsoft.com/office/drawing/2014/main" id="{C0B2AB1A-A2F5-452F-83D7-5C46969F0DF0}"/>
              </a:ext>
            </a:extLst>
          </p:cNvPr>
          <p:cNvSpPr>
            <a:spLocks noChangeArrowheads="1"/>
          </p:cNvSpPr>
          <p:nvPr/>
        </p:nvSpPr>
        <p:spPr bwMode="auto">
          <a:xfrm>
            <a:off x="9184615" y="1944391"/>
            <a:ext cx="783534" cy="205878"/>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sp>
        <p:nvSpPr>
          <p:cNvPr id="25" name="Oval 24">
            <a:extLst>
              <a:ext uri="{FF2B5EF4-FFF2-40B4-BE49-F238E27FC236}">
                <a16:creationId xmlns:a16="http://schemas.microsoft.com/office/drawing/2014/main" id="{44D908FF-BCE4-43CA-80AB-0E85FF7F42D1}"/>
              </a:ext>
            </a:extLst>
          </p:cNvPr>
          <p:cNvSpPr>
            <a:spLocks noChangeArrowheads="1"/>
          </p:cNvSpPr>
          <p:nvPr/>
        </p:nvSpPr>
        <p:spPr bwMode="auto">
          <a:xfrm>
            <a:off x="7860507" y="1917700"/>
            <a:ext cx="388144" cy="262103"/>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pic>
        <p:nvPicPr>
          <p:cNvPr id="26" name="Picture 25">
            <a:extLst>
              <a:ext uri="{FF2B5EF4-FFF2-40B4-BE49-F238E27FC236}">
                <a16:creationId xmlns:a16="http://schemas.microsoft.com/office/drawing/2014/main" id="{7BDFC0CA-DFCA-4125-913C-106E005505C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756708" y="1556027"/>
            <a:ext cx="1076503" cy="164024"/>
          </a:xfrm>
          <a:prstGeom prst="rect">
            <a:avLst/>
          </a:prstGeom>
        </p:spPr>
      </p:pic>
      <p:pic>
        <p:nvPicPr>
          <p:cNvPr id="27" name="Picture 26" descr="A drawing of a face&#10;&#10;Description automatically generated">
            <a:extLst>
              <a:ext uri="{FF2B5EF4-FFF2-40B4-BE49-F238E27FC236}">
                <a16:creationId xmlns:a16="http://schemas.microsoft.com/office/drawing/2014/main" id="{0EF33B51-E0D1-44A2-B056-3F6A86022D3E}"/>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077600" y="1882951"/>
            <a:ext cx="407499" cy="503105"/>
          </a:xfrm>
          <a:prstGeom prst="rect">
            <a:avLst/>
          </a:prstGeom>
        </p:spPr>
      </p:pic>
      <p:sp>
        <p:nvSpPr>
          <p:cNvPr id="28" name="Freeform 20">
            <a:extLst>
              <a:ext uri="{FF2B5EF4-FFF2-40B4-BE49-F238E27FC236}">
                <a16:creationId xmlns:a16="http://schemas.microsoft.com/office/drawing/2014/main" id="{3138F06A-58DB-49E7-8D2D-7CD887ED12B2}"/>
              </a:ext>
            </a:extLst>
          </p:cNvPr>
          <p:cNvSpPr>
            <a:spLocks/>
          </p:cNvSpPr>
          <p:nvPr/>
        </p:nvSpPr>
        <p:spPr bwMode="auto">
          <a:xfrm flipV="1">
            <a:off x="11004028" y="1568982"/>
            <a:ext cx="300130" cy="138112"/>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9" name="Text Box 17">
            <a:extLst>
              <a:ext uri="{FF2B5EF4-FFF2-40B4-BE49-F238E27FC236}">
                <a16:creationId xmlns:a16="http://schemas.microsoft.com/office/drawing/2014/main" id="{B54F5A0A-1759-4129-B5A4-0C5A05DF2865}"/>
              </a:ext>
            </a:extLst>
          </p:cNvPr>
          <p:cNvSpPr txBox="1">
            <a:spLocks noChangeArrowheads="1"/>
          </p:cNvSpPr>
          <p:nvPr/>
        </p:nvSpPr>
        <p:spPr bwMode="auto">
          <a:xfrm>
            <a:off x="10658429" y="1893745"/>
            <a:ext cx="2616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8</a:t>
            </a:r>
          </a:p>
        </p:txBody>
      </p:sp>
      <p:sp>
        <p:nvSpPr>
          <p:cNvPr id="31" name="Rectangle 3">
            <a:extLst>
              <a:ext uri="{FF2B5EF4-FFF2-40B4-BE49-F238E27FC236}">
                <a16:creationId xmlns:a16="http://schemas.microsoft.com/office/drawing/2014/main" id="{2F973437-D837-4E65-9214-E1612D4B17A6}"/>
              </a:ext>
            </a:extLst>
          </p:cNvPr>
          <p:cNvSpPr txBox="1">
            <a:spLocks noChangeArrowheads="1"/>
          </p:cNvSpPr>
          <p:nvPr/>
        </p:nvSpPr>
        <p:spPr bwMode="auto">
          <a:xfrm>
            <a:off x="1016639" y="2218615"/>
            <a:ext cx="5317408" cy="517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0"/>
              </a:spcBef>
              <a:spcAft>
                <a:spcPct val="0"/>
              </a:spcAft>
              <a:buFont typeface="Wingdings" panose="05000000000000000000" pitchFamily="2" charset="2"/>
              <a:buChar char="§"/>
              <a:defRPr sz="2600" kern="1200">
                <a:solidFill>
                  <a:schemeClr val="tx1"/>
                </a:solidFill>
                <a:latin typeface="+mn-lt"/>
                <a:ea typeface="+mn-ea"/>
                <a:cs typeface="+mn-cs"/>
              </a:defRPr>
            </a:lvl1pPr>
            <a:lvl2pPr marL="742950" indent="-285750" algn="l" rtl="0" fontAlgn="base">
              <a:spcBef>
                <a:spcPct val="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spcBef>
                <a:spcPct val="0"/>
              </a:spcBef>
              <a:spcAft>
                <a:spcPct val="0"/>
              </a:spcAft>
              <a:buFont typeface="Calibri" panose="020F0502020204030204" pitchFamily="34" charset="0"/>
              <a:buChar char="–"/>
              <a:defRPr sz="2000" kern="1200">
                <a:solidFill>
                  <a:schemeClr val="tx1"/>
                </a:solidFill>
                <a:latin typeface="+mn-lt"/>
                <a:ea typeface="+mn-ea"/>
                <a:cs typeface="+mn-cs"/>
              </a:defRPr>
            </a:lvl3pPr>
            <a:lvl4pPr marL="1600200" indent="-228600" algn="l" rtl="0" fontAlgn="base">
              <a:spcBef>
                <a:spcPct val="0"/>
              </a:spcBef>
              <a:spcAft>
                <a:spcPct val="0"/>
              </a:spcAft>
              <a:buFont typeface="Courier New" panose="02070309020205020404" pitchFamily="49" charset="0"/>
              <a:buChar char="o"/>
              <a:defRPr sz="2000" kern="1200">
                <a:solidFill>
                  <a:schemeClr val="tx1"/>
                </a:solidFill>
                <a:latin typeface="+mn-lt"/>
                <a:ea typeface="+mn-ea"/>
                <a:cs typeface="+mn-cs"/>
              </a:defRPr>
            </a:lvl4pPr>
            <a:lvl5pPr marL="2057400" indent="-228600" algn="l" rtl="0" fontAlgn="base">
              <a:spcBef>
                <a:spcPct val="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eaLnBrk="1" hangingPunct="1">
              <a:buNone/>
            </a:pPr>
            <a:r>
              <a:rPr lang="en-US" altLang="en-US" sz="4000" dirty="0">
                <a:cs typeface="Times New Roman" panose="02020603050405020304" pitchFamily="18" charset="0"/>
              </a:rPr>
              <a:t>Thomas goes back to center field</a:t>
            </a:r>
          </a:p>
          <a:p>
            <a:pPr indent="0" eaLnBrk="1" hangingPunct="1">
              <a:buFontTx/>
              <a:buNone/>
            </a:pPr>
            <a:endParaRPr lang="en-US" altLang="en-US" sz="4000" dirty="0">
              <a:cs typeface="Times New Roman" panose="02020603050405020304" pitchFamily="18" charset="0"/>
            </a:endParaRPr>
          </a:p>
          <a:p>
            <a:pPr indent="0" eaLnBrk="1" hangingPunct="1">
              <a:buFontTx/>
              <a:buNone/>
            </a:pPr>
            <a:r>
              <a:rPr lang="en-US" altLang="en-US" sz="4000" dirty="0">
                <a:cs typeface="Times New Roman" panose="02020603050405020304" pitchFamily="18" charset="0"/>
              </a:rPr>
              <a:t>Jones (DP) to play defense in right field for Green (FLEX)</a:t>
            </a:r>
          </a:p>
          <a:p>
            <a:pPr indent="0" eaLnBrk="1" hangingPunct="1">
              <a:buFontTx/>
              <a:buNone/>
            </a:pPr>
            <a:endParaRPr lang="en-US" altLang="en-US" sz="4000" dirty="0">
              <a:cs typeface="Times New Roman" panose="02020603050405020304" pitchFamily="18" charset="0"/>
            </a:endParaRPr>
          </a:p>
          <a:p>
            <a:pPr indent="0" eaLnBrk="1" hangingPunct="1">
              <a:buFontTx/>
              <a:buNone/>
            </a:pPr>
            <a:endParaRPr lang="en-US" altLang="en-US" sz="4000" dirty="0">
              <a:cs typeface="Times New Roman" panose="02020603050405020304" pitchFamily="18" charset="0"/>
            </a:endParaRPr>
          </a:p>
        </p:txBody>
      </p:sp>
      <p:sp>
        <p:nvSpPr>
          <p:cNvPr id="32" name="Text Box 17">
            <a:extLst>
              <a:ext uri="{FF2B5EF4-FFF2-40B4-BE49-F238E27FC236}">
                <a16:creationId xmlns:a16="http://schemas.microsoft.com/office/drawing/2014/main" id="{38AE7D14-AD7D-4EBF-853F-28FDDD755077}"/>
              </a:ext>
            </a:extLst>
          </p:cNvPr>
          <p:cNvSpPr txBox="1">
            <a:spLocks noChangeArrowheads="1"/>
          </p:cNvSpPr>
          <p:nvPr/>
        </p:nvSpPr>
        <p:spPr bwMode="auto">
          <a:xfrm>
            <a:off x="11230464" y="1499538"/>
            <a:ext cx="2616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8</a:t>
            </a:r>
          </a:p>
        </p:txBody>
      </p:sp>
      <p:sp>
        <p:nvSpPr>
          <p:cNvPr id="33" name="Freeform 20">
            <a:extLst>
              <a:ext uri="{FF2B5EF4-FFF2-40B4-BE49-F238E27FC236}">
                <a16:creationId xmlns:a16="http://schemas.microsoft.com/office/drawing/2014/main" id="{6644AF26-6106-4C79-B000-A78FC8E7CA28}"/>
              </a:ext>
            </a:extLst>
          </p:cNvPr>
          <p:cNvSpPr>
            <a:spLocks/>
          </p:cNvSpPr>
          <p:nvPr/>
        </p:nvSpPr>
        <p:spPr bwMode="auto">
          <a:xfrm flipV="1">
            <a:off x="7936614" y="4482470"/>
            <a:ext cx="226311"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4" name="Freeform 20">
            <a:extLst>
              <a:ext uri="{FF2B5EF4-FFF2-40B4-BE49-F238E27FC236}">
                <a16:creationId xmlns:a16="http://schemas.microsoft.com/office/drawing/2014/main" id="{5633DED7-4C42-4356-A287-3D286A71637A}"/>
              </a:ext>
            </a:extLst>
          </p:cNvPr>
          <p:cNvSpPr>
            <a:spLocks/>
          </p:cNvSpPr>
          <p:nvPr/>
        </p:nvSpPr>
        <p:spPr bwMode="auto">
          <a:xfrm flipV="1">
            <a:off x="8948611" y="4468811"/>
            <a:ext cx="783533"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386"/>
              <a:gd name="connsiteY0" fmla="*/ 0 h 27605"/>
              <a:gd name="connsiteX1" fmla="*/ 39386 w 39386"/>
              <a:gd name="connsiteY1" fmla="*/ 27605 h 27605"/>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 name="connsiteX0" fmla="*/ 0 w 39627"/>
              <a:gd name="connsiteY0" fmla="*/ 0 h 21876"/>
              <a:gd name="connsiteX1" fmla="*/ 39627 w 39627"/>
              <a:gd name="connsiteY1" fmla="*/ 21876 h 21876"/>
            </a:gdLst>
            <a:ahLst/>
            <a:cxnLst>
              <a:cxn ang="0">
                <a:pos x="connsiteX0" y="connsiteY0"/>
              </a:cxn>
              <a:cxn ang="0">
                <a:pos x="connsiteX1" y="connsiteY1"/>
              </a:cxn>
            </a:cxnLst>
            <a:rect l="l" t="t" r="r" b="b"/>
            <a:pathLst>
              <a:path w="39627" h="21876">
                <a:moveTo>
                  <a:pt x="0" y="0"/>
                </a:moveTo>
                <a:cubicBezTo>
                  <a:pt x="48975" y="26563"/>
                  <a:pt x="-4171" y="-2604"/>
                  <a:pt x="39627" y="21876"/>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5" name="Freeform 20">
            <a:extLst>
              <a:ext uri="{FF2B5EF4-FFF2-40B4-BE49-F238E27FC236}">
                <a16:creationId xmlns:a16="http://schemas.microsoft.com/office/drawing/2014/main" id="{72B238D6-9770-45F6-8B1F-5B84CE0C533C}"/>
              </a:ext>
            </a:extLst>
          </p:cNvPr>
          <p:cNvSpPr>
            <a:spLocks/>
          </p:cNvSpPr>
          <p:nvPr/>
        </p:nvSpPr>
        <p:spPr bwMode="auto">
          <a:xfrm flipV="1">
            <a:off x="10729913" y="1976438"/>
            <a:ext cx="116524" cy="120416"/>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6" name="Text Box 17">
            <a:extLst>
              <a:ext uri="{FF2B5EF4-FFF2-40B4-BE49-F238E27FC236}">
                <a16:creationId xmlns:a16="http://schemas.microsoft.com/office/drawing/2014/main" id="{BB74FFA3-D0AD-434B-AD82-3F3E9247AFE4}"/>
              </a:ext>
            </a:extLst>
          </p:cNvPr>
          <p:cNvSpPr txBox="1">
            <a:spLocks noChangeArrowheads="1"/>
          </p:cNvSpPr>
          <p:nvPr/>
        </p:nvSpPr>
        <p:spPr bwMode="auto">
          <a:xfrm>
            <a:off x="10526565" y="1893744"/>
            <a:ext cx="26161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n-US" sz="1200" dirty="0">
                <a:solidFill>
                  <a:srgbClr val="000000"/>
                </a:solidFill>
                <a:latin typeface="Times" panose="02020603050405020304" pitchFamily="18" charset="0"/>
              </a:rPr>
              <a:t>9</a:t>
            </a:r>
          </a:p>
        </p:txBody>
      </p:sp>
      <p:sp>
        <p:nvSpPr>
          <p:cNvPr id="37" name="Freeform 20">
            <a:extLst>
              <a:ext uri="{FF2B5EF4-FFF2-40B4-BE49-F238E27FC236}">
                <a16:creationId xmlns:a16="http://schemas.microsoft.com/office/drawing/2014/main" id="{4E88A194-31B2-4983-8401-697865ADBF4B}"/>
              </a:ext>
            </a:extLst>
          </p:cNvPr>
          <p:cNvSpPr>
            <a:spLocks/>
          </p:cNvSpPr>
          <p:nvPr/>
        </p:nvSpPr>
        <p:spPr bwMode="auto">
          <a:xfrm flipV="1">
            <a:off x="11051195" y="4480370"/>
            <a:ext cx="226311" cy="100015"/>
          </a:xfrm>
          <a:custGeom>
            <a:avLst/>
            <a:gdLst>
              <a:gd name="T0" fmla="*/ 0 w 387"/>
              <a:gd name="T1" fmla="*/ 0 h 1"/>
              <a:gd name="T2" fmla="*/ 2147483646 w 387"/>
              <a:gd name="T3" fmla="*/ 0 h 1"/>
              <a:gd name="T4" fmla="*/ 0 60000 65536"/>
              <a:gd name="T5" fmla="*/ 0 60000 65536"/>
              <a:gd name="T6" fmla="*/ 0 w 387"/>
              <a:gd name="T7" fmla="*/ 0 h 1"/>
              <a:gd name="T8" fmla="*/ 387 w 387"/>
              <a:gd name="T9" fmla="*/ 1 h 1"/>
              <a:gd name="connsiteX0" fmla="*/ 0 w 16022"/>
              <a:gd name="connsiteY0" fmla="*/ 0 h 23438"/>
              <a:gd name="connsiteX1" fmla="*/ 16022 w 16022"/>
              <a:gd name="connsiteY1" fmla="*/ 23438 h 23438"/>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 name="connsiteX0" fmla="*/ 0 w 15179"/>
              <a:gd name="connsiteY0" fmla="*/ 0 h 30209"/>
              <a:gd name="connsiteX1" fmla="*/ 15179 w 15179"/>
              <a:gd name="connsiteY1" fmla="*/ 30209 h 30209"/>
            </a:gdLst>
            <a:ahLst/>
            <a:cxnLst>
              <a:cxn ang="0">
                <a:pos x="connsiteX0" y="connsiteY0"/>
              </a:cxn>
              <a:cxn ang="0">
                <a:pos x="connsiteX1" y="connsiteY1"/>
              </a:cxn>
            </a:cxnLst>
            <a:rect l="l" t="t" r="r" b="b"/>
            <a:pathLst>
              <a:path w="15179" h="30209">
                <a:moveTo>
                  <a:pt x="0" y="0"/>
                </a:moveTo>
                <a:cubicBezTo>
                  <a:pt x="14412" y="29167"/>
                  <a:pt x="1007" y="3125"/>
                  <a:pt x="15179" y="30209"/>
                </a:cubicBezTo>
              </a:path>
            </a:pathLst>
          </a:custGeom>
          <a:noFill/>
          <a:ln w="28575">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extLst>
      <p:ext uri="{BB962C8B-B14F-4D97-AF65-F5344CB8AC3E}">
        <p14:creationId xmlns:p14="http://schemas.microsoft.com/office/powerpoint/2010/main" val="135140780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1">
                                            <p:txEl>
                                              <p:pRg st="0" end="0"/>
                                            </p:txEl>
                                          </p:spTgt>
                                        </p:tgtEl>
                                        <p:attrNameLst>
                                          <p:attrName>style.visibility</p:attrName>
                                        </p:attrNameLst>
                                      </p:cBhvr>
                                      <p:to>
                                        <p:strVal val="visible"/>
                                      </p:to>
                                    </p:set>
                                  </p:childTnLst>
                                </p:cTn>
                              </p:par>
                              <p:par>
                                <p:cTn id="7" presetID="42" presetClass="path" presetSubtype="0" accel="50000" decel="50000" fill="hold" nodeType="withEffect">
                                  <p:stCondLst>
                                    <p:cond delay="500"/>
                                  </p:stCondLst>
                                  <p:childTnLst>
                                    <p:animMotion origin="layout" path="M -4.16667E-6 -1.11111E-6 L 0.01771 -0.07222 " pathEditMode="relative" rAng="0" ptsTypes="AA">
                                      <p:cBhvr>
                                        <p:cTn id="8" dur="2000" fill="hold"/>
                                        <p:tgtEl>
                                          <p:spTgt spid="27"/>
                                        </p:tgtEl>
                                        <p:attrNameLst>
                                          <p:attrName>ppt_x</p:attrName>
                                          <p:attrName>ppt_y</p:attrName>
                                        </p:attrNameLst>
                                      </p:cBhvr>
                                      <p:rCtr x="885" y="-3611"/>
                                    </p:animMotion>
                                  </p:childTnLst>
                                </p:cTn>
                              </p:par>
                              <p:par>
                                <p:cTn id="9" presetID="1" presetClass="entr" presetSubtype="0" fill="hold" grpId="0" nodeType="withEffect">
                                  <p:stCondLst>
                                    <p:cond delay="500"/>
                                  </p:stCondLst>
                                  <p:childTnLst>
                                    <p:set>
                                      <p:cBhvr>
                                        <p:cTn id="10" dur="1" fill="hold">
                                          <p:stCondLst>
                                            <p:cond delay="0"/>
                                          </p:stCondLst>
                                        </p:cTn>
                                        <p:tgtEl>
                                          <p:spTgt spid="32"/>
                                        </p:tgtEl>
                                        <p:attrNameLst>
                                          <p:attrName>style.visibility</p:attrName>
                                        </p:attrNameLst>
                                      </p:cBhvr>
                                      <p:to>
                                        <p:strVal val="visible"/>
                                      </p:to>
                                    </p:set>
                                  </p:childTnLst>
                                </p:cTn>
                              </p:par>
                              <p:par>
                                <p:cTn id="11" presetID="22" presetClass="entr" presetSubtype="8" fill="hold" nodeType="withEffect">
                                  <p:stCondLst>
                                    <p:cond delay="500"/>
                                  </p:stCondLst>
                                  <p:childTnLst>
                                    <p:set>
                                      <p:cBhvr>
                                        <p:cTn id="12" dur="1" fill="hold">
                                          <p:stCondLst>
                                            <p:cond delay="0"/>
                                          </p:stCondLst>
                                        </p:cTn>
                                        <p:tgtEl>
                                          <p:spTgt spid="35"/>
                                        </p:tgtEl>
                                        <p:attrNameLst>
                                          <p:attrName>style.visibility</p:attrName>
                                        </p:attrNameLst>
                                      </p:cBhvr>
                                      <p:to>
                                        <p:strVal val="visible"/>
                                      </p:to>
                                    </p:set>
                                    <p:animEffect transition="in" filter="wipe(left)">
                                      <p:cBhvr>
                                        <p:cTn id="13" dur="500"/>
                                        <p:tgtEl>
                                          <p:spTgt spid="3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31">
                                            <p:txEl>
                                              <p:pRg st="2" end="2"/>
                                            </p:txEl>
                                          </p:spTgt>
                                        </p:tgtEl>
                                        <p:attrNameLst>
                                          <p:attrName>style.visibility</p:attrName>
                                        </p:attrNameLst>
                                      </p:cBhvr>
                                      <p:to>
                                        <p:strVal val="visible"/>
                                      </p:to>
                                    </p:set>
                                  </p:childTnLst>
                                </p:cTn>
                              </p:par>
                              <p:par>
                                <p:cTn id="18" presetID="42" presetClass="path" presetSubtype="0" accel="50000" decel="50000" fill="hold" nodeType="withEffect">
                                  <p:stCondLst>
                                    <p:cond delay="0"/>
                                  </p:stCondLst>
                                  <p:childTnLst>
                                    <p:animMotion origin="layout" path="M 6.25E-7 7.40741E-7 L -0.1095 -0.34815 " pathEditMode="relative" rAng="0" ptsTypes="AA">
                                      <p:cBhvr>
                                        <p:cTn id="19" dur="2000" fill="hold"/>
                                        <p:tgtEl>
                                          <p:spTgt spid="22"/>
                                        </p:tgtEl>
                                        <p:attrNameLst>
                                          <p:attrName>ppt_x</p:attrName>
                                          <p:attrName>ppt_y</p:attrName>
                                        </p:attrNameLst>
                                      </p:cBhvr>
                                      <p:rCtr x="-5391" y="-17292"/>
                                    </p:animMotion>
                                  </p:childTnLst>
                                </p:cTn>
                              </p:par>
                              <p:par>
                                <p:cTn id="20" presetID="22" presetClass="entr" presetSubtype="8" fill="hold" nodeType="withEffect">
                                  <p:stCondLst>
                                    <p:cond delay="800"/>
                                  </p:stCondLst>
                                  <p:childTnLst>
                                    <p:set>
                                      <p:cBhvr>
                                        <p:cTn id="21" dur="1" fill="hold">
                                          <p:stCondLst>
                                            <p:cond delay="0"/>
                                          </p:stCondLst>
                                        </p:cTn>
                                        <p:tgtEl>
                                          <p:spTgt spid="33"/>
                                        </p:tgtEl>
                                        <p:attrNameLst>
                                          <p:attrName>style.visibility</p:attrName>
                                        </p:attrNameLst>
                                      </p:cBhvr>
                                      <p:to>
                                        <p:strVal val="visible"/>
                                      </p:to>
                                    </p:set>
                                    <p:animEffect transition="in" filter="wipe(left)">
                                      <p:cBhvr>
                                        <p:cTn id="22" dur="500"/>
                                        <p:tgtEl>
                                          <p:spTgt spid="33"/>
                                        </p:tgtEl>
                                      </p:cBhvr>
                                    </p:animEffect>
                                  </p:childTnLst>
                                </p:cTn>
                              </p:par>
                              <p:par>
                                <p:cTn id="23" presetID="22" presetClass="entr" presetSubtype="8" fill="hold" nodeType="withEffect">
                                  <p:stCondLst>
                                    <p:cond delay="800"/>
                                  </p:stCondLst>
                                  <p:childTnLst>
                                    <p:set>
                                      <p:cBhvr>
                                        <p:cTn id="24" dur="1" fill="hold">
                                          <p:stCondLst>
                                            <p:cond delay="0"/>
                                          </p:stCondLst>
                                        </p:cTn>
                                        <p:tgtEl>
                                          <p:spTgt spid="34"/>
                                        </p:tgtEl>
                                        <p:attrNameLst>
                                          <p:attrName>style.visibility</p:attrName>
                                        </p:attrNameLst>
                                      </p:cBhvr>
                                      <p:to>
                                        <p:strVal val="visible"/>
                                      </p:to>
                                    </p:set>
                                    <p:animEffect transition="in" filter="wipe(left)">
                                      <p:cBhvr>
                                        <p:cTn id="25" dur="500"/>
                                        <p:tgtEl>
                                          <p:spTgt spid="34"/>
                                        </p:tgtEl>
                                      </p:cBhvr>
                                    </p:animEffect>
                                  </p:childTnLst>
                                </p:cTn>
                              </p:par>
                              <p:par>
                                <p:cTn id="26" presetID="22" presetClass="entr" presetSubtype="8" fill="hold" nodeType="withEffect">
                                  <p:stCondLst>
                                    <p:cond delay="800"/>
                                  </p:stCondLst>
                                  <p:childTnLst>
                                    <p:set>
                                      <p:cBhvr>
                                        <p:cTn id="27" dur="1" fill="hold">
                                          <p:stCondLst>
                                            <p:cond delay="0"/>
                                          </p:stCondLst>
                                        </p:cTn>
                                        <p:tgtEl>
                                          <p:spTgt spid="37"/>
                                        </p:tgtEl>
                                        <p:attrNameLst>
                                          <p:attrName>style.visibility</p:attrName>
                                        </p:attrNameLst>
                                      </p:cBhvr>
                                      <p:to>
                                        <p:strVal val="visible"/>
                                      </p:to>
                                    </p:set>
                                    <p:animEffect transition="in" filter="wipe(left)">
                                      <p:cBhvr>
                                        <p:cTn id="28" dur="500"/>
                                        <p:tgtEl>
                                          <p:spTgt spid="37"/>
                                        </p:tgtEl>
                                      </p:cBhvr>
                                    </p:animEffect>
                                  </p:childTnLst>
                                </p:cTn>
                              </p:par>
                              <p:par>
                                <p:cTn id="29" presetID="1" presetClass="entr" presetSubtype="0" fill="hold" grpId="0" nodeType="withEffect">
                                  <p:stCondLst>
                                    <p:cond delay="500"/>
                                  </p:stCondLst>
                                  <p:childTnLst>
                                    <p:set>
                                      <p:cBhvr>
                                        <p:cTn id="3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uiExpand="1" build="p" autoUpdateAnimBg="0"/>
      <p:bldP spid="32" grpId="0" uiExpand="1"/>
      <p:bldP spid="36" grpId="0" uiExpan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Sample exercise #5</a:t>
            </a:r>
          </a:p>
        </p:txBody>
      </p:sp>
      <p:sp>
        <p:nvSpPr>
          <p:cNvPr id="2" name="Rectangle 1">
            <a:extLst>
              <a:ext uri="{FF2B5EF4-FFF2-40B4-BE49-F238E27FC236}">
                <a16:creationId xmlns:a16="http://schemas.microsoft.com/office/drawing/2014/main" id="{DECAA062-71BD-4DCF-BA4B-9702A980537B}"/>
              </a:ext>
            </a:extLst>
          </p:cNvPr>
          <p:cNvSpPr/>
          <p:nvPr/>
        </p:nvSpPr>
        <p:spPr>
          <a:xfrm>
            <a:off x="1720487" y="2077526"/>
            <a:ext cx="9372599" cy="3637919"/>
          </a:xfrm>
          <a:prstGeom prst="rect">
            <a:avLst/>
          </a:prstGeom>
        </p:spPr>
        <p:txBody>
          <a:bodyPr wrap="square">
            <a:spAutoFit/>
          </a:bodyPr>
          <a:lstStyle/>
          <a:p>
            <a:pPr>
              <a:lnSpc>
                <a:spcPct val="90000"/>
              </a:lnSpc>
            </a:pPr>
            <a:r>
              <a:rPr lang="en-US" altLang="en-US" sz="4000" dirty="0">
                <a:latin typeface="+mn-lt"/>
                <a:cs typeface="Times New Roman" panose="02020603050405020304" pitchFamily="18" charset="0"/>
              </a:rPr>
              <a:t>Note – </a:t>
            </a:r>
          </a:p>
          <a:p>
            <a:pPr marL="571500" indent="-571500">
              <a:lnSpc>
                <a:spcPct val="90000"/>
              </a:lnSpc>
              <a:buFont typeface="Wingdings" panose="05000000000000000000" pitchFamily="2" charset="2"/>
              <a:buChar char="§"/>
            </a:pPr>
            <a:r>
              <a:rPr lang="en-US" altLang="en-US" sz="3600" dirty="0">
                <a:latin typeface="+mn-lt"/>
                <a:cs typeface="Times New Roman" panose="02020603050405020304" pitchFamily="18" charset="0"/>
              </a:rPr>
              <a:t>Jones (DP) is still playing offense and defense (now using the FLEX’s mitt)</a:t>
            </a:r>
          </a:p>
          <a:p>
            <a:pPr marL="571500" indent="-571500">
              <a:lnSpc>
                <a:spcPct val="90000"/>
              </a:lnSpc>
              <a:buFont typeface="Wingdings" panose="05000000000000000000" pitchFamily="2" charset="2"/>
              <a:buChar char="§"/>
            </a:pPr>
            <a:endParaRPr lang="en-US" altLang="en-US" sz="3600" dirty="0">
              <a:latin typeface="+mn-lt"/>
              <a:cs typeface="Times New Roman" panose="02020603050405020304" pitchFamily="18" charset="0"/>
            </a:endParaRPr>
          </a:p>
          <a:p>
            <a:pPr marL="571500" indent="-571500">
              <a:lnSpc>
                <a:spcPct val="90000"/>
              </a:lnSpc>
              <a:buFont typeface="Wingdings" panose="05000000000000000000" pitchFamily="2" charset="2"/>
              <a:buChar char="§"/>
            </a:pPr>
            <a:r>
              <a:rPr lang="en-US" altLang="en-US" sz="3600" dirty="0">
                <a:latin typeface="+mn-lt"/>
                <a:cs typeface="Times New Roman" panose="02020603050405020304" pitchFamily="18" charset="0"/>
              </a:rPr>
              <a:t>Green (FLEX) has left the game (still has a reentry) since </a:t>
            </a:r>
            <a:r>
              <a:rPr lang="en-US" altLang="en-US" sz="3600" dirty="0">
                <a:cs typeface="Times New Roman" panose="02020603050405020304" pitchFamily="18" charset="0"/>
              </a:rPr>
              <a:t>they are</a:t>
            </a:r>
            <a:r>
              <a:rPr lang="en-US" altLang="en-US" sz="3600" dirty="0">
                <a:latin typeface="+mn-lt"/>
                <a:cs typeface="Times New Roman" panose="02020603050405020304" pitchFamily="18" charset="0"/>
              </a:rPr>
              <a:t> not playing defense (no longer using their mitt)</a:t>
            </a:r>
          </a:p>
        </p:txBody>
      </p:sp>
    </p:spTree>
    <p:extLst>
      <p:ext uri="{BB962C8B-B14F-4D97-AF65-F5344CB8AC3E}">
        <p14:creationId xmlns:p14="http://schemas.microsoft.com/office/powerpoint/2010/main" val="2242016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094F3-A46D-AB12-8ED1-4A475F75A359}"/>
              </a:ext>
            </a:extLst>
          </p:cNvPr>
          <p:cNvSpPr>
            <a:spLocks noGrp="1"/>
          </p:cNvSpPr>
          <p:nvPr>
            <p:ph type="title"/>
          </p:nvPr>
        </p:nvSpPr>
        <p:spPr/>
        <p:txBody>
          <a:bodyPr/>
          <a:lstStyle/>
          <a:p>
            <a:endParaRPr lang="en-US" dirty="0"/>
          </a:p>
        </p:txBody>
      </p:sp>
      <p:sp>
        <p:nvSpPr>
          <p:cNvPr id="4" name="TextBox 3">
            <a:extLst>
              <a:ext uri="{FF2B5EF4-FFF2-40B4-BE49-F238E27FC236}">
                <a16:creationId xmlns:a16="http://schemas.microsoft.com/office/drawing/2014/main" id="{30D2895A-6B52-8B06-976A-9FD918E0438E}"/>
              </a:ext>
            </a:extLst>
          </p:cNvPr>
          <p:cNvSpPr txBox="1"/>
          <p:nvPr/>
        </p:nvSpPr>
        <p:spPr>
          <a:xfrm>
            <a:off x="831850" y="3259723"/>
            <a:ext cx="6098058" cy="338554"/>
          </a:xfrm>
          <a:prstGeom prst="rect">
            <a:avLst/>
          </a:prstGeom>
          <a:noFill/>
        </p:spPr>
        <p:txBody>
          <a:bodyPr wrap="square">
            <a:spAutoFit/>
          </a:bodyPr>
          <a:lstStyle/>
          <a:p>
            <a:pPr lvl="0"/>
            <a:r>
              <a:rPr lang="en-US" sz="1600" dirty="0">
                <a:solidFill>
                  <a:srgbClr val="00205B"/>
                </a:solidFill>
                <a:latin typeface="Calibri" panose="020F0502020204030204" pitchFamily="34" charset="0"/>
                <a:cs typeface="Calibri" panose="020F0502020204030204" pitchFamily="34" charset="0"/>
              </a:rPr>
              <a:t>NFHS.org		Phone # 317-822-5735    Email: Ssearcy@nfhs.org</a:t>
            </a:r>
          </a:p>
        </p:txBody>
      </p:sp>
    </p:spTree>
    <p:extLst>
      <p:ext uri="{BB962C8B-B14F-4D97-AF65-F5344CB8AC3E}">
        <p14:creationId xmlns:p14="http://schemas.microsoft.com/office/powerpoint/2010/main" val="1260236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Close up of number sheets and movement </a:t>
            </a:r>
          </a:p>
        </p:txBody>
      </p:sp>
      <p:sp>
        <p:nvSpPr>
          <p:cNvPr id="4" name="Footer Placeholder 3"/>
          <p:cNvSpPr>
            <a:spLocks noGrp="1"/>
          </p:cNvSpPr>
          <p:nvPr>
            <p:ph type="ftr" sz="quarter" idx="11"/>
          </p:nvPr>
        </p:nvSpPr>
        <p:spPr>
          <a:xfrm>
            <a:off x="99964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4838" y="1952771"/>
            <a:ext cx="5139731" cy="3996351"/>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518" y="1880374"/>
            <a:ext cx="5067828" cy="3910826"/>
          </a:xfrm>
          <a:prstGeom prst="rect">
            <a:avLst/>
          </a:prstGeom>
        </p:spPr>
      </p:pic>
      <p:pic>
        <p:nvPicPr>
          <p:cNvPr id="10" name="Picture 9">
            <a:extLst>
              <a:ext uri="{FF2B5EF4-FFF2-40B4-BE49-F238E27FC236}">
                <a16:creationId xmlns:a16="http://schemas.microsoft.com/office/drawing/2014/main" id="{F4757274-B1B5-494D-8ECD-04AF62FC0E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V="1">
            <a:off x="933449" y="4280955"/>
            <a:ext cx="2066925" cy="1431641"/>
          </a:xfrm>
          <a:prstGeom prst="rect">
            <a:avLst/>
          </a:prstGeom>
        </p:spPr>
      </p:pic>
    </p:spTree>
    <p:extLst>
      <p:ext uri="{BB962C8B-B14F-4D97-AF65-F5344CB8AC3E}">
        <p14:creationId xmlns:p14="http://schemas.microsoft.com/office/powerpoint/2010/main" val="607171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875E-6 -2.22222E-6 L 0.5013 0.02662 " pathEditMode="relative" rAng="0" ptsTypes="AA">
                                      <p:cBhvr>
                                        <p:cTn id="6" dur="2000" fill="hold"/>
                                        <p:tgtEl>
                                          <p:spTgt spid="10"/>
                                        </p:tgtEl>
                                        <p:attrNameLst>
                                          <p:attrName>ppt_x</p:attrName>
                                          <p:attrName>ppt_y</p:attrName>
                                        </p:attrNameLst>
                                      </p:cBhvr>
                                      <p:rCtr x="25065" y="131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Movement for DP playing defense</a:t>
            </a:r>
          </a:p>
        </p:txBody>
      </p:sp>
      <p:sp>
        <p:nvSpPr>
          <p:cNvPr id="4" name="Footer Placeholder 3"/>
          <p:cNvSpPr>
            <a:spLocks noGrp="1"/>
          </p:cNvSpPr>
          <p:nvPr>
            <p:ph type="ftr" sz="quarter" idx="11"/>
          </p:nvPr>
        </p:nvSpPr>
        <p:spPr>
          <a:xfrm>
            <a:off x="99964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en-US"/>
              <a:t>www.nfhs.org</a:t>
            </a:r>
          </a:p>
        </p:txBody>
      </p:sp>
      <p:pic>
        <p:nvPicPr>
          <p:cNvPr id="8" name="Content Placeholder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772275" y="1865126"/>
            <a:ext cx="5245100" cy="4125072"/>
          </a:xfr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106" y="1865125"/>
            <a:ext cx="5091703" cy="4067592"/>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2265">
            <a:off x="4533957" y="4266093"/>
            <a:ext cx="1448316" cy="1625448"/>
          </a:xfrm>
          <a:prstGeom prst="rect">
            <a:avLst/>
          </a:prstGeom>
        </p:spPr>
      </p:pic>
    </p:spTree>
    <p:extLst>
      <p:ext uri="{BB962C8B-B14F-4D97-AF65-F5344CB8AC3E}">
        <p14:creationId xmlns:p14="http://schemas.microsoft.com/office/powerpoint/2010/main" val="3359504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5.55112E-17 7.40741E-7 L 0.48906 0.00671 " pathEditMode="relative" rAng="0" ptsTypes="AA">
                                      <p:cBhvr>
                                        <p:cTn id="6" dur="2000" fill="hold"/>
                                        <p:tgtEl>
                                          <p:spTgt spid="10"/>
                                        </p:tgtEl>
                                        <p:attrNameLst>
                                          <p:attrName>ppt_x</p:attrName>
                                          <p:attrName>ppt_y</p:attrName>
                                        </p:attrNameLst>
                                      </p:cBhvr>
                                      <p:rCtr x="24453" y="32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Arrangement for </a:t>
            </a:r>
            <a:br>
              <a:rPr lang="en-US" dirty="0"/>
            </a:br>
            <a:r>
              <a:rPr lang="en-US" dirty="0"/>
              <a:t>living lineup</a:t>
            </a:r>
          </a:p>
        </p:txBody>
      </p:sp>
      <p:sp>
        <p:nvSpPr>
          <p:cNvPr id="3" name="Content Placeholder 2"/>
          <p:cNvSpPr>
            <a:spLocks noGrp="1"/>
          </p:cNvSpPr>
          <p:nvPr>
            <p:ph sz="half" idx="1"/>
          </p:nvPr>
        </p:nvSpPr>
        <p:spPr>
          <a:xfrm>
            <a:off x="1054855" y="1950045"/>
            <a:ext cx="7336109" cy="4525963"/>
          </a:xfrm>
        </p:spPr>
        <p:txBody>
          <a:bodyPr/>
          <a:lstStyle/>
          <a:p>
            <a:r>
              <a:rPr lang="en-US" dirty="0">
                <a:solidFill>
                  <a:schemeClr val="tx1"/>
                </a:solidFill>
              </a:rPr>
              <a:t>Ask for 14 volunteers</a:t>
            </a:r>
          </a:p>
          <a:p>
            <a:pPr lvl="1"/>
            <a:r>
              <a:rPr lang="en-US" dirty="0">
                <a:solidFill>
                  <a:schemeClr val="tx1"/>
                </a:solidFill>
              </a:rPr>
              <a:t>Need minimum of 4</a:t>
            </a:r>
          </a:p>
          <a:p>
            <a:r>
              <a:rPr lang="en-US" dirty="0">
                <a:solidFill>
                  <a:schemeClr val="tx1"/>
                </a:solidFill>
              </a:rPr>
              <a:t>Give each volunteer a number and place them in order shown in the lineup card</a:t>
            </a:r>
          </a:p>
          <a:p>
            <a:pPr lvl="1"/>
            <a:r>
              <a:rPr lang="en-US" dirty="0">
                <a:solidFill>
                  <a:schemeClr val="tx1"/>
                </a:solidFill>
              </a:rPr>
              <a:t>* indicate the required spots</a:t>
            </a:r>
          </a:p>
          <a:p>
            <a:pPr lvl="2"/>
            <a:r>
              <a:rPr lang="en-US" dirty="0">
                <a:solidFill>
                  <a:schemeClr val="tx1"/>
                </a:solidFill>
              </a:rPr>
              <a:t>If you have limited volunteers tape the remaining numbers to empty chairs to show the positions</a:t>
            </a:r>
          </a:p>
          <a:p>
            <a:pPr lvl="1"/>
            <a:r>
              <a:rPr lang="en-US" dirty="0">
                <a:solidFill>
                  <a:schemeClr val="tx1"/>
                </a:solidFill>
              </a:rPr>
              <a:t>If you have enough volunteers have the 4 substitutes sit in chairs</a:t>
            </a:r>
          </a:p>
          <a:p>
            <a:pPr lvl="1"/>
            <a:r>
              <a:rPr lang="en-US" dirty="0">
                <a:solidFill>
                  <a:schemeClr val="tx1"/>
                </a:solidFill>
              </a:rPr>
              <a:t>Have a chair behind spot 4 and spot 10 in the lineup</a:t>
            </a:r>
          </a:p>
        </p:txBody>
      </p:sp>
      <p:sp>
        <p:nvSpPr>
          <p:cNvPr id="4" name="Footer Placeholder 3"/>
          <p:cNvSpPr>
            <a:spLocks noGrp="1"/>
          </p:cNvSpPr>
          <p:nvPr>
            <p:ph type="ftr" sz="quarter" idx="11"/>
          </p:nvPr>
        </p:nvSpPr>
        <p:spPr>
          <a:xfrm>
            <a:off x="99964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endParaRPr lang="en-US"/>
          </a:p>
        </p:txBody>
      </p:sp>
      <p:pic>
        <p:nvPicPr>
          <p:cNvPr id="5" name="Picture 4"/>
          <p:cNvPicPr>
            <a:picLocks noChangeAspect="1"/>
          </p:cNvPicPr>
          <p:nvPr/>
        </p:nvPicPr>
        <p:blipFill>
          <a:blip r:embed="rId2"/>
          <a:stretch>
            <a:fillRect/>
          </a:stretch>
        </p:blipFill>
        <p:spPr>
          <a:xfrm>
            <a:off x="8473118" y="379324"/>
            <a:ext cx="3718882" cy="6145301"/>
          </a:xfrm>
          <a:prstGeom prst="rect">
            <a:avLst/>
          </a:prstGeom>
        </p:spPr>
      </p:pic>
      <p:sp>
        <p:nvSpPr>
          <p:cNvPr id="7" name="Text Box 17">
            <a:extLst>
              <a:ext uri="{FF2B5EF4-FFF2-40B4-BE49-F238E27FC236}">
                <a16:creationId xmlns:a16="http://schemas.microsoft.com/office/drawing/2014/main" id="{4F52875F-A058-498C-9938-831F89BF6A5C}"/>
              </a:ext>
            </a:extLst>
          </p:cNvPr>
          <p:cNvSpPr txBox="1">
            <a:spLocks noChangeArrowheads="1"/>
          </p:cNvSpPr>
          <p:nvPr/>
        </p:nvSpPr>
        <p:spPr bwMode="auto">
          <a:xfrm>
            <a:off x="8208863" y="1326014"/>
            <a:ext cx="3642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b="1" i="0" u="none" strike="noStrike" kern="1200" cap="none" spc="0" normalizeH="0" baseline="0" noProof="0" dirty="0">
                <a:ln>
                  <a:noFill/>
                </a:ln>
                <a:solidFill>
                  <a:srgbClr val="000000"/>
                </a:solidFill>
                <a:effectLst/>
                <a:uLnTx/>
                <a:uFillTx/>
                <a:latin typeface="Times" panose="02020603050405020304" pitchFamily="18" charset="0"/>
                <a:ea typeface="+mn-ea"/>
                <a:cs typeface="Arial" panose="020B0604020202020204" pitchFamily="34" charset="0"/>
              </a:rPr>
              <a:t>*</a:t>
            </a:r>
          </a:p>
        </p:txBody>
      </p:sp>
      <p:sp>
        <p:nvSpPr>
          <p:cNvPr id="8" name="Text Box 17">
            <a:extLst>
              <a:ext uri="{FF2B5EF4-FFF2-40B4-BE49-F238E27FC236}">
                <a16:creationId xmlns:a16="http://schemas.microsoft.com/office/drawing/2014/main" id="{4F52875F-A058-498C-9938-831F89BF6A5C}"/>
              </a:ext>
            </a:extLst>
          </p:cNvPr>
          <p:cNvSpPr txBox="1">
            <a:spLocks noChangeArrowheads="1"/>
          </p:cNvSpPr>
          <p:nvPr/>
        </p:nvSpPr>
        <p:spPr bwMode="auto">
          <a:xfrm>
            <a:off x="8222106" y="1807294"/>
            <a:ext cx="3642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b="1" i="0" u="none" strike="noStrike" kern="1200" cap="none" spc="0" normalizeH="0" baseline="0" noProof="0" dirty="0">
                <a:ln>
                  <a:noFill/>
                </a:ln>
                <a:solidFill>
                  <a:srgbClr val="000000"/>
                </a:solidFill>
                <a:effectLst/>
                <a:uLnTx/>
                <a:uFillTx/>
                <a:latin typeface="Times" panose="02020603050405020304" pitchFamily="18" charset="0"/>
                <a:ea typeface="+mn-ea"/>
                <a:cs typeface="Arial" panose="020B0604020202020204" pitchFamily="34" charset="0"/>
              </a:rPr>
              <a:t>*</a:t>
            </a:r>
          </a:p>
        </p:txBody>
      </p:sp>
      <p:sp>
        <p:nvSpPr>
          <p:cNvPr id="9" name="Text Box 17">
            <a:extLst>
              <a:ext uri="{FF2B5EF4-FFF2-40B4-BE49-F238E27FC236}">
                <a16:creationId xmlns:a16="http://schemas.microsoft.com/office/drawing/2014/main" id="{4F52875F-A058-498C-9938-831F89BF6A5C}"/>
              </a:ext>
            </a:extLst>
          </p:cNvPr>
          <p:cNvSpPr txBox="1">
            <a:spLocks noChangeArrowheads="1"/>
          </p:cNvSpPr>
          <p:nvPr/>
        </p:nvSpPr>
        <p:spPr bwMode="auto">
          <a:xfrm>
            <a:off x="8231070" y="4284367"/>
            <a:ext cx="3642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b="1" i="0" u="none" strike="noStrike" kern="1200" cap="none" spc="0" normalizeH="0" baseline="0" noProof="0" dirty="0">
                <a:ln>
                  <a:noFill/>
                </a:ln>
                <a:solidFill>
                  <a:srgbClr val="000000"/>
                </a:solidFill>
                <a:effectLst/>
                <a:uLnTx/>
                <a:uFillTx/>
                <a:latin typeface="Times" panose="02020603050405020304" pitchFamily="18" charset="0"/>
                <a:ea typeface="+mn-ea"/>
                <a:cs typeface="Arial" panose="020B0604020202020204" pitchFamily="34" charset="0"/>
              </a:rPr>
              <a:t>*</a:t>
            </a:r>
          </a:p>
        </p:txBody>
      </p:sp>
      <p:sp>
        <p:nvSpPr>
          <p:cNvPr id="10" name="Text Box 17">
            <a:extLst>
              <a:ext uri="{FF2B5EF4-FFF2-40B4-BE49-F238E27FC236}">
                <a16:creationId xmlns:a16="http://schemas.microsoft.com/office/drawing/2014/main" id="{4F52875F-A058-498C-9938-831F89BF6A5C}"/>
              </a:ext>
            </a:extLst>
          </p:cNvPr>
          <p:cNvSpPr txBox="1">
            <a:spLocks noChangeArrowheads="1"/>
          </p:cNvSpPr>
          <p:nvPr/>
        </p:nvSpPr>
        <p:spPr bwMode="auto">
          <a:xfrm>
            <a:off x="8217827" y="5340067"/>
            <a:ext cx="3642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b="1" i="0" u="none" strike="noStrike" kern="1200" cap="none" spc="0" normalizeH="0" baseline="0" noProof="0" dirty="0">
                <a:ln>
                  <a:noFill/>
                </a:ln>
                <a:solidFill>
                  <a:srgbClr val="000000"/>
                </a:solidFill>
                <a:effectLst/>
                <a:uLnTx/>
                <a:uFillTx/>
                <a:latin typeface="Times" panose="02020603050405020304" pitchFamily="18" charset="0"/>
                <a:ea typeface="+mn-ea"/>
                <a:cs typeface="Arial" panose="020B0604020202020204" pitchFamily="34" charset="0"/>
              </a:rPr>
              <a:t>*</a:t>
            </a:r>
          </a:p>
        </p:txBody>
      </p:sp>
    </p:spTree>
    <p:extLst>
      <p:ext uri="{BB962C8B-B14F-4D97-AF65-F5344CB8AC3E}">
        <p14:creationId xmlns:p14="http://schemas.microsoft.com/office/powerpoint/2010/main" val="2252909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Arrangement for Living Lineup</a:t>
            </a:r>
          </a:p>
        </p:txBody>
      </p:sp>
      <p:sp>
        <p:nvSpPr>
          <p:cNvPr id="5" name="Footer Placeholder 4"/>
          <p:cNvSpPr>
            <a:spLocks noGrp="1"/>
          </p:cNvSpPr>
          <p:nvPr>
            <p:ph type="ftr" sz="quarter" idx="11"/>
          </p:nvPr>
        </p:nvSpPr>
        <p:spPr>
          <a:xfrm>
            <a:off x="99964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endParaRPr lang="en-US"/>
          </a:p>
        </p:txBody>
      </p:sp>
      <p:sp>
        <p:nvSpPr>
          <p:cNvPr id="6" name="Rectangle 5"/>
          <p:cNvSpPr/>
          <p:nvPr/>
        </p:nvSpPr>
        <p:spPr>
          <a:xfrm>
            <a:off x="1039906"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r>
              <a:rPr lang="en-US" dirty="0">
                <a:solidFill>
                  <a:schemeClr val="bg2">
                    <a:lumMod val="10000"/>
                  </a:schemeClr>
                </a:solidFill>
              </a:rPr>
              <a:t>B1</a:t>
            </a:r>
          </a:p>
        </p:txBody>
      </p:sp>
      <p:sp>
        <p:nvSpPr>
          <p:cNvPr id="7" name="TextBox 6"/>
          <p:cNvSpPr txBox="1"/>
          <p:nvPr/>
        </p:nvSpPr>
        <p:spPr>
          <a:xfrm>
            <a:off x="1142999" y="3953390"/>
            <a:ext cx="448235" cy="369332"/>
          </a:xfrm>
          <a:prstGeom prst="rect">
            <a:avLst/>
          </a:prstGeom>
          <a:noFill/>
          <a:ln>
            <a:solidFill>
              <a:srgbClr val="00205B"/>
            </a:solidFill>
          </a:ln>
        </p:spPr>
        <p:txBody>
          <a:bodyPr wrap="square" rtlCol="0">
            <a:spAutoFit/>
          </a:bodyPr>
          <a:lstStyle/>
          <a:p>
            <a:r>
              <a:rPr lang="en-US" dirty="0"/>
              <a:t>19</a:t>
            </a:r>
          </a:p>
        </p:txBody>
      </p:sp>
      <p:sp>
        <p:nvSpPr>
          <p:cNvPr id="8" name="Rectangle 7"/>
          <p:cNvSpPr/>
          <p:nvPr/>
        </p:nvSpPr>
        <p:spPr>
          <a:xfrm>
            <a:off x="1759321"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r>
              <a:rPr lang="en-US" dirty="0">
                <a:solidFill>
                  <a:schemeClr val="bg2">
                    <a:lumMod val="10000"/>
                  </a:schemeClr>
                </a:solidFill>
              </a:rPr>
              <a:t>B2</a:t>
            </a:r>
          </a:p>
        </p:txBody>
      </p:sp>
      <p:sp>
        <p:nvSpPr>
          <p:cNvPr id="16" name="Rectangle 15"/>
          <p:cNvSpPr/>
          <p:nvPr/>
        </p:nvSpPr>
        <p:spPr>
          <a:xfrm>
            <a:off x="8602925" y="2004061"/>
            <a:ext cx="1234495" cy="185972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191435"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r>
              <a:rPr lang="en-US" dirty="0">
                <a:solidFill>
                  <a:schemeClr val="bg2">
                    <a:lumMod val="10000"/>
                  </a:schemeClr>
                </a:solidFill>
              </a:rPr>
              <a:t>B4</a:t>
            </a:r>
          </a:p>
        </p:txBody>
      </p:sp>
      <p:sp>
        <p:nvSpPr>
          <p:cNvPr id="19" name="TextBox 18"/>
          <p:cNvSpPr txBox="1"/>
          <p:nvPr/>
        </p:nvSpPr>
        <p:spPr>
          <a:xfrm>
            <a:off x="1862414" y="3951611"/>
            <a:ext cx="448235" cy="369332"/>
          </a:xfrm>
          <a:prstGeom prst="rect">
            <a:avLst/>
          </a:prstGeom>
          <a:noFill/>
          <a:ln>
            <a:solidFill>
              <a:srgbClr val="00205B"/>
            </a:solidFill>
          </a:ln>
        </p:spPr>
        <p:txBody>
          <a:bodyPr wrap="square" rtlCol="0">
            <a:spAutoFit/>
          </a:bodyPr>
          <a:lstStyle/>
          <a:p>
            <a:r>
              <a:rPr lang="en-US" dirty="0"/>
              <a:t>17</a:t>
            </a:r>
          </a:p>
        </p:txBody>
      </p:sp>
      <p:sp>
        <p:nvSpPr>
          <p:cNvPr id="22" name="TextBox 21"/>
          <p:cNvSpPr txBox="1"/>
          <p:nvPr/>
        </p:nvSpPr>
        <p:spPr>
          <a:xfrm>
            <a:off x="4024201" y="3980130"/>
            <a:ext cx="448235" cy="369332"/>
          </a:xfrm>
          <a:prstGeom prst="rect">
            <a:avLst/>
          </a:prstGeom>
          <a:noFill/>
          <a:ln>
            <a:solidFill>
              <a:srgbClr val="00205B"/>
            </a:solidFill>
          </a:ln>
        </p:spPr>
        <p:txBody>
          <a:bodyPr wrap="square" rtlCol="0">
            <a:spAutoFit/>
          </a:bodyPr>
          <a:lstStyle/>
          <a:p>
            <a:r>
              <a:rPr lang="en-US" dirty="0"/>
              <a:t>15</a:t>
            </a:r>
          </a:p>
        </p:txBody>
      </p:sp>
      <p:sp>
        <p:nvSpPr>
          <p:cNvPr id="23" name="TextBox 22"/>
          <p:cNvSpPr txBox="1"/>
          <p:nvPr/>
        </p:nvSpPr>
        <p:spPr>
          <a:xfrm>
            <a:off x="4743174" y="3980130"/>
            <a:ext cx="448235" cy="369332"/>
          </a:xfrm>
          <a:prstGeom prst="rect">
            <a:avLst/>
          </a:prstGeom>
          <a:noFill/>
          <a:ln>
            <a:solidFill>
              <a:srgbClr val="00205B"/>
            </a:solidFill>
          </a:ln>
        </p:spPr>
        <p:txBody>
          <a:bodyPr wrap="square" rtlCol="0">
            <a:spAutoFit/>
          </a:bodyPr>
          <a:lstStyle/>
          <a:p>
            <a:r>
              <a:rPr lang="en-US" dirty="0"/>
              <a:t>22</a:t>
            </a:r>
          </a:p>
        </p:txBody>
      </p:sp>
      <p:sp>
        <p:nvSpPr>
          <p:cNvPr id="24" name="TextBox 23"/>
          <p:cNvSpPr txBox="1"/>
          <p:nvPr/>
        </p:nvSpPr>
        <p:spPr>
          <a:xfrm>
            <a:off x="5461747" y="3971557"/>
            <a:ext cx="448235" cy="369332"/>
          </a:xfrm>
          <a:prstGeom prst="rect">
            <a:avLst/>
          </a:prstGeom>
          <a:noFill/>
          <a:ln>
            <a:solidFill>
              <a:srgbClr val="00205B"/>
            </a:solidFill>
          </a:ln>
        </p:spPr>
        <p:txBody>
          <a:bodyPr wrap="square" rtlCol="0">
            <a:spAutoFit/>
          </a:bodyPr>
          <a:lstStyle/>
          <a:p>
            <a:r>
              <a:rPr lang="en-US" dirty="0"/>
              <a:t>25</a:t>
            </a:r>
          </a:p>
        </p:txBody>
      </p:sp>
      <p:sp>
        <p:nvSpPr>
          <p:cNvPr id="25" name="TextBox 24"/>
          <p:cNvSpPr txBox="1"/>
          <p:nvPr/>
        </p:nvSpPr>
        <p:spPr>
          <a:xfrm>
            <a:off x="6183349" y="3980130"/>
            <a:ext cx="448235" cy="369332"/>
          </a:xfrm>
          <a:prstGeom prst="rect">
            <a:avLst/>
          </a:prstGeom>
          <a:noFill/>
          <a:ln>
            <a:solidFill>
              <a:srgbClr val="00205B"/>
            </a:solidFill>
          </a:ln>
        </p:spPr>
        <p:txBody>
          <a:bodyPr wrap="square" rtlCol="0">
            <a:spAutoFit/>
          </a:bodyPr>
          <a:lstStyle/>
          <a:p>
            <a:pPr algn="ctr"/>
            <a:r>
              <a:rPr lang="en-US" dirty="0"/>
              <a:t>7</a:t>
            </a:r>
          </a:p>
        </p:txBody>
      </p:sp>
      <p:sp>
        <p:nvSpPr>
          <p:cNvPr id="26" name="TextBox 25"/>
          <p:cNvSpPr txBox="1"/>
          <p:nvPr/>
        </p:nvSpPr>
        <p:spPr>
          <a:xfrm>
            <a:off x="6900577" y="3980130"/>
            <a:ext cx="448235" cy="369332"/>
          </a:xfrm>
          <a:prstGeom prst="rect">
            <a:avLst/>
          </a:prstGeom>
          <a:noFill/>
          <a:ln>
            <a:solidFill>
              <a:srgbClr val="00205B"/>
            </a:solidFill>
          </a:ln>
        </p:spPr>
        <p:txBody>
          <a:bodyPr wrap="square" rtlCol="0">
            <a:spAutoFit/>
          </a:bodyPr>
          <a:lstStyle/>
          <a:p>
            <a:pPr algn="ctr"/>
            <a:r>
              <a:rPr lang="en-US" dirty="0"/>
              <a:t>3</a:t>
            </a:r>
          </a:p>
        </p:txBody>
      </p:sp>
      <p:sp>
        <p:nvSpPr>
          <p:cNvPr id="28" name="Rectangle 27"/>
          <p:cNvSpPr/>
          <p:nvPr/>
        </p:nvSpPr>
        <p:spPr>
          <a:xfrm>
            <a:off x="3926540"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r>
              <a:rPr lang="en-US" dirty="0">
                <a:solidFill>
                  <a:schemeClr val="bg2">
                    <a:lumMod val="10000"/>
                  </a:schemeClr>
                </a:solidFill>
              </a:rPr>
              <a:t>B5</a:t>
            </a:r>
          </a:p>
        </p:txBody>
      </p:sp>
      <p:sp>
        <p:nvSpPr>
          <p:cNvPr id="29" name="Rectangle 28"/>
          <p:cNvSpPr/>
          <p:nvPr/>
        </p:nvSpPr>
        <p:spPr>
          <a:xfrm>
            <a:off x="4645955"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r>
              <a:rPr lang="en-US" dirty="0">
                <a:solidFill>
                  <a:schemeClr val="bg2">
                    <a:lumMod val="10000"/>
                  </a:schemeClr>
                </a:solidFill>
              </a:rPr>
              <a:t>B6</a:t>
            </a:r>
          </a:p>
        </p:txBody>
      </p:sp>
      <p:sp>
        <p:nvSpPr>
          <p:cNvPr id="30" name="Rectangle 29"/>
          <p:cNvSpPr/>
          <p:nvPr/>
        </p:nvSpPr>
        <p:spPr>
          <a:xfrm>
            <a:off x="5358654"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r>
              <a:rPr lang="en-US" dirty="0">
                <a:solidFill>
                  <a:schemeClr val="bg2">
                    <a:lumMod val="10000"/>
                  </a:schemeClr>
                </a:solidFill>
              </a:rPr>
              <a:t>B7</a:t>
            </a:r>
          </a:p>
        </p:txBody>
      </p:sp>
      <p:sp>
        <p:nvSpPr>
          <p:cNvPr id="31" name="Rectangle 30"/>
          <p:cNvSpPr/>
          <p:nvPr/>
        </p:nvSpPr>
        <p:spPr>
          <a:xfrm>
            <a:off x="6078069"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r>
              <a:rPr lang="en-US" dirty="0">
                <a:solidFill>
                  <a:schemeClr val="bg2">
                    <a:lumMod val="10000"/>
                  </a:schemeClr>
                </a:solidFill>
              </a:rPr>
              <a:t>B8</a:t>
            </a:r>
          </a:p>
        </p:txBody>
      </p:sp>
      <p:sp>
        <p:nvSpPr>
          <p:cNvPr id="32" name="Rectangle 31"/>
          <p:cNvSpPr/>
          <p:nvPr/>
        </p:nvSpPr>
        <p:spPr>
          <a:xfrm>
            <a:off x="6797484"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r>
              <a:rPr lang="en-US" dirty="0">
                <a:solidFill>
                  <a:schemeClr val="bg2">
                    <a:lumMod val="10000"/>
                  </a:schemeClr>
                </a:solidFill>
              </a:rPr>
              <a:t>B9</a:t>
            </a:r>
          </a:p>
        </p:txBody>
      </p:sp>
      <p:sp>
        <p:nvSpPr>
          <p:cNvPr id="33" name="Rectangle 32"/>
          <p:cNvSpPr/>
          <p:nvPr/>
        </p:nvSpPr>
        <p:spPr>
          <a:xfrm>
            <a:off x="7516899"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r>
              <a:rPr lang="en-US" dirty="0">
                <a:solidFill>
                  <a:schemeClr val="bg2">
                    <a:lumMod val="10000"/>
                  </a:schemeClr>
                </a:solidFill>
              </a:rPr>
              <a:t>10</a:t>
            </a:r>
          </a:p>
        </p:txBody>
      </p:sp>
      <p:pic>
        <p:nvPicPr>
          <p:cNvPr id="35" name="Picture 34"/>
          <p:cNvPicPr>
            <a:picLocks noChangeAspect="1"/>
          </p:cNvPicPr>
          <p:nvPr/>
        </p:nvPicPr>
        <p:blipFill>
          <a:blip r:embed="rId2"/>
          <a:stretch>
            <a:fillRect/>
          </a:stretch>
        </p:blipFill>
        <p:spPr>
          <a:xfrm>
            <a:off x="3299705" y="2343235"/>
            <a:ext cx="351013" cy="492002"/>
          </a:xfrm>
          <a:prstGeom prst="rect">
            <a:avLst/>
          </a:prstGeom>
        </p:spPr>
      </p:pic>
      <p:pic>
        <p:nvPicPr>
          <p:cNvPr id="36" name="Picture 35"/>
          <p:cNvPicPr>
            <a:picLocks noChangeAspect="1"/>
          </p:cNvPicPr>
          <p:nvPr/>
        </p:nvPicPr>
        <p:blipFill>
          <a:blip r:embed="rId2"/>
          <a:stretch>
            <a:fillRect/>
          </a:stretch>
        </p:blipFill>
        <p:spPr>
          <a:xfrm>
            <a:off x="9251224" y="3122555"/>
            <a:ext cx="351013" cy="492002"/>
          </a:xfrm>
          <a:prstGeom prst="rect">
            <a:avLst/>
          </a:prstGeom>
        </p:spPr>
      </p:pic>
      <p:pic>
        <p:nvPicPr>
          <p:cNvPr id="37" name="Picture 36"/>
          <p:cNvPicPr>
            <a:picLocks noChangeAspect="1"/>
          </p:cNvPicPr>
          <p:nvPr/>
        </p:nvPicPr>
        <p:blipFill>
          <a:blip r:embed="rId2"/>
          <a:stretch>
            <a:fillRect/>
          </a:stretch>
        </p:blipFill>
        <p:spPr>
          <a:xfrm>
            <a:off x="8763245" y="3122555"/>
            <a:ext cx="351013" cy="492002"/>
          </a:xfrm>
          <a:prstGeom prst="rect">
            <a:avLst/>
          </a:prstGeom>
        </p:spPr>
      </p:pic>
      <p:pic>
        <p:nvPicPr>
          <p:cNvPr id="38" name="Picture 37"/>
          <p:cNvPicPr>
            <a:picLocks noChangeAspect="1"/>
          </p:cNvPicPr>
          <p:nvPr/>
        </p:nvPicPr>
        <p:blipFill>
          <a:blip r:embed="rId2"/>
          <a:stretch>
            <a:fillRect/>
          </a:stretch>
        </p:blipFill>
        <p:spPr>
          <a:xfrm>
            <a:off x="9274578" y="2422203"/>
            <a:ext cx="351013" cy="492002"/>
          </a:xfrm>
          <a:prstGeom prst="rect">
            <a:avLst/>
          </a:prstGeom>
        </p:spPr>
      </p:pic>
      <p:pic>
        <p:nvPicPr>
          <p:cNvPr id="39" name="Picture 38"/>
          <p:cNvPicPr>
            <a:picLocks noChangeAspect="1"/>
          </p:cNvPicPr>
          <p:nvPr/>
        </p:nvPicPr>
        <p:blipFill>
          <a:blip r:embed="rId2"/>
          <a:stretch>
            <a:fillRect/>
          </a:stretch>
        </p:blipFill>
        <p:spPr>
          <a:xfrm>
            <a:off x="8763245" y="2402034"/>
            <a:ext cx="351013" cy="492002"/>
          </a:xfrm>
          <a:prstGeom prst="rect">
            <a:avLst/>
          </a:prstGeom>
        </p:spPr>
      </p:pic>
      <p:pic>
        <p:nvPicPr>
          <p:cNvPr id="40" name="Picture 39"/>
          <p:cNvPicPr>
            <a:picLocks noChangeAspect="1"/>
          </p:cNvPicPr>
          <p:nvPr/>
        </p:nvPicPr>
        <p:blipFill>
          <a:blip r:embed="rId2"/>
          <a:stretch>
            <a:fillRect/>
          </a:stretch>
        </p:blipFill>
        <p:spPr>
          <a:xfrm>
            <a:off x="7668603" y="2402034"/>
            <a:ext cx="351013" cy="492002"/>
          </a:xfrm>
          <a:prstGeom prst="rect">
            <a:avLst/>
          </a:prstGeom>
        </p:spPr>
      </p:pic>
      <p:sp>
        <p:nvSpPr>
          <p:cNvPr id="41" name="TextBox 40"/>
          <p:cNvSpPr txBox="1"/>
          <p:nvPr/>
        </p:nvSpPr>
        <p:spPr>
          <a:xfrm>
            <a:off x="9225620" y="2180796"/>
            <a:ext cx="448235" cy="369332"/>
          </a:xfrm>
          <a:prstGeom prst="rect">
            <a:avLst/>
          </a:prstGeom>
          <a:noFill/>
          <a:ln>
            <a:solidFill>
              <a:srgbClr val="00205B"/>
            </a:solidFill>
          </a:ln>
        </p:spPr>
        <p:txBody>
          <a:bodyPr wrap="square" rtlCol="0">
            <a:spAutoFit/>
          </a:bodyPr>
          <a:lstStyle/>
          <a:p>
            <a:r>
              <a:rPr lang="en-US" dirty="0"/>
              <a:t>55</a:t>
            </a:r>
          </a:p>
        </p:txBody>
      </p:sp>
      <p:sp>
        <p:nvSpPr>
          <p:cNvPr id="43" name="TextBox 42"/>
          <p:cNvSpPr txBox="1"/>
          <p:nvPr/>
        </p:nvSpPr>
        <p:spPr>
          <a:xfrm>
            <a:off x="8714633" y="2178177"/>
            <a:ext cx="448235" cy="369332"/>
          </a:xfrm>
          <a:prstGeom prst="rect">
            <a:avLst/>
          </a:prstGeom>
          <a:noFill/>
          <a:ln>
            <a:solidFill>
              <a:srgbClr val="00205B"/>
            </a:solidFill>
          </a:ln>
        </p:spPr>
        <p:txBody>
          <a:bodyPr wrap="square" rtlCol="0">
            <a:spAutoFit/>
          </a:bodyPr>
          <a:lstStyle/>
          <a:p>
            <a:pPr algn="ctr"/>
            <a:r>
              <a:rPr lang="en-US" dirty="0"/>
              <a:t>4</a:t>
            </a:r>
          </a:p>
        </p:txBody>
      </p:sp>
      <p:sp>
        <p:nvSpPr>
          <p:cNvPr id="44" name="TextBox 43"/>
          <p:cNvSpPr txBox="1"/>
          <p:nvPr/>
        </p:nvSpPr>
        <p:spPr>
          <a:xfrm>
            <a:off x="9219037" y="2933227"/>
            <a:ext cx="448235" cy="369332"/>
          </a:xfrm>
          <a:prstGeom prst="rect">
            <a:avLst/>
          </a:prstGeom>
          <a:noFill/>
          <a:ln>
            <a:solidFill>
              <a:srgbClr val="00205B"/>
            </a:solidFill>
          </a:ln>
        </p:spPr>
        <p:txBody>
          <a:bodyPr wrap="square" rtlCol="0">
            <a:spAutoFit/>
          </a:bodyPr>
          <a:lstStyle/>
          <a:p>
            <a:pPr algn="ctr"/>
            <a:r>
              <a:rPr lang="en-US" dirty="0"/>
              <a:t>6</a:t>
            </a:r>
          </a:p>
        </p:txBody>
      </p:sp>
      <p:pic>
        <p:nvPicPr>
          <p:cNvPr id="46" name="Picture 4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276261" y="3974170"/>
            <a:ext cx="484769" cy="381252"/>
          </a:xfrm>
          <a:prstGeom prst="rect">
            <a:avLst/>
          </a:prstGeom>
        </p:spPr>
      </p:pic>
      <p:pic>
        <p:nvPicPr>
          <p:cNvPr id="47" name="Picture 4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567212" y="3959637"/>
            <a:ext cx="469017" cy="365750"/>
          </a:xfrm>
          <a:prstGeom prst="rect">
            <a:avLst/>
          </a:prstGeom>
        </p:spPr>
      </p:pic>
      <p:pic>
        <p:nvPicPr>
          <p:cNvPr id="48" name="Picture 4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593782" y="3959637"/>
            <a:ext cx="500653" cy="389278"/>
          </a:xfrm>
          <a:prstGeom prst="rect">
            <a:avLst/>
          </a:prstGeom>
        </p:spPr>
      </p:pic>
      <p:sp>
        <p:nvSpPr>
          <p:cNvPr id="27" name="TextBox 26"/>
          <p:cNvSpPr txBox="1"/>
          <p:nvPr/>
        </p:nvSpPr>
        <p:spPr>
          <a:xfrm>
            <a:off x="8706204" y="2933227"/>
            <a:ext cx="448235" cy="369332"/>
          </a:xfrm>
          <a:prstGeom prst="rect">
            <a:avLst/>
          </a:prstGeom>
          <a:noFill/>
          <a:ln>
            <a:solidFill>
              <a:srgbClr val="00205B"/>
            </a:solidFill>
          </a:ln>
        </p:spPr>
        <p:txBody>
          <a:bodyPr wrap="square" rtlCol="0">
            <a:spAutoFit/>
          </a:bodyPr>
          <a:lstStyle/>
          <a:p>
            <a:r>
              <a:rPr lang="en-US" dirty="0"/>
              <a:t>10</a:t>
            </a:r>
          </a:p>
        </p:txBody>
      </p:sp>
      <p:sp>
        <p:nvSpPr>
          <p:cNvPr id="42" name="Rectangle 41"/>
          <p:cNvSpPr/>
          <p:nvPr/>
        </p:nvSpPr>
        <p:spPr>
          <a:xfrm>
            <a:off x="2473743" y="2303928"/>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r>
              <a:rPr lang="en-US" dirty="0">
                <a:solidFill>
                  <a:schemeClr val="bg2">
                    <a:lumMod val="10000"/>
                  </a:schemeClr>
                </a:solidFill>
              </a:rPr>
              <a:t>B3</a:t>
            </a:r>
          </a:p>
        </p:txBody>
      </p:sp>
    </p:spTree>
    <p:extLst>
      <p:ext uri="{BB962C8B-B14F-4D97-AF65-F5344CB8AC3E}">
        <p14:creationId xmlns:p14="http://schemas.microsoft.com/office/powerpoint/2010/main" val="871120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Movement for Example 1</a:t>
            </a:r>
            <a:br>
              <a:rPr lang="en-US" dirty="0"/>
            </a:br>
            <a:r>
              <a:rPr lang="en-US" dirty="0"/>
              <a:t>FLEX playing offense for </a:t>
            </a:r>
            <a:r>
              <a:rPr lang="en-US" dirty="0" err="1"/>
              <a:t>dp</a:t>
            </a:r>
            <a:endParaRPr lang="en-US" dirty="0"/>
          </a:p>
        </p:txBody>
      </p:sp>
      <p:sp>
        <p:nvSpPr>
          <p:cNvPr id="5" name="Footer Placeholder 4"/>
          <p:cNvSpPr>
            <a:spLocks noGrp="1"/>
          </p:cNvSpPr>
          <p:nvPr>
            <p:ph type="ftr" sz="quarter" idx="11"/>
          </p:nvPr>
        </p:nvSpPr>
        <p:spPr>
          <a:xfrm>
            <a:off x="9996488" y="6524625"/>
            <a:ext cx="1992312" cy="29527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400"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endParaRPr lang="en-US"/>
          </a:p>
        </p:txBody>
      </p:sp>
      <p:sp>
        <p:nvSpPr>
          <p:cNvPr id="6" name="Rectangle 5"/>
          <p:cNvSpPr/>
          <p:nvPr/>
        </p:nvSpPr>
        <p:spPr>
          <a:xfrm>
            <a:off x="1039906"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142999" y="3953390"/>
            <a:ext cx="448235" cy="369332"/>
          </a:xfrm>
          <a:prstGeom prst="rect">
            <a:avLst/>
          </a:prstGeom>
          <a:noFill/>
          <a:ln>
            <a:solidFill>
              <a:srgbClr val="00205B"/>
            </a:solidFill>
          </a:ln>
        </p:spPr>
        <p:txBody>
          <a:bodyPr wrap="square" rtlCol="0">
            <a:spAutoFit/>
          </a:bodyPr>
          <a:lstStyle/>
          <a:p>
            <a:r>
              <a:rPr lang="en-US" dirty="0"/>
              <a:t>19</a:t>
            </a:r>
          </a:p>
        </p:txBody>
      </p:sp>
      <p:sp>
        <p:nvSpPr>
          <p:cNvPr id="8" name="Rectangle 7"/>
          <p:cNvSpPr/>
          <p:nvPr/>
        </p:nvSpPr>
        <p:spPr>
          <a:xfrm>
            <a:off x="1759321"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2472020"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191435"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1862414" y="3951611"/>
            <a:ext cx="448235" cy="369332"/>
          </a:xfrm>
          <a:prstGeom prst="rect">
            <a:avLst/>
          </a:prstGeom>
          <a:noFill/>
          <a:ln>
            <a:solidFill>
              <a:srgbClr val="00205B"/>
            </a:solidFill>
          </a:ln>
        </p:spPr>
        <p:txBody>
          <a:bodyPr wrap="square" rtlCol="0">
            <a:spAutoFit/>
          </a:bodyPr>
          <a:lstStyle/>
          <a:p>
            <a:r>
              <a:rPr lang="en-US" dirty="0"/>
              <a:t>17</a:t>
            </a:r>
          </a:p>
        </p:txBody>
      </p:sp>
      <p:sp>
        <p:nvSpPr>
          <p:cNvPr id="22" name="TextBox 21"/>
          <p:cNvSpPr txBox="1"/>
          <p:nvPr/>
        </p:nvSpPr>
        <p:spPr>
          <a:xfrm>
            <a:off x="4024201" y="3980130"/>
            <a:ext cx="448235" cy="369332"/>
          </a:xfrm>
          <a:prstGeom prst="rect">
            <a:avLst/>
          </a:prstGeom>
          <a:noFill/>
          <a:ln>
            <a:solidFill>
              <a:srgbClr val="00205B"/>
            </a:solidFill>
          </a:ln>
        </p:spPr>
        <p:txBody>
          <a:bodyPr wrap="square" rtlCol="0">
            <a:spAutoFit/>
          </a:bodyPr>
          <a:lstStyle/>
          <a:p>
            <a:r>
              <a:rPr lang="en-US" dirty="0"/>
              <a:t>15</a:t>
            </a:r>
          </a:p>
        </p:txBody>
      </p:sp>
      <p:sp>
        <p:nvSpPr>
          <p:cNvPr id="23" name="TextBox 22"/>
          <p:cNvSpPr txBox="1"/>
          <p:nvPr/>
        </p:nvSpPr>
        <p:spPr>
          <a:xfrm>
            <a:off x="4743174" y="3980130"/>
            <a:ext cx="448235" cy="369332"/>
          </a:xfrm>
          <a:prstGeom prst="rect">
            <a:avLst/>
          </a:prstGeom>
          <a:noFill/>
          <a:ln>
            <a:solidFill>
              <a:srgbClr val="00205B"/>
            </a:solidFill>
          </a:ln>
        </p:spPr>
        <p:txBody>
          <a:bodyPr wrap="square" rtlCol="0">
            <a:spAutoFit/>
          </a:bodyPr>
          <a:lstStyle/>
          <a:p>
            <a:r>
              <a:rPr lang="en-US" dirty="0"/>
              <a:t>22</a:t>
            </a:r>
          </a:p>
        </p:txBody>
      </p:sp>
      <p:sp>
        <p:nvSpPr>
          <p:cNvPr id="24" name="TextBox 23"/>
          <p:cNvSpPr txBox="1"/>
          <p:nvPr/>
        </p:nvSpPr>
        <p:spPr>
          <a:xfrm>
            <a:off x="5461747" y="3971557"/>
            <a:ext cx="448235" cy="369332"/>
          </a:xfrm>
          <a:prstGeom prst="rect">
            <a:avLst/>
          </a:prstGeom>
          <a:noFill/>
          <a:ln>
            <a:solidFill>
              <a:srgbClr val="00205B"/>
            </a:solidFill>
          </a:ln>
        </p:spPr>
        <p:txBody>
          <a:bodyPr wrap="square" rtlCol="0">
            <a:spAutoFit/>
          </a:bodyPr>
          <a:lstStyle/>
          <a:p>
            <a:r>
              <a:rPr lang="en-US" dirty="0"/>
              <a:t>25</a:t>
            </a:r>
          </a:p>
        </p:txBody>
      </p:sp>
      <p:sp>
        <p:nvSpPr>
          <p:cNvPr id="25" name="TextBox 24"/>
          <p:cNvSpPr txBox="1"/>
          <p:nvPr/>
        </p:nvSpPr>
        <p:spPr>
          <a:xfrm>
            <a:off x="6183349" y="3980130"/>
            <a:ext cx="448235" cy="369332"/>
          </a:xfrm>
          <a:prstGeom prst="rect">
            <a:avLst/>
          </a:prstGeom>
          <a:noFill/>
          <a:ln>
            <a:solidFill>
              <a:srgbClr val="00205B"/>
            </a:solidFill>
          </a:ln>
        </p:spPr>
        <p:txBody>
          <a:bodyPr wrap="square" rtlCol="0">
            <a:spAutoFit/>
          </a:bodyPr>
          <a:lstStyle/>
          <a:p>
            <a:pPr algn="ctr"/>
            <a:r>
              <a:rPr lang="en-US" dirty="0"/>
              <a:t>7</a:t>
            </a:r>
          </a:p>
        </p:txBody>
      </p:sp>
      <p:sp>
        <p:nvSpPr>
          <p:cNvPr id="26" name="TextBox 25"/>
          <p:cNvSpPr txBox="1"/>
          <p:nvPr/>
        </p:nvSpPr>
        <p:spPr>
          <a:xfrm>
            <a:off x="6900577" y="3980130"/>
            <a:ext cx="448235" cy="369332"/>
          </a:xfrm>
          <a:prstGeom prst="rect">
            <a:avLst/>
          </a:prstGeom>
          <a:noFill/>
          <a:ln>
            <a:solidFill>
              <a:srgbClr val="00205B"/>
            </a:solidFill>
          </a:ln>
        </p:spPr>
        <p:txBody>
          <a:bodyPr wrap="square" rtlCol="0">
            <a:spAutoFit/>
          </a:bodyPr>
          <a:lstStyle/>
          <a:p>
            <a:pPr algn="ctr"/>
            <a:r>
              <a:rPr lang="en-US" dirty="0"/>
              <a:t>3</a:t>
            </a:r>
          </a:p>
        </p:txBody>
      </p:sp>
      <p:sp>
        <p:nvSpPr>
          <p:cNvPr id="28" name="Rectangle 27"/>
          <p:cNvSpPr/>
          <p:nvPr/>
        </p:nvSpPr>
        <p:spPr>
          <a:xfrm>
            <a:off x="3926540"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4645955"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5358654"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6078069"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6797484"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7516899"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p:cNvPicPr>
            <a:picLocks noChangeAspect="1"/>
          </p:cNvPicPr>
          <p:nvPr/>
        </p:nvPicPr>
        <p:blipFill>
          <a:blip r:embed="rId2"/>
          <a:stretch>
            <a:fillRect/>
          </a:stretch>
        </p:blipFill>
        <p:spPr>
          <a:xfrm>
            <a:off x="3299705" y="2343235"/>
            <a:ext cx="351013" cy="492002"/>
          </a:xfrm>
          <a:prstGeom prst="rect">
            <a:avLst/>
          </a:prstGeom>
        </p:spPr>
      </p:pic>
      <p:pic>
        <p:nvPicPr>
          <p:cNvPr id="40" name="Picture 39"/>
          <p:cNvPicPr>
            <a:picLocks noChangeAspect="1"/>
          </p:cNvPicPr>
          <p:nvPr/>
        </p:nvPicPr>
        <p:blipFill>
          <a:blip r:embed="rId2"/>
          <a:stretch>
            <a:fillRect/>
          </a:stretch>
        </p:blipFill>
        <p:spPr>
          <a:xfrm>
            <a:off x="7668603" y="2402034"/>
            <a:ext cx="351013" cy="492002"/>
          </a:xfrm>
          <a:prstGeom prst="rect">
            <a:avLst/>
          </a:prstGeom>
        </p:spPr>
      </p:pic>
      <p:pic>
        <p:nvPicPr>
          <p:cNvPr id="47" name="Picture 4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567212" y="3959637"/>
            <a:ext cx="469017" cy="365750"/>
          </a:xfrm>
          <a:prstGeom prst="rect">
            <a:avLst/>
          </a:prstGeom>
        </p:spPr>
      </p:pic>
      <p:pic>
        <p:nvPicPr>
          <p:cNvPr id="48" name="Picture 47"/>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593782" y="3959637"/>
            <a:ext cx="500653" cy="389278"/>
          </a:xfrm>
          <a:prstGeom prst="rect">
            <a:avLst/>
          </a:prstGeom>
        </p:spPr>
      </p:pic>
      <p:pic>
        <p:nvPicPr>
          <p:cNvPr id="49" name="Picture 48"/>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577050" y="3951611"/>
            <a:ext cx="517385" cy="397304"/>
          </a:xfrm>
          <a:prstGeom prst="rect">
            <a:avLst/>
          </a:prstGeom>
        </p:spPr>
      </p:pic>
      <p:pic>
        <p:nvPicPr>
          <p:cNvPr id="3" name="Picture 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264467" y="3959637"/>
            <a:ext cx="504445" cy="389278"/>
          </a:xfrm>
          <a:prstGeom prst="rect">
            <a:avLst/>
          </a:prstGeom>
        </p:spPr>
      </p:pic>
      <p:sp>
        <p:nvSpPr>
          <p:cNvPr id="50" name="Rectangle 49"/>
          <p:cNvSpPr/>
          <p:nvPr/>
        </p:nvSpPr>
        <p:spPr>
          <a:xfrm>
            <a:off x="8602925" y="2004061"/>
            <a:ext cx="1234495" cy="185972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 name="Picture 50"/>
          <p:cNvPicPr>
            <a:picLocks noChangeAspect="1"/>
          </p:cNvPicPr>
          <p:nvPr/>
        </p:nvPicPr>
        <p:blipFill>
          <a:blip r:embed="rId2"/>
          <a:stretch>
            <a:fillRect/>
          </a:stretch>
        </p:blipFill>
        <p:spPr>
          <a:xfrm>
            <a:off x="9251224" y="3122555"/>
            <a:ext cx="351013" cy="492002"/>
          </a:xfrm>
          <a:prstGeom prst="rect">
            <a:avLst/>
          </a:prstGeom>
        </p:spPr>
      </p:pic>
      <p:pic>
        <p:nvPicPr>
          <p:cNvPr id="52" name="Picture 51"/>
          <p:cNvPicPr>
            <a:picLocks noChangeAspect="1"/>
          </p:cNvPicPr>
          <p:nvPr/>
        </p:nvPicPr>
        <p:blipFill>
          <a:blip r:embed="rId2"/>
          <a:stretch>
            <a:fillRect/>
          </a:stretch>
        </p:blipFill>
        <p:spPr>
          <a:xfrm>
            <a:off x="8763245" y="3122555"/>
            <a:ext cx="351013" cy="492002"/>
          </a:xfrm>
          <a:prstGeom prst="rect">
            <a:avLst/>
          </a:prstGeom>
        </p:spPr>
      </p:pic>
      <p:pic>
        <p:nvPicPr>
          <p:cNvPr id="53" name="Picture 52"/>
          <p:cNvPicPr>
            <a:picLocks noChangeAspect="1"/>
          </p:cNvPicPr>
          <p:nvPr/>
        </p:nvPicPr>
        <p:blipFill>
          <a:blip r:embed="rId2"/>
          <a:stretch>
            <a:fillRect/>
          </a:stretch>
        </p:blipFill>
        <p:spPr>
          <a:xfrm>
            <a:off x="9274578" y="2422203"/>
            <a:ext cx="351013" cy="492002"/>
          </a:xfrm>
          <a:prstGeom prst="rect">
            <a:avLst/>
          </a:prstGeom>
        </p:spPr>
      </p:pic>
      <p:pic>
        <p:nvPicPr>
          <p:cNvPr id="54" name="Picture 53"/>
          <p:cNvPicPr>
            <a:picLocks noChangeAspect="1"/>
          </p:cNvPicPr>
          <p:nvPr/>
        </p:nvPicPr>
        <p:blipFill>
          <a:blip r:embed="rId2"/>
          <a:stretch>
            <a:fillRect/>
          </a:stretch>
        </p:blipFill>
        <p:spPr>
          <a:xfrm>
            <a:off x="8763245" y="2402034"/>
            <a:ext cx="351013" cy="492002"/>
          </a:xfrm>
          <a:prstGeom prst="rect">
            <a:avLst/>
          </a:prstGeom>
        </p:spPr>
      </p:pic>
      <p:sp>
        <p:nvSpPr>
          <p:cNvPr id="55" name="TextBox 54"/>
          <p:cNvSpPr txBox="1"/>
          <p:nvPr/>
        </p:nvSpPr>
        <p:spPr>
          <a:xfrm>
            <a:off x="9225620" y="2180796"/>
            <a:ext cx="448235" cy="369332"/>
          </a:xfrm>
          <a:prstGeom prst="rect">
            <a:avLst/>
          </a:prstGeom>
          <a:noFill/>
          <a:ln>
            <a:solidFill>
              <a:srgbClr val="00205B"/>
            </a:solidFill>
          </a:ln>
        </p:spPr>
        <p:txBody>
          <a:bodyPr wrap="square" rtlCol="0">
            <a:spAutoFit/>
          </a:bodyPr>
          <a:lstStyle/>
          <a:p>
            <a:r>
              <a:rPr lang="en-US" dirty="0"/>
              <a:t>55</a:t>
            </a:r>
          </a:p>
        </p:txBody>
      </p:sp>
      <p:sp>
        <p:nvSpPr>
          <p:cNvPr id="56" name="TextBox 55"/>
          <p:cNvSpPr txBox="1"/>
          <p:nvPr/>
        </p:nvSpPr>
        <p:spPr>
          <a:xfrm>
            <a:off x="8714633" y="2178177"/>
            <a:ext cx="448235" cy="369332"/>
          </a:xfrm>
          <a:prstGeom prst="rect">
            <a:avLst/>
          </a:prstGeom>
          <a:noFill/>
          <a:ln>
            <a:solidFill>
              <a:srgbClr val="00205B"/>
            </a:solidFill>
          </a:ln>
        </p:spPr>
        <p:txBody>
          <a:bodyPr wrap="square" rtlCol="0">
            <a:spAutoFit/>
          </a:bodyPr>
          <a:lstStyle/>
          <a:p>
            <a:pPr algn="ctr"/>
            <a:r>
              <a:rPr lang="en-US" dirty="0"/>
              <a:t>4</a:t>
            </a:r>
          </a:p>
        </p:txBody>
      </p:sp>
      <p:sp>
        <p:nvSpPr>
          <p:cNvPr id="57" name="TextBox 56"/>
          <p:cNvSpPr txBox="1"/>
          <p:nvPr/>
        </p:nvSpPr>
        <p:spPr>
          <a:xfrm>
            <a:off x="9219037" y="2933227"/>
            <a:ext cx="448235" cy="369332"/>
          </a:xfrm>
          <a:prstGeom prst="rect">
            <a:avLst/>
          </a:prstGeom>
          <a:noFill/>
          <a:ln>
            <a:solidFill>
              <a:srgbClr val="00205B"/>
            </a:solidFill>
          </a:ln>
        </p:spPr>
        <p:txBody>
          <a:bodyPr wrap="square" rtlCol="0">
            <a:spAutoFit/>
          </a:bodyPr>
          <a:lstStyle/>
          <a:p>
            <a:pPr algn="ctr"/>
            <a:r>
              <a:rPr lang="en-US" dirty="0"/>
              <a:t>6</a:t>
            </a:r>
          </a:p>
        </p:txBody>
      </p:sp>
      <p:sp>
        <p:nvSpPr>
          <p:cNvPr id="58" name="TextBox 57"/>
          <p:cNvSpPr txBox="1"/>
          <p:nvPr/>
        </p:nvSpPr>
        <p:spPr>
          <a:xfrm>
            <a:off x="8706204" y="2933227"/>
            <a:ext cx="448235" cy="369332"/>
          </a:xfrm>
          <a:prstGeom prst="rect">
            <a:avLst/>
          </a:prstGeom>
          <a:noFill/>
          <a:ln>
            <a:solidFill>
              <a:srgbClr val="00205B"/>
            </a:solidFill>
          </a:ln>
        </p:spPr>
        <p:txBody>
          <a:bodyPr wrap="square" rtlCol="0">
            <a:spAutoFit/>
          </a:bodyPr>
          <a:lstStyle/>
          <a:p>
            <a:r>
              <a:rPr lang="en-US" dirty="0"/>
              <a:t>10</a:t>
            </a:r>
          </a:p>
        </p:txBody>
      </p:sp>
      <p:sp>
        <p:nvSpPr>
          <p:cNvPr id="4" name="TextBox 3"/>
          <p:cNvSpPr txBox="1"/>
          <p:nvPr/>
        </p:nvSpPr>
        <p:spPr>
          <a:xfrm>
            <a:off x="1812957" y="4922959"/>
            <a:ext cx="6367512" cy="461665"/>
          </a:xfrm>
          <a:prstGeom prst="rect">
            <a:avLst/>
          </a:prstGeom>
          <a:noFill/>
        </p:spPr>
        <p:txBody>
          <a:bodyPr wrap="none" rtlCol="0">
            <a:spAutoFit/>
          </a:bodyPr>
          <a:lstStyle/>
          <a:p>
            <a:r>
              <a:rPr lang="en-US" sz="2400" dirty="0"/>
              <a:t>FLEX playing offense for DP (taking their bat)</a:t>
            </a:r>
          </a:p>
        </p:txBody>
      </p:sp>
      <p:sp>
        <p:nvSpPr>
          <p:cNvPr id="59" name="TextBox 58"/>
          <p:cNvSpPr txBox="1"/>
          <p:nvPr/>
        </p:nvSpPr>
        <p:spPr>
          <a:xfrm>
            <a:off x="1812957" y="4918449"/>
            <a:ext cx="7604198" cy="461665"/>
          </a:xfrm>
          <a:prstGeom prst="rect">
            <a:avLst/>
          </a:prstGeom>
          <a:noFill/>
        </p:spPr>
        <p:txBody>
          <a:bodyPr wrap="none" rtlCol="0">
            <a:spAutoFit/>
          </a:bodyPr>
          <a:lstStyle/>
          <a:p>
            <a:r>
              <a:rPr lang="en-US" sz="2400" dirty="0"/>
              <a:t>DP has no job so they have left the game (take a seat)</a:t>
            </a:r>
          </a:p>
        </p:txBody>
      </p:sp>
      <p:sp>
        <p:nvSpPr>
          <p:cNvPr id="60" name="TextBox 59"/>
          <p:cNvSpPr txBox="1"/>
          <p:nvPr/>
        </p:nvSpPr>
        <p:spPr>
          <a:xfrm>
            <a:off x="1812957" y="4918448"/>
            <a:ext cx="9092617" cy="461665"/>
          </a:xfrm>
          <a:prstGeom prst="rect">
            <a:avLst/>
          </a:prstGeom>
          <a:noFill/>
        </p:spPr>
        <p:txBody>
          <a:bodyPr wrap="none" rtlCol="0">
            <a:spAutoFit/>
          </a:bodyPr>
          <a:lstStyle/>
          <a:p>
            <a:r>
              <a:rPr lang="en-US" sz="2400" dirty="0"/>
              <a:t>FLEX is playing offense in the 4</a:t>
            </a:r>
            <a:r>
              <a:rPr lang="en-US" sz="2400" baseline="30000" dirty="0"/>
              <a:t>th</a:t>
            </a:r>
            <a:r>
              <a:rPr lang="en-US" sz="2400" dirty="0"/>
              <a:t> position (DP’s spot) in the lineup</a:t>
            </a:r>
          </a:p>
        </p:txBody>
      </p:sp>
      <p:sp>
        <p:nvSpPr>
          <p:cNvPr id="41" name="Rectangle 40"/>
          <p:cNvSpPr/>
          <p:nvPr/>
        </p:nvSpPr>
        <p:spPr>
          <a:xfrm>
            <a:off x="1039906"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r>
              <a:rPr lang="en-US" dirty="0">
                <a:solidFill>
                  <a:schemeClr val="bg2">
                    <a:lumMod val="10000"/>
                  </a:schemeClr>
                </a:solidFill>
              </a:rPr>
              <a:t>B1</a:t>
            </a:r>
          </a:p>
        </p:txBody>
      </p:sp>
      <p:sp>
        <p:nvSpPr>
          <p:cNvPr id="42" name="Rectangle 41"/>
          <p:cNvSpPr/>
          <p:nvPr/>
        </p:nvSpPr>
        <p:spPr>
          <a:xfrm>
            <a:off x="1759321"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r>
              <a:rPr lang="en-US" dirty="0">
                <a:solidFill>
                  <a:schemeClr val="bg2">
                    <a:lumMod val="10000"/>
                  </a:schemeClr>
                </a:solidFill>
              </a:rPr>
              <a:t>B2</a:t>
            </a:r>
          </a:p>
        </p:txBody>
      </p:sp>
      <p:sp>
        <p:nvSpPr>
          <p:cNvPr id="43" name="Rectangle 42"/>
          <p:cNvSpPr/>
          <p:nvPr/>
        </p:nvSpPr>
        <p:spPr>
          <a:xfrm>
            <a:off x="3191435"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r>
              <a:rPr lang="en-US" dirty="0">
                <a:solidFill>
                  <a:schemeClr val="bg2">
                    <a:lumMod val="10000"/>
                  </a:schemeClr>
                </a:solidFill>
              </a:rPr>
              <a:t>B4</a:t>
            </a:r>
          </a:p>
        </p:txBody>
      </p:sp>
      <p:sp>
        <p:nvSpPr>
          <p:cNvPr id="44" name="Rectangle 43"/>
          <p:cNvSpPr/>
          <p:nvPr/>
        </p:nvSpPr>
        <p:spPr>
          <a:xfrm>
            <a:off x="3926540"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r>
              <a:rPr lang="en-US" dirty="0">
                <a:solidFill>
                  <a:schemeClr val="bg2">
                    <a:lumMod val="10000"/>
                  </a:schemeClr>
                </a:solidFill>
              </a:rPr>
              <a:t>B5</a:t>
            </a:r>
          </a:p>
        </p:txBody>
      </p:sp>
      <p:sp>
        <p:nvSpPr>
          <p:cNvPr id="61" name="Rectangle 60"/>
          <p:cNvSpPr/>
          <p:nvPr/>
        </p:nvSpPr>
        <p:spPr>
          <a:xfrm>
            <a:off x="4645955"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r>
              <a:rPr lang="en-US" dirty="0">
                <a:solidFill>
                  <a:schemeClr val="bg2">
                    <a:lumMod val="10000"/>
                  </a:schemeClr>
                </a:solidFill>
              </a:rPr>
              <a:t>B6</a:t>
            </a:r>
          </a:p>
        </p:txBody>
      </p:sp>
      <p:sp>
        <p:nvSpPr>
          <p:cNvPr id="62" name="Rectangle 61"/>
          <p:cNvSpPr/>
          <p:nvPr/>
        </p:nvSpPr>
        <p:spPr>
          <a:xfrm>
            <a:off x="5358654"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r>
              <a:rPr lang="en-US" dirty="0">
                <a:solidFill>
                  <a:schemeClr val="bg2">
                    <a:lumMod val="10000"/>
                  </a:schemeClr>
                </a:solidFill>
              </a:rPr>
              <a:t>B7</a:t>
            </a:r>
          </a:p>
        </p:txBody>
      </p:sp>
      <p:sp>
        <p:nvSpPr>
          <p:cNvPr id="63" name="Rectangle 62"/>
          <p:cNvSpPr/>
          <p:nvPr/>
        </p:nvSpPr>
        <p:spPr>
          <a:xfrm>
            <a:off x="6078069"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r>
              <a:rPr lang="en-US" dirty="0">
                <a:solidFill>
                  <a:schemeClr val="bg2">
                    <a:lumMod val="10000"/>
                  </a:schemeClr>
                </a:solidFill>
              </a:rPr>
              <a:t>B8</a:t>
            </a:r>
          </a:p>
        </p:txBody>
      </p:sp>
      <p:sp>
        <p:nvSpPr>
          <p:cNvPr id="64" name="Rectangle 63"/>
          <p:cNvSpPr/>
          <p:nvPr/>
        </p:nvSpPr>
        <p:spPr>
          <a:xfrm>
            <a:off x="6797484"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r>
              <a:rPr lang="en-US" dirty="0">
                <a:solidFill>
                  <a:schemeClr val="bg2">
                    <a:lumMod val="10000"/>
                  </a:schemeClr>
                </a:solidFill>
              </a:rPr>
              <a:t>B9</a:t>
            </a:r>
          </a:p>
        </p:txBody>
      </p:sp>
      <p:sp>
        <p:nvSpPr>
          <p:cNvPr id="65" name="Rectangle 64"/>
          <p:cNvSpPr/>
          <p:nvPr/>
        </p:nvSpPr>
        <p:spPr>
          <a:xfrm>
            <a:off x="7516899" y="2303929"/>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endParaRPr lang="en-US" dirty="0">
              <a:solidFill>
                <a:schemeClr val="bg2">
                  <a:lumMod val="10000"/>
                </a:schemeClr>
              </a:solidFill>
            </a:endParaRPr>
          </a:p>
          <a:p>
            <a:pPr algn="ctr"/>
            <a:r>
              <a:rPr lang="en-US" dirty="0">
                <a:solidFill>
                  <a:schemeClr val="bg2">
                    <a:lumMod val="10000"/>
                  </a:schemeClr>
                </a:solidFill>
              </a:rPr>
              <a:t>10</a:t>
            </a:r>
          </a:p>
        </p:txBody>
      </p:sp>
      <p:sp>
        <p:nvSpPr>
          <p:cNvPr id="66" name="Rectangle 65"/>
          <p:cNvSpPr/>
          <p:nvPr/>
        </p:nvSpPr>
        <p:spPr>
          <a:xfrm>
            <a:off x="2473743" y="2303928"/>
            <a:ext cx="654423" cy="155985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endParaRPr lang="en-US" dirty="0">
              <a:solidFill>
                <a:srgbClr val="00205B"/>
              </a:solidFill>
            </a:endParaRPr>
          </a:p>
          <a:p>
            <a:pPr algn="ctr"/>
            <a:r>
              <a:rPr lang="en-US" dirty="0">
                <a:solidFill>
                  <a:schemeClr val="bg2">
                    <a:lumMod val="10000"/>
                  </a:schemeClr>
                </a:solidFill>
              </a:rPr>
              <a:t>B3</a:t>
            </a:r>
          </a:p>
        </p:txBody>
      </p:sp>
      <p:pic>
        <p:nvPicPr>
          <p:cNvPr id="45" name="Picture 44">
            <a:extLst>
              <a:ext uri="{FF2B5EF4-FFF2-40B4-BE49-F238E27FC236}">
                <a16:creationId xmlns:a16="http://schemas.microsoft.com/office/drawing/2014/main" id="{F4757274-B1B5-494D-8ECD-04AF62FC0EE4}"/>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rot="10800000" flipV="1">
            <a:off x="3264467" y="4211262"/>
            <a:ext cx="206191" cy="142818"/>
          </a:xfrm>
          <a:prstGeom prst="rect">
            <a:avLst/>
          </a:prstGeom>
        </p:spPr>
      </p:pic>
    </p:spTree>
    <p:extLst>
      <p:ext uri="{BB962C8B-B14F-4D97-AF65-F5344CB8AC3E}">
        <p14:creationId xmlns:p14="http://schemas.microsoft.com/office/powerpoint/2010/main" val="3930041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1.875E-6 2.96296E-6 L 0.35287 -0.00162 " pathEditMode="relative" rAng="0" ptsTypes="AA">
                                      <p:cBhvr>
                                        <p:cTn id="10" dur="2000" fill="hold"/>
                                        <p:tgtEl>
                                          <p:spTgt spid="45"/>
                                        </p:tgtEl>
                                        <p:attrNameLst>
                                          <p:attrName>ppt_x</p:attrName>
                                          <p:attrName>ppt_y</p:attrName>
                                        </p:attrNameLst>
                                      </p:cBhvr>
                                      <p:rCtr x="17643" y="-93"/>
                                    </p:animMotion>
                                  </p:childTnLst>
                                </p:cTn>
                              </p:par>
                            </p:childTnLst>
                          </p:cTn>
                        </p:par>
                        <p:par>
                          <p:cTn id="11" fill="hold">
                            <p:stCondLst>
                              <p:cond delay="2000"/>
                            </p:stCondLst>
                            <p:childTnLst>
                              <p:par>
                                <p:cTn id="12" presetID="1" presetClass="entr" presetSubtype="0" fill="hold" nodeType="afterEffect">
                                  <p:stCondLst>
                                    <p:cond delay="0"/>
                                  </p:stCondLst>
                                  <p:childTnLst>
                                    <p:set>
                                      <p:cBhvr>
                                        <p:cTn id="13" dur="1" fill="hold">
                                          <p:stCondLst>
                                            <p:cond delay="0"/>
                                          </p:stCondLst>
                                        </p:cTn>
                                        <p:tgtEl>
                                          <p:spTgt spid="49"/>
                                        </p:tgtEl>
                                        <p:attrNameLst>
                                          <p:attrName>style.visibility</p:attrName>
                                        </p:attrNameLst>
                                      </p:cBhvr>
                                      <p:to>
                                        <p:strVal val="visible"/>
                                      </p:to>
                                    </p:set>
                                  </p:childTnLst>
                                </p:cTn>
                              </p:par>
                              <p:par>
                                <p:cTn id="14" presetID="1" presetClass="exit" presetSubtype="0" fill="hold" nodeType="withEffect">
                                  <p:stCondLst>
                                    <p:cond delay="0"/>
                                  </p:stCondLst>
                                  <p:childTnLst>
                                    <p:set>
                                      <p:cBhvr>
                                        <p:cTn id="15" dur="1" fill="hold">
                                          <p:stCondLst>
                                            <p:cond delay="0"/>
                                          </p:stCondLst>
                                        </p:cTn>
                                        <p:tgtEl>
                                          <p:spTgt spid="48"/>
                                        </p:tgtEl>
                                        <p:attrNameLst>
                                          <p:attrName>style.visibility</p:attrName>
                                        </p:attrNameLst>
                                      </p:cBhvr>
                                      <p:to>
                                        <p:strVal val="hidden"/>
                                      </p:to>
                                    </p:set>
                                  </p:childTnLst>
                                </p:cTn>
                              </p:par>
                              <p:par>
                                <p:cTn id="16" presetID="1" presetClass="exit" presetSubtype="0" fill="hold" nodeType="withEffect">
                                  <p:stCondLst>
                                    <p:cond delay="0"/>
                                  </p:stCondLst>
                                  <p:childTnLst>
                                    <p:set>
                                      <p:cBhvr>
                                        <p:cTn id="17" dur="1" fill="hold">
                                          <p:stCondLst>
                                            <p:cond delay="0"/>
                                          </p:stCondLst>
                                        </p:cTn>
                                        <p:tgtEl>
                                          <p:spTgt spid="4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9"/>
                                        </p:tgtEl>
                                        <p:attrNameLst>
                                          <p:attrName>style.visibility</p:attrName>
                                        </p:attrNameLst>
                                      </p:cBhvr>
                                      <p:to>
                                        <p:strVal val="visible"/>
                                      </p:to>
                                    </p:set>
                                  </p:childTnLst>
                                </p:cTn>
                              </p:par>
                              <p:par>
                                <p:cTn id="22" presetID="1" presetClass="exit" presetSubtype="0" fill="hold" grpId="1" nodeType="withEffect">
                                  <p:stCondLst>
                                    <p:cond delay="0"/>
                                  </p:stCondLst>
                                  <p:childTnLst>
                                    <p:set>
                                      <p:cBhvr>
                                        <p:cTn id="23" dur="1" fill="hold">
                                          <p:stCondLst>
                                            <p:cond delay="0"/>
                                          </p:stCondLst>
                                        </p:cTn>
                                        <p:tgtEl>
                                          <p:spTgt spid="4"/>
                                        </p:tgtEl>
                                        <p:attrNameLst>
                                          <p:attrName>style.visibility</p:attrName>
                                        </p:attrNameLst>
                                      </p:cBhvr>
                                      <p:to>
                                        <p:strVal val="hidden"/>
                                      </p:to>
                                    </p:set>
                                  </p:childTnLst>
                                </p:cTn>
                              </p:par>
                            </p:childTnLst>
                          </p:cTn>
                        </p:par>
                        <p:par>
                          <p:cTn id="24" fill="hold">
                            <p:stCondLst>
                              <p:cond delay="0"/>
                            </p:stCondLst>
                            <p:childTnLst>
                              <p:par>
                                <p:cTn id="25" presetID="42" presetClass="path" presetSubtype="0" accel="50000" decel="50000" fill="hold" nodeType="afterEffect">
                                  <p:stCondLst>
                                    <p:cond delay="600"/>
                                  </p:stCondLst>
                                  <p:childTnLst>
                                    <p:animMotion origin="layout" path="M -1.45833E-6 4.44444E-6 L -0.00299 -0.2382 " pathEditMode="relative" rAng="0" ptsTypes="AA">
                                      <p:cBhvr>
                                        <p:cTn id="26" dur="2000" fill="hold"/>
                                        <p:tgtEl>
                                          <p:spTgt spid="3"/>
                                        </p:tgtEl>
                                        <p:attrNameLst>
                                          <p:attrName>ppt_x</p:attrName>
                                          <p:attrName>ppt_y</p:attrName>
                                        </p:attrNameLst>
                                      </p:cBhvr>
                                      <p:rCtr x="-156" y="-11921"/>
                                    </p:animMotion>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0"/>
                                        </p:tgtEl>
                                        <p:attrNameLst>
                                          <p:attrName>style.visibility</p:attrName>
                                        </p:attrNameLst>
                                      </p:cBhvr>
                                      <p:to>
                                        <p:strVal val="visible"/>
                                      </p:to>
                                    </p:set>
                                  </p:childTnLst>
                                </p:cTn>
                              </p:par>
                              <p:par>
                                <p:cTn id="31" presetID="1" presetClass="exit" presetSubtype="0" fill="hold" grpId="1" nodeType="withEffect">
                                  <p:stCondLst>
                                    <p:cond delay="0"/>
                                  </p:stCondLst>
                                  <p:childTnLst>
                                    <p:set>
                                      <p:cBhvr>
                                        <p:cTn id="32" dur="1" fill="hold">
                                          <p:stCondLst>
                                            <p:cond delay="0"/>
                                          </p:stCondLst>
                                        </p:cTn>
                                        <p:tgtEl>
                                          <p:spTgt spid="59"/>
                                        </p:tgtEl>
                                        <p:attrNameLst>
                                          <p:attrName>style.visibility</p:attrName>
                                        </p:attrNameLst>
                                      </p:cBhvr>
                                      <p:to>
                                        <p:strVal val="hidden"/>
                                      </p:to>
                                    </p:set>
                                  </p:childTnLst>
                                </p:cTn>
                              </p:par>
                            </p:childTnLst>
                          </p:cTn>
                        </p:par>
                        <p:par>
                          <p:cTn id="33" fill="hold">
                            <p:stCondLst>
                              <p:cond delay="0"/>
                            </p:stCondLst>
                            <p:childTnLst>
                              <p:par>
                                <p:cTn id="34" presetID="37" presetClass="path" presetSubtype="0" accel="50000" decel="50000" fill="hold" nodeType="afterEffect">
                                  <p:stCondLst>
                                    <p:cond delay="600"/>
                                  </p:stCondLst>
                                  <p:childTnLst>
                                    <p:animMotion origin="layout" path="M -0.00039 -0.00254 C 0.02187 0.00949 0.00052 0.00949 -0.03477 0.0463 C -0.1112 0.07315 -0.12813 0.07662 -0.16354 0.06922 C -0.21992 0.05741 -0.1668 0.06991 -0.26849 0.0419 C -0.35625 0.00463 -0.32227 0.025 -0.3543 -0.00069 " pathEditMode="relative" rAng="0" ptsTypes="AAAAA">
                                      <p:cBhvr>
                                        <p:cTn id="35" dur="2000" fill="hold"/>
                                        <p:tgtEl>
                                          <p:spTgt spid="49"/>
                                        </p:tgtEl>
                                        <p:attrNameLst>
                                          <p:attrName>ppt_x</p:attrName>
                                          <p:attrName>ppt_y</p:attrName>
                                        </p:attrNameLst>
                                      </p:cBhvr>
                                      <p:rCtr x="-17253" y="375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9" grpId="0"/>
      <p:bldP spid="59" grpId="1"/>
      <p:bldP spid="6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 </a:t>
            </a:r>
          </a:p>
        </p:txBody>
      </p:sp>
      <p:sp>
        <p:nvSpPr>
          <p:cNvPr id="2" name="Rectangle 1">
            <a:extLst>
              <a:ext uri="{FF2B5EF4-FFF2-40B4-BE49-F238E27FC236}">
                <a16:creationId xmlns:a16="http://schemas.microsoft.com/office/drawing/2014/main" id="{DECAA062-71BD-4DCF-BA4B-9702A980537B}"/>
              </a:ext>
            </a:extLst>
          </p:cNvPr>
          <p:cNvSpPr/>
          <p:nvPr/>
        </p:nvSpPr>
        <p:spPr>
          <a:xfrm>
            <a:off x="1720487" y="2077526"/>
            <a:ext cx="9372599" cy="2700739"/>
          </a:xfrm>
          <a:prstGeom prst="rect">
            <a:avLst/>
          </a:prstGeom>
        </p:spPr>
        <p:txBody>
          <a:bodyPr wrap="square">
            <a:spAutoFit/>
          </a:bodyPr>
          <a:lstStyle/>
          <a:p>
            <a:pPr algn="ctr">
              <a:buFont typeface="Wingdings" pitchFamily="2" charset="2"/>
              <a:buNone/>
              <a:defRPr/>
            </a:pPr>
            <a:r>
              <a:rPr lang="en-US" sz="4000" b="1" dirty="0">
                <a:latin typeface="+mn-lt"/>
              </a:rPr>
              <a:t>DP/FLEX RULE </a:t>
            </a:r>
          </a:p>
          <a:p>
            <a:pPr algn="ctr">
              <a:buFont typeface="Wingdings" pitchFamily="2" charset="2"/>
              <a:buNone/>
              <a:defRPr/>
            </a:pPr>
            <a:endParaRPr lang="en-US" sz="4000" b="1" dirty="0">
              <a:latin typeface="+mn-lt"/>
            </a:endParaRPr>
          </a:p>
          <a:p>
            <a:pPr algn="ctr">
              <a:buFont typeface="Wingdings" pitchFamily="2" charset="2"/>
              <a:buNone/>
              <a:defRPr/>
            </a:pPr>
            <a:r>
              <a:rPr lang="en-US" sz="4000" b="1" dirty="0">
                <a:latin typeface="+mn-lt"/>
              </a:rPr>
              <a:t>SAMPLE EXERCISES</a:t>
            </a:r>
          </a:p>
          <a:p>
            <a:pPr>
              <a:buFont typeface="Wingdings" pitchFamily="2" charset="2"/>
              <a:buNone/>
              <a:defRPr/>
            </a:pPr>
            <a:endParaRPr lang="en-US" sz="1050" dirty="0">
              <a:latin typeface="+mn-lt"/>
            </a:endParaRPr>
          </a:p>
          <a:p>
            <a:pPr>
              <a:buFont typeface="Wingdings" pitchFamily="2" charset="2"/>
              <a:buNone/>
              <a:defRPr/>
            </a:pPr>
            <a:endParaRPr lang="en-US" sz="1050" dirty="0">
              <a:latin typeface="+mn-lt"/>
            </a:endParaRPr>
          </a:p>
          <a:p>
            <a:pPr>
              <a:buFont typeface="Wingdings" pitchFamily="2" charset="2"/>
              <a:buNone/>
              <a:defRPr/>
            </a:pPr>
            <a:endParaRPr lang="en-US" sz="1050" dirty="0">
              <a:latin typeface="+mn-lt"/>
            </a:endParaRPr>
          </a:p>
          <a:p>
            <a:pPr>
              <a:buFont typeface="Wingdings" pitchFamily="2" charset="2"/>
              <a:buNone/>
              <a:defRPr/>
            </a:pPr>
            <a:endParaRPr lang="en-US" dirty="0">
              <a:latin typeface="+mn-lt"/>
            </a:endParaRPr>
          </a:p>
        </p:txBody>
      </p:sp>
    </p:spTree>
    <p:extLst>
      <p:ext uri="{BB962C8B-B14F-4D97-AF65-F5344CB8AC3E}">
        <p14:creationId xmlns:p14="http://schemas.microsoft.com/office/powerpoint/2010/main" val="368052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E40B5437-90D3-4EA9-91B8-51F7B50BBF18}"/>
              </a:ext>
            </a:extLst>
          </p:cNvPr>
          <p:cNvSpPr>
            <a:spLocks noGrp="1" noChangeArrowheads="1"/>
          </p:cNvSpPr>
          <p:nvPr>
            <p:ph type="title"/>
          </p:nvPr>
        </p:nvSpPr>
        <p:spPr/>
        <p:txBody>
          <a:bodyPr/>
          <a:lstStyle/>
          <a:p>
            <a:pPr eaLnBrk="1" hangingPunct="1"/>
            <a:r>
              <a:rPr lang="en-US" altLang="en-US" sz="4000">
                <a:cs typeface="Times New Roman" panose="02020603050405020304" pitchFamily="18" charset="0"/>
              </a:rPr>
              <a:t>SAMPLE LINEUP CARD</a:t>
            </a:r>
            <a:br>
              <a:rPr lang="en-US" altLang="en-US" sz="4000">
                <a:cs typeface="Times New Roman" panose="02020603050405020304" pitchFamily="18" charset="0"/>
              </a:rPr>
            </a:br>
            <a:endParaRPr lang="en-US" altLang="en-US" sz="4000">
              <a:cs typeface="Times New Roman" panose="02020603050405020304" pitchFamily="18" charset="0"/>
            </a:endParaRPr>
          </a:p>
        </p:txBody>
      </p:sp>
      <p:sp>
        <p:nvSpPr>
          <p:cNvPr id="36867" name="Rectangle 3">
            <a:extLst>
              <a:ext uri="{FF2B5EF4-FFF2-40B4-BE49-F238E27FC236}">
                <a16:creationId xmlns:a16="http://schemas.microsoft.com/office/drawing/2014/main" id="{42873FF2-4103-485A-A8EA-43CDB4C70635}"/>
              </a:ext>
            </a:extLst>
          </p:cNvPr>
          <p:cNvSpPr>
            <a:spLocks noGrp="1" noChangeArrowheads="1"/>
          </p:cNvSpPr>
          <p:nvPr>
            <p:ph idx="1"/>
          </p:nvPr>
        </p:nvSpPr>
        <p:spPr>
          <a:xfrm>
            <a:off x="1425908" y="2160395"/>
            <a:ext cx="4956174" cy="5176838"/>
          </a:xfrm>
        </p:spPr>
        <p:txBody>
          <a:bodyPr/>
          <a:lstStyle/>
          <a:p>
            <a:pPr indent="0">
              <a:lnSpc>
                <a:spcPct val="90000"/>
              </a:lnSpc>
              <a:buNone/>
            </a:pPr>
            <a:r>
              <a:rPr lang="en-US" altLang="en-US" sz="4400" dirty="0">
                <a:solidFill>
                  <a:schemeClr val="tx1"/>
                </a:solidFill>
                <a:cs typeface="Times New Roman" panose="02020603050405020304" pitchFamily="18" charset="0"/>
              </a:rPr>
              <a:t>All samples will use this lineup card and progress through a series of substitutions</a:t>
            </a:r>
          </a:p>
        </p:txBody>
      </p:sp>
      <p:sp>
        <p:nvSpPr>
          <p:cNvPr id="36868" name="Text Box 5">
            <a:extLst>
              <a:ext uri="{FF2B5EF4-FFF2-40B4-BE49-F238E27FC236}">
                <a16:creationId xmlns:a16="http://schemas.microsoft.com/office/drawing/2014/main" id="{FA4C9983-0A43-47A5-858A-6A88F327C401}"/>
              </a:ext>
            </a:extLst>
          </p:cNvPr>
          <p:cNvSpPr txBox="1">
            <a:spLocks noChangeArrowheads="1"/>
          </p:cNvSpPr>
          <p:nvPr/>
        </p:nvSpPr>
        <p:spPr bwMode="auto">
          <a:xfrm>
            <a:off x="2117725" y="4175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en-US" altLang="en-US" sz="1800"/>
          </a:p>
        </p:txBody>
      </p:sp>
      <p:pic>
        <p:nvPicPr>
          <p:cNvPr id="36869" name="Picture 9">
            <a:extLst>
              <a:ext uri="{FF2B5EF4-FFF2-40B4-BE49-F238E27FC236}">
                <a16:creationId xmlns:a16="http://schemas.microsoft.com/office/drawing/2014/main" id="{960D0229-898D-415E-8E7C-6809571DC0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0517" y="417513"/>
            <a:ext cx="3720441" cy="614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F4757274-B1B5-494D-8ECD-04AF62FC0EE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V="1">
            <a:off x="6478606" y="2008166"/>
            <a:ext cx="1278383" cy="70990"/>
          </a:xfrm>
          <a:prstGeom prst="rect">
            <a:avLst/>
          </a:prstGeom>
        </p:spPr>
      </p:pic>
      <p:pic>
        <p:nvPicPr>
          <p:cNvPr id="8" name="Picture 7" descr="A picture containing baseball, game, cup&#10;&#10;Description automatically generated">
            <a:extLst>
              <a:ext uri="{FF2B5EF4-FFF2-40B4-BE49-F238E27FC236}">
                <a16:creationId xmlns:a16="http://schemas.microsoft.com/office/drawing/2014/main" id="{9AE7BBDF-AA31-4E7A-AC43-159DCCD9D38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456453" y="4334510"/>
            <a:ext cx="317373" cy="373380"/>
          </a:xfrm>
          <a:prstGeom prst="rect">
            <a:avLst/>
          </a:prstGeom>
        </p:spPr>
      </p:pic>
    </p:spTree>
    <p:extLst>
      <p:ext uri="{BB962C8B-B14F-4D97-AF65-F5344CB8AC3E}">
        <p14:creationId xmlns:p14="http://schemas.microsoft.com/office/powerpoint/2010/main" val="1150109227"/>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1743</TotalTime>
  <Words>1317</Words>
  <Application>Microsoft Office PowerPoint</Application>
  <PresentationFormat>Widescreen</PresentationFormat>
  <Paragraphs>308</Paragraphs>
  <Slides>26</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Aptos</vt:lpstr>
      <vt:lpstr>Aptos Display</vt:lpstr>
      <vt:lpstr>Arial</vt:lpstr>
      <vt:lpstr>Calibri</vt:lpstr>
      <vt:lpstr>Times</vt:lpstr>
      <vt:lpstr>Times New Roman</vt:lpstr>
      <vt:lpstr>Wingdings</vt:lpstr>
      <vt:lpstr>Office Theme</vt:lpstr>
      <vt:lpstr>2027 NFHS Softball</vt:lpstr>
      <vt:lpstr>Background to living lineup</vt:lpstr>
      <vt:lpstr>Close up of number sheets and movement </vt:lpstr>
      <vt:lpstr>Movement for DP playing defense</vt:lpstr>
      <vt:lpstr>Arrangement for  living lineup</vt:lpstr>
      <vt:lpstr>Arrangement for Living Lineup</vt:lpstr>
      <vt:lpstr>Movement for Example 1 FLEX playing offense for dp</vt:lpstr>
      <vt:lpstr> </vt:lpstr>
      <vt:lpstr>SAMPLE LINEUP CARD </vt:lpstr>
      <vt:lpstr>Sample exercise #1</vt:lpstr>
      <vt:lpstr>SAMPLE EXERCISE #1 </vt:lpstr>
      <vt:lpstr>Sample exercise #1</vt:lpstr>
      <vt:lpstr>Sample exercise #2</vt:lpstr>
      <vt:lpstr>Sample exercise #2</vt:lpstr>
      <vt:lpstr> SAMPLE EXERCISE #2 </vt:lpstr>
      <vt:lpstr>Sample exercise #2</vt:lpstr>
      <vt:lpstr>Sample exercise #3</vt:lpstr>
      <vt:lpstr> SAMPLE EXERCISE #3 </vt:lpstr>
      <vt:lpstr>Sample exercise #3</vt:lpstr>
      <vt:lpstr>Sample exercise #4</vt:lpstr>
      <vt:lpstr> SAMPLE EXERCISE #4 </vt:lpstr>
      <vt:lpstr>Sample exercise #4</vt:lpstr>
      <vt:lpstr>Sample exercise #5</vt:lpstr>
      <vt:lpstr> SAMPLE EXERCISE #5 </vt:lpstr>
      <vt:lpstr>Sample exercise #5</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Madison Davis</dc:creator>
  <cp:lastModifiedBy>Sandy Searcy</cp:lastModifiedBy>
  <cp:revision>31</cp:revision>
  <dcterms:created xsi:type="dcterms:W3CDTF">2024-02-15T19:09:41Z</dcterms:created>
  <dcterms:modified xsi:type="dcterms:W3CDTF">2026-07-27T18:03:49Z</dcterms:modified>
</cp:coreProperties>
</file>