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77" r:id="rId2"/>
    <p:sldId id="258" r:id="rId3"/>
    <p:sldId id="267" r:id="rId4"/>
    <p:sldId id="268" r:id="rId5"/>
    <p:sldId id="269" r:id="rId6"/>
    <p:sldId id="257" r:id="rId7"/>
    <p:sldId id="266" r:id="rId8"/>
    <p:sldId id="270" r:id="rId9"/>
    <p:sldId id="261" r:id="rId10"/>
    <p:sldId id="262" r:id="rId11"/>
    <p:sldId id="263" r:id="rId12"/>
    <p:sldId id="264" r:id="rId13"/>
    <p:sldId id="265" r:id="rId14"/>
    <p:sldId id="271" r:id="rId15"/>
    <p:sldId id="272" r:id="rId16"/>
    <p:sldId id="273" r:id="rId17"/>
    <p:sldId id="276" r:id="rId18"/>
    <p:sldId id="274" r:id="rId19"/>
    <p:sldId id="275" r:id="rId20"/>
    <p:sldId id="259" r:id="rId21"/>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5B"/>
    <a:srgbClr val="D500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003" autoAdjust="0"/>
    <p:restoredTop sz="94660"/>
  </p:normalViewPr>
  <p:slideViewPr>
    <p:cSldViewPr snapToGrid="0">
      <p:cViewPr varScale="1">
        <p:scale>
          <a:sx n="115" d="100"/>
          <a:sy n="115" d="100"/>
        </p:scale>
        <p:origin x="224" y="336"/>
      </p:cViewPr>
      <p:guideLst>
        <p:guide orient="horz" pos="2160"/>
        <p:guide pos="3840"/>
      </p:guideLst>
    </p:cSldViewPr>
  </p:slideViewPr>
  <p:notesTextViewPr>
    <p:cViewPr>
      <p:scale>
        <a:sx n="100" d="100"/>
        <a:sy n="100" d="100"/>
      </p:scale>
      <p:origin x="0" y="0"/>
    </p:cViewPr>
  </p:notesTextViewPr>
  <p:notesViewPr>
    <p:cSldViewPr snapToGrid="0">
      <p:cViewPr varScale="1">
        <p:scale>
          <a:sx n="83" d="100"/>
          <a:sy n="83" d="100"/>
        </p:scale>
        <p:origin x="381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a:defRPr sz="1200">
                <a:latin typeface="Arial" charset="0"/>
                <a:cs typeface="Arial" charset="0"/>
              </a:defRPr>
            </a:lvl1pPr>
          </a:lstStyle>
          <a:p>
            <a:pPr>
              <a:defRPr/>
            </a:pPr>
            <a:fld id="{0D38392C-5B1B-4091-92F5-0AF516E230C0}" type="datetimeFigureOut">
              <a:rPr lang="en-US"/>
              <a:pPr>
                <a:defRPr/>
              </a:pPr>
              <a:t>6/19/26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a:defRPr sz="12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a:defRPr sz="1200">
                <a:latin typeface="Arial" charset="0"/>
                <a:cs typeface="Arial" charset="0"/>
              </a:defRPr>
            </a:lvl1pPr>
          </a:lstStyle>
          <a:p>
            <a:pPr>
              <a:defRPr/>
            </a:pPr>
            <a:fld id="{26BD201C-12E2-4DBB-9A5B-6B389EAEBA6C}"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a:defRPr sz="1200">
                <a:latin typeface="Arial" charset="0"/>
                <a:cs typeface="Arial" charset="0"/>
              </a:defRPr>
            </a:lvl1pPr>
          </a:lstStyle>
          <a:p>
            <a:pPr>
              <a:defRPr/>
            </a:pPr>
            <a:fld id="{FAC896CC-00FF-4966-96CE-D3E3C41D982D}" type="datetimeFigureOut">
              <a:rPr lang="en-US"/>
              <a:pPr>
                <a:defRPr/>
              </a:pPr>
              <a:t>6/19/26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a:defRPr sz="1200">
                <a:latin typeface="Arial" charset="0"/>
                <a:cs typeface="Arial" charset="0"/>
              </a:defRPr>
            </a:lvl1pPr>
          </a:lstStyle>
          <a:p>
            <a:pPr>
              <a:defRPr/>
            </a:pPr>
            <a:fld id="{8B4E09B2-6408-441F-BB3F-D03E0D1A73E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B4E09B2-6408-441F-BB3F-D03E0D1A73E8}" type="slidenum">
              <a:rPr lang="en-US" smtClean="0"/>
              <a:pPr>
                <a:defRPr/>
              </a:pPr>
              <a:t>11</a:t>
            </a:fld>
            <a:endParaRPr lang="en-US"/>
          </a:p>
        </p:txBody>
      </p:sp>
    </p:spTree>
    <p:extLst>
      <p:ext uri="{BB962C8B-B14F-4D97-AF65-F5344CB8AC3E}">
        <p14:creationId xmlns:p14="http://schemas.microsoft.com/office/powerpoint/2010/main" val="16317742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6" descr="Students.jpg"/>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bwMode="auto">
          <a:xfrm>
            <a:off x="0" y="-1"/>
            <a:ext cx="12192000" cy="4416425"/>
          </a:xfrm>
          <a:prstGeom prst="rect">
            <a:avLst/>
          </a:prstGeom>
          <a:noFill/>
          <a:ln w="9525">
            <a:noFill/>
            <a:miter lim="800000"/>
            <a:headEnd/>
            <a:tailEnd/>
          </a:ln>
        </p:spPr>
      </p:pic>
      <p:sp>
        <p:nvSpPr>
          <p:cNvPr id="5" name="Rectangle 4"/>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2743200" y="4416425"/>
            <a:ext cx="9448800" cy="420688"/>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userDrawn="1"/>
        </p:nvSpPr>
        <p:spPr>
          <a:xfrm rot="10800000">
            <a:off x="2233084" y="4416426"/>
            <a:ext cx="508000" cy="2441575"/>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9" name="TextBox 8"/>
          <p:cNvSpPr txBox="1"/>
          <p:nvPr userDrawn="1"/>
        </p:nvSpPr>
        <p:spPr>
          <a:xfrm>
            <a:off x="428131" y="4646730"/>
            <a:ext cx="1830950" cy="430887"/>
          </a:xfrm>
          <a:prstGeom prst="rect">
            <a:avLst/>
          </a:prstGeom>
          <a:noFill/>
        </p:spPr>
        <p:txBody>
          <a:bodyPr wrap="none">
            <a:spAutoFit/>
          </a:bodyPr>
          <a:lstStyle/>
          <a:p>
            <a:pPr algn="ctr">
              <a:defRPr/>
            </a:pPr>
            <a:r>
              <a:rPr lang="en-US" sz="1100" dirty="0">
                <a:solidFill>
                  <a:srgbClr val="00205B"/>
                </a:solidFill>
                <a:latin typeface="+mn-lt"/>
                <a:cs typeface="Arial" charset="0"/>
              </a:rPr>
              <a:t>National Federation of State </a:t>
            </a:r>
          </a:p>
          <a:p>
            <a:pPr algn="ctr">
              <a:defRPr/>
            </a:pPr>
            <a:r>
              <a:rPr lang="en-US" sz="1100" dirty="0">
                <a:solidFill>
                  <a:srgbClr val="00205B"/>
                </a:solidFill>
                <a:latin typeface="+mn-lt"/>
                <a:cs typeface="Arial" charset="0"/>
              </a:rPr>
              <a:t>High School Associations</a:t>
            </a:r>
          </a:p>
        </p:txBody>
      </p:sp>
      <p:sp>
        <p:nvSpPr>
          <p:cNvPr id="2" name="Title 1"/>
          <p:cNvSpPr>
            <a:spLocks noGrp="1"/>
          </p:cNvSpPr>
          <p:nvPr>
            <p:ph type="ctrTitle"/>
          </p:nvPr>
        </p:nvSpPr>
        <p:spPr>
          <a:xfrm>
            <a:off x="609600" y="3091816"/>
            <a:ext cx="11297920" cy="1241425"/>
          </a:xfrm>
        </p:spPr>
        <p:txBody>
          <a:bodyPr>
            <a:noAutofit/>
          </a:bodyPr>
          <a:lstStyle>
            <a:lvl1pPr algn="l">
              <a:lnSpc>
                <a:spcPts val="3800"/>
              </a:lnSpc>
              <a:defRPr sz="4600" b="1" cap="all" spc="0" baseline="0">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180080" y="5034280"/>
            <a:ext cx="8829040" cy="1709420"/>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12" name="Picture 11" descr="A picture containing vector graphics&#10;&#10;Description automatically generated">
            <a:extLst>
              <a:ext uri="{FF2B5EF4-FFF2-40B4-BE49-F238E27FC236}">
                <a16:creationId xmlns:a16="http://schemas.microsoft.com/office/drawing/2014/main" id="{A923E497-8267-4CFA-A22A-57165CF459A7}"/>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51798" y="5183979"/>
            <a:ext cx="1235909" cy="144275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54856" y="195004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2856" y="195004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fld id="{757713DC-30C4-4EB6-933B-B35831C7F715}" type="datetimeFigureOut">
              <a:rPr lang="en-US"/>
              <a:pPr>
                <a:defRPr/>
              </a:pPr>
              <a:t>6/19/26</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C431FA01-9D33-4534-80B3-5D3504E709E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Sporty Title Slide">
    <p:spTree>
      <p:nvGrpSpPr>
        <p:cNvPr id="1" name=""/>
        <p:cNvGrpSpPr/>
        <p:nvPr/>
      </p:nvGrpSpPr>
      <p:grpSpPr>
        <a:xfrm>
          <a:off x="0" y="0"/>
          <a:ext cx="0" cy="0"/>
          <a:chOff x="0" y="0"/>
          <a:chExt cx="0" cy="0"/>
        </a:xfrm>
      </p:grpSpPr>
      <p:sp>
        <p:nvSpPr>
          <p:cNvPr id="5" name="Rectangle 4"/>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2743200" y="4416425"/>
            <a:ext cx="9448800" cy="420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userDrawn="1"/>
        </p:nvSpPr>
        <p:spPr>
          <a:xfrm rot="10800000">
            <a:off x="2233084" y="4416426"/>
            <a:ext cx="508000" cy="2441575"/>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2" name="Title 1"/>
          <p:cNvSpPr>
            <a:spLocks noGrp="1"/>
          </p:cNvSpPr>
          <p:nvPr>
            <p:ph type="ctrTitle"/>
          </p:nvPr>
        </p:nvSpPr>
        <p:spPr>
          <a:xfrm>
            <a:off x="609600" y="3091816"/>
            <a:ext cx="11297920" cy="1241425"/>
          </a:xfrm>
        </p:spPr>
        <p:txBody>
          <a:bodyPr>
            <a:noAutofit/>
          </a:bodyPr>
          <a:lstStyle>
            <a:lvl1pPr algn="l">
              <a:lnSpc>
                <a:spcPts val="3800"/>
              </a:lnSpc>
              <a:defRPr sz="4600" b="1" cap="all" spc="0" baseline="0">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180080" y="5034280"/>
            <a:ext cx="8829040" cy="1709420"/>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TextBox 9">
            <a:extLst>
              <a:ext uri="{FF2B5EF4-FFF2-40B4-BE49-F238E27FC236}">
                <a16:creationId xmlns:a16="http://schemas.microsoft.com/office/drawing/2014/main" id="{20E7DAFF-18A1-43A8-B015-E70E6D39270B}"/>
              </a:ext>
            </a:extLst>
          </p:cNvPr>
          <p:cNvSpPr txBox="1"/>
          <p:nvPr userDrawn="1"/>
        </p:nvSpPr>
        <p:spPr>
          <a:xfrm>
            <a:off x="428131" y="4646730"/>
            <a:ext cx="1830950" cy="430887"/>
          </a:xfrm>
          <a:prstGeom prst="rect">
            <a:avLst/>
          </a:prstGeom>
          <a:noFill/>
        </p:spPr>
        <p:txBody>
          <a:bodyPr wrap="none">
            <a:spAutoFit/>
          </a:bodyPr>
          <a:lstStyle/>
          <a:p>
            <a:pPr algn="ctr">
              <a:defRPr/>
            </a:pPr>
            <a:r>
              <a:rPr lang="en-US" sz="1100" dirty="0">
                <a:solidFill>
                  <a:srgbClr val="00205B"/>
                </a:solidFill>
                <a:latin typeface="+mn-lt"/>
                <a:cs typeface="Arial" charset="0"/>
              </a:rPr>
              <a:t>National Federation of State </a:t>
            </a:r>
          </a:p>
          <a:p>
            <a:pPr algn="ctr">
              <a:defRPr/>
            </a:pPr>
            <a:r>
              <a:rPr lang="en-US" sz="1100" dirty="0">
                <a:solidFill>
                  <a:srgbClr val="00205B"/>
                </a:solidFill>
                <a:latin typeface="+mn-lt"/>
                <a:cs typeface="Arial" charset="0"/>
              </a:rPr>
              <a:t>High School Associations</a:t>
            </a:r>
          </a:p>
        </p:txBody>
      </p:sp>
      <p:pic>
        <p:nvPicPr>
          <p:cNvPr id="13" name="Picture 12" descr="A picture containing vector graphics&#10;&#10;Description automatically generated">
            <a:extLst>
              <a:ext uri="{FF2B5EF4-FFF2-40B4-BE49-F238E27FC236}">
                <a16:creationId xmlns:a16="http://schemas.microsoft.com/office/drawing/2014/main" id="{FA5DAA2C-5AE1-49C9-9B6D-8287738C734B}"/>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1798" y="5183979"/>
            <a:ext cx="1235909" cy="1442756"/>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EED58DB-0473-49E7-8FCF-E3C60A592785}" type="datetimeFigureOut">
              <a:rPr lang="en-US"/>
              <a:pPr>
                <a:defRPr/>
              </a:pPr>
              <a:t>6/19/26</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www.nfhs.org</a:t>
            </a:r>
          </a:p>
        </p:txBody>
      </p:sp>
      <p:sp>
        <p:nvSpPr>
          <p:cNvPr id="6" name="Slide Number Placeholder 5"/>
          <p:cNvSpPr>
            <a:spLocks noGrp="1"/>
          </p:cNvSpPr>
          <p:nvPr>
            <p:ph type="sldNum" sz="quarter" idx="12"/>
          </p:nvPr>
        </p:nvSpPr>
        <p:spPr/>
        <p:txBody>
          <a:bodyPr/>
          <a:lstStyle>
            <a:lvl1pPr>
              <a:defRPr/>
            </a:lvl1pPr>
          </a:lstStyle>
          <a:p>
            <a:pPr>
              <a:defRPr/>
            </a:pPr>
            <a:fld id="{7E1C6EB7-24C7-4ADB-A469-6D576C7B840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Points of Emphasis">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Points of Emphasis</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CA574E5-FD7F-4BE5-A52F-7CC3448DC73D}" type="datetimeFigureOut">
              <a:rPr lang="en-US"/>
              <a:pPr>
                <a:defRPr/>
              </a:pPr>
              <a:t>6/19/26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F215D8C-5BF0-4062-847A-4E374A8FC26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Rule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Rule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F217758-ACCC-4E26-AC66-857E65430FDE}" type="datetimeFigureOut">
              <a:rPr lang="en-US"/>
              <a:pPr>
                <a:defRPr/>
              </a:pPr>
              <a:t>6/19/26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E0A71D9-E60A-4956-946F-F01E7608B95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3_Editorial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Editorial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A0314A39-A647-43F0-BD87-446DC46F0454}" type="datetimeFigureOut">
              <a:rPr lang="en-US"/>
              <a:pPr>
                <a:defRPr/>
              </a:pPr>
              <a:t>6/19/26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C53ED8F9-E0FA-433A-A2CD-F6F13C2907A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4_Manual Change">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Manual Change</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FCCA03E-429E-4287-B460-5A3D2507CEB5}" type="datetimeFigureOut">
              <a:rPr lang="en-US"/>
              <a:pPr>
                <a:defRPr/>
              </a:pPr>
              <a:t>6/19/26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4E5A0F9E-214F-4EC5-88BA-BF682F9F162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5_Rules Reminder">
    <p:spTree>
      <p:nvGrpSpPr>
        <p:cNvPr id="1" name=""/>
        <p:cNvGrpSpPr/>
        <p:nvPr/>
      </p:nvGrpSpPr>
      <p:grpSpPr>
        <a:xfrm>
          <a:off x="0" y="0"/>
          <a:ext cx="0" cy="0"/>
          <a:chOff x="0" y="0"/>
          <a:chExt cx="0" cy="0"/>
        </a:xfrm>
      </p:grpSpPr>
      <p:sp>
        <p:nvSpPr>
          <p:cNvPr id="4" name="TextBox 3"/>
          <p:cNvSpPr txBox="1"/>
          <p:nvPr userDrawn="1"/>
        </p:nvSpPr>
        <p:spPr>
          <a:xfrm>
            <a:off x="880533" y="49213"/>
            <a:ext cx="4021667" cy="400050"/>
          </a:xfrm>
          <a:prstGeom prst="rect">
            <a:avLst/>
          </a:prstGeom>
          <a:noFill/>
        </p:spPr>
        <p:txBody>
          <a:bodyPr>
            <a:spAutoFit/>
          </a:bodyPr>
          <a:lstStyle/>
          <a:p>
            <a:pPr algn="ctr">
              <a:defRPr/>
            </a:pPr>
            <a:r>
              <a:rPr lang="en-US" sz="2000" dirty="0">
                <a:solidFill>
                  <a:schemeClr val="bg1"/>
                </a:solidFill>
                <a:latin typeface="+mn-lt"/>
                <a:cs typeface="Arial" charset="0"/>
              </a:rPr>
              <a:t>Rules Reminder</a:t>
            </a:r>
          </a:p>
        </p:txBody>
      </p:sp>
      <p:sp>
        <p:nvSpPr>
          <p:cNvPr id="2" name="Title 1"/>
          <p:cNvSpPr>
            <a:spLocks noGrp="1"/>
          </p:cNvSpPr>
          <p:nvPr>
            <p:ph type="title"/>
          </p:nvPr>
        </p:nvSpPr>
        <p:spPr/>
        <p:txBody>
          <a:bodyPr/>
          <a:lstStyle>
            <a:lvl1pPr algn="l">
              <a:defRPr sz="3800" b="1"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1A596BE-6D36-4222-847D-ED1890045996}" type="datetimeFigureOut">
              <a:rPr lang="en-US"/>
              <a:pPr>
                <a:defRPr/>
              </a:pPr>
              <a:t>6/19/26</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www.nfhs.org</a:t>
            </a:r>
          </a:p>
        </p:txBody>
      </p:sp>
      <p:sp>
        <p:nvSpPr>
          <p:cNvPr id="7" name="Slide Number Placeholder 5"/>
          <p:cNvSpPr>
            <a:spLocks noGrp="1"/>
          </p:cNvSpPr>
          <p:nvPr>
            <p:ph type="sldNum" sz="quarter" idx="12"/>
          </p:nvPr>
        </p:nvSpPr>
        <p:spPr/>
        <p:txBody>
          <a:bodyPr/>
          <a:lstStyle>
            <a:lvl1pPr>
              <a:defRPr/>
            </a:lvl1pPr>
          </a:lstStyle>
          <a:p>
            <a:pPr>
              <a:defRPr/>
            </a:pPr>
            <a:fld id="{BB9FA9DB-E291-4943-BA24-3492DBA589A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5" name="Rectangle 4"/>
          <p:cNvSpPr/>
          <p:nvPr userDrawn="1"/>
        </p:nvSpPr>
        <p:spPr>
          <a:xfrm>
            <a:off x="0" y="4413250"/>
            <a:ext cx="12192000" cy="2452688"/>
          </a:xfrm>
          <a:prstGeom prst="rect">
            <a:avLst/>
          </a:prstGeom>
          <a:solidFill>
            <a:srgbClr val="0020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userDrawn="1"/>
        </p:nvSpPr>
        <p:spPr>
          <a:xfrm>
            <a:off x="0" y="2809876"/>
            <a:ext cx="12192000" cy="1609725"/>
          </a:xfrm>
          <a:prstGeom prst="rect">
            <a:avLst/>
          </a:prstGeom>
          <a:solidFill>
            <a:schemeClr val="tx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63085" y="4406901"/>
            <a:ext cx="8868545" cy="1362075"/>
          </a:xfrm>
        </p:spPr>
        <p:txBody>
          <a:bodyPr anchor="t"/>
          <a:lstStyle>
            <a:lvl1pPr algn="l">
              <a:defRPr sz="4000" b="1" cap="all">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7" name="Picture 6" descr="A picture containing text&#10;&#10;Description automatically generated">
            <a:extLst>
              <a:ext uri="{FF2B5EF4-FFF2-40B4-BE49-F238E27FC236}">
                <a16:creationId xmlns:a16="http://schemas.microsoft.com/office/drawing/2014/main" id="{4EADF041-D3E6-4D5D-A3BD-AE5CD7B0619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480354" y="4851985"/>
            <a:ext cx="1260256" cy="1471178"/>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rot="10800000">
            <a:off x="364067" y="412750"/>
            <a:ext cx="508000" cy="6445250"/>
          </a:xfrm>
          <a:prstGeom prst="rect">
            <a:avLst/>
          </a:prstGeom>
          <a:gradFill flip="none" rotWithShape="1">
            <a:gsLst>
              <a:gs pos="0">
                <a:schemeClr val="tx1">
                  <a:tint val="44500"/>
                  <a:satMod val="160000"/>
                  <a:alpha val="0"/>
                </a:schemeClr>
              </a:gs>
              <a:gs pos="100000">
                <a:schemeClr val="tx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lin ang="10800000" scaled="1"/>
                <a:tileRect/>
              </a:gradFill>
            </a:endParaRPr>
          </a:p>
        </p:txBody>
      </p:sp>
      <p:sp>
        <p:nvSpPr>
          <p:cNvPr id="1027" name="Title Placeholder 1"/>
          <p:cNvSpPr>
            <a:spLocks noGrp="1"/>
          </p:cNvSpPr>
          <p:nvPr>
            <p:ph type="title"/>
          </p:nvPr>
        </p:nvSpPr>
        <p:spPr bwMode="auto">
          <a:xfrm>
            <a:off x="1940985" y="525463"/>
            <a:ext cx="10026649" cy="12049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028" name="Text Placeholder 2"/>
          <p:cNvSpPr>
            <a:spLocks noGrp="1"/>
          </p:cNvSpPr>
          <p:nvPr>
            <p:ph type="body" idx="1"/>
          </p:nvPr>
        </p:nvSpPr>
        <p:spPr bwMode="auto">
          <a:xfrm>
            <a:off x="1940985" y="1989139"/>
            <a:ext cx="10026649" cy="43386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06819" y="6516688"/>
            <a:ext cx="2844800" cy="303212"/>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3095B79-01CE-4ED0-989F-2DE6BB02611A}" type="datetimeFigureOut">
              <a:rPr lang="en-US"/>
              <a:pPr>
                <a:defRPr/>
              </a:pPr>
              <a:t>6/19/26</a:t>
            </a:fld>
            <a:endParaRPr lang="en-US" dirty="0"/>
          </a:p>
        </p:txBody>
      </p:sp>
      <p:sp>
        <p:nvSpPr>
          <p:cNvPr id="5" name="Footer Placeholder 4"/>
          <p:cNvSpPr>
            <a:spLocks noGrp="1"/>
          </p:cNvSpPr>
          <p:nvPr>
            <p:ph type="ftr" sz="quarter" idx="3"/>
          </p:nvPr>
        </p:nvSpPr>
        <p:spPr>
          <a:xfrm>
            <a:off x="9997018" y="6524624"/>
            <a:ext cx="1991783" cy="295275"/>
          </a:xfrm>
          <a:prstGeom prst="rect">
            <a:avLst/>
          </a:prstGeom>
        </p:spPr>
        <p:txBody>
          <a:bodyPr vert="horz" lIns="91440" tIns="45720" rIns="91440" bIns="45720" rtlCol="0" anchor="ctr"/>
          <a:lstStyle>
            <a:lvl1pPr algn="r" fontAlgn="auto">
              <a:spcBef>
                <a:spcPts val="0"/>
              </a:spcBef>
              <a:spcAft>
                <a:spcPts val="0"/>
              </a:spcAft>
              <a:defRPr sz="1400">
                <a:solidFill>
                  <a:schemeClr val="tx1"/>
                </a:solidFill>
                <a:latin typeface="+mn-lt"/>
                <a:cs typeface="+mn-cs"/>
              </a:defRPr>
            </a:lvl1pPr>
          </a:lstStyle>
          <a:p>
            <a:pPr>
              <a:defRPr/>
            </a:pPr>
            <a:r>
              <a:rPr lang="en-US" dirty="0"/>
              <a:t>www.nfhs.org</a:t>
            </a:r>
          </a:p>
        </p:txBody>
      </p:sp>
      <p:sp>
        <p:nvSpPr>
          <p:cNvPr id="6" name="Slide Number Placeholder 5"/>
          <p:cNvSpPr>
            <a:spLocks noGrp="1"/>
          </p:cNvSpPr>
          <p:nvPr>
            <p:ph type="sldNum" sz="quarter" idx="4"/>
          </p:nvPr>
        </p:nvSpPr>
        <p:spPr>
          <a:xfrm>
            <a:off x="8343900" y="6516688"/>
            <a:ext cx="1388533" cy="303212"/>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2EB5F1B-DC25-41F9-B0A8-DDD82FCDFBFF}" type="slidenum">
              <a:rPr lang="en-US"/>
              <a:pPr>
                <a:defRPr/>
              </a:pPr>
              <a:t>‹#›</a:t>
            </a:fld>
            <a:endParaRPr lang="en-US" dirty="0"/>
          </a:p>
        </p:txBody>
      </p:sp>
      <p:sp>
        <p:nvSpPr>
          <p:cNvPr id="7" name="Rectangle 6"/>
          <p:cNvSpPr/>
          <p:nvPr/>
        </p:nvSpPr>
        <p:spPr>
          <a:xfrm>
            <a:off x="0" y="0"/>
            <a:ext cx="12192000" cy="42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874185" y="0"/>
            <a:ext cx="4023783" cy="420688"/>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2" name="Straight Connector 11"/>
          <p:cNvCxnSpPr/>
          <p:nvPr/>
        </p:nvCxnSpPr>
        <p:spPr>
          <a:xfrm>
            <a:off x="874184" y="1874838"/>
            <a:ext cx="113178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74184" y="6524625"/>
            <a:ext cx="113178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36" name="Group 21"/>
          <p:cNvGrpSpPr>
            <a:grpSpLocks/>
          </p:cNvGrpSpPr>
          <p:nvPr/>
        </p:nvGrpSpPr>
        <p:grpSpPr bwMode="auto">
          <a:xfrm>
            <a:off x="670984" y="855664"/>
            <a:ext cx="1132416" cy="650875"/>
            <a:chOff x="502921" y="856420"/>
            <a:chExt cx="850391" cy="649605"/>
          </a:xfrm>
          <a:solidFill>
            <a:srgbClr val="00205B"/>
          </a:solidFill>
        </p:grpSpPr>
        <p:sp>
          <p:nvSpPr>
            <p:cNvPr id="19" name="Freeform 18"/>
            <p:cNvSpPr/>
            <p:nvPr userDrawn="1"/>
          </p:nvSpPr>
          <p:spPr>
            <a:xfrm>
              <a:off x="504510" y="1376104"/>
              <a:ext cx="149415" cy="129921"/>
            </a:xfrm>
            <a:custGeom>
              <a:avLst/>
              <a:gdLst>
                <a:gd name="connsiteX0" fmla="*/ 0 w 148590"/>
                <a:gd name="connsiteY0" fmla="*/ 0 h 129540"/>
                <a:gd name="connsiteX1" fmla="*/ 148590 w 148590"/>
                <a:gd name="connsiteY1" fmla="*/ 0 h 129540"/>
                <a:gd name="connsiteX2" fmla="*/ 148590 w 148590"/>
                <a:gd name="connsiteY2" fmla="*/ 129540 h 129540"/>
                <a:gd name="connsiteX3" fmla="*/ 0 w 148590"/>
                <a:gd name="connsiteY3" fmla="*/ 0 h 129540"/>
              </a:gdLst>
              <a:ahLst/>
              <a:cxnLst>
                <a:cxn ang="0">
                  <a:pos x="connsiteX0" y="connsiteY0"/>
                </a:cxn>
                <a:cxn ang="0">
                  <a:pos x="connsiteX1" y="connsiteY1"/>
                </a:cxn>
                <a:cxn ang="0">
                  <a:pos x="connsiteX2" y="connsiteY2"/>
                </a:cxn>
                <a:cxn ang="0">
                  <a:pos x="connsiteX3" y="connsiteY3"/>
                </a:cxn>
              </a:cxnLst>
              <a:rect l="l" t="t" r="r" b="b"/>
              <a:pathLst>
                <a:path w="148590" h="129540">
                  <a:moveTo>
                    <a:pt x="0" y="0"/>
                  </a:moveTo>
                  <a:lnTo>
                    <a:pt x="148590" y="0"/>
                  </a:lnTo>
                  <a:lnTo>
                    <a:pt x="148590" y="12954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Freeform 17"/>
            <p:cNvSpPr/>
            <p:nvPr userDrawn="1"/>
          </p:nvSpPr>
          <p:spPr>
            <a:xfrm>
              <a:off x="502921" y="856420"/>
              <a:ext cx="850391" cy="521268"/>
            </a:xfrm>
            <a:custGeom>
              <a:avLst/>
              <a:gdLst>
                <a:gd name="connsiteX0" fmla="*/ 1905 w 942975"/>
                <a:gd name="connsiteY0" fmla="*/ 0 h 521970"/>
                <a:gd name="connsiteX1" fmla="*/ 0 w 942975"/>
                <a:gd name="connsiteY1" fmla="*/ 520065 h 521970"/>
                <a:gd name="connsiteX2" fmla="*/ 775335 w 942975"/>
                <a:gd name="connsiteY2" fmla="*/ 521970 h 521970"/>
                <a:gd name="connsiteX3" fmla="*/ 942975 w 942975"/>
                <a:gd name="connsiteY3" fmla="*/ 222885 h 521970"/>
                <a:gd name="connsiteX4" fmla="*/ 775335 w 942975"/>
                <a:gd name="connsiteY4" fmla="*/ 1905 h 521970"/>
                <a:gd name="connsiteX5" fmla="*/ 1905 w 942975"/>
                <a:gd name="connsiteY5" fmla="*/ 0 h 521970"/>
                <a:gd name="connsiteX0" fmla="*/ 1905 w 946785"/>
                <a:gd name="connsiteY0" fmla="*/ 0 h 521970"/>
                <a:gd name="connsiteX1" fmla="*/ 0 w 946785"/>
                <a:gd name="connsiteY1" fmla="*/ 520065 h 521970"/>
                <a:gd name="connsiteX2" fmla="*/ 775335 w 946785"/>
                <a:gd name="connsiteY2" fmla="*/ 521970 h 521970"/>
                <a:gd name="connsiteX3" fmla="*/ 946785 w 946785"/>
                <a:gd name="connsiteY3" fmla="*/ 260985 h 521970"/>
                <a:gd name="connsiteX4" fmla="*/ 775335 w 946785"/>
                <a:gd name="connsiteY4" fmla="*/ 1905 h 521970"/>
                <a:gd name="connsiteX5" fmla="*/ 1905 w 946785"/>
                <a:gd name="connsiteY5" fmla="*/ 0 h 521970"/>
                <a:gd name="connsiteX0" fmla="*/ 1905 w 946785"/>
                <a:gd name="connsiteY0" fmla="*/ 0 h 521970"/>
                <a:gd name="connsiteX1" fmla="*/ 0 w 946785"/>
                <a:gd name="connsiteY1" fmla="*/ 520065 h 521970"/>
                <a:gd name="connsiteX2" fmla="*/ 775335 w 946785"/>
                <a:gd name="connsiteY2" fmla="*/ 521970 h 521970"/>
                <a:gd name="connsiteX3" fmla="*/ 946785 w 946785"/>
                <a:gd name="connsiteY3" fmla="*/ 241935 h 521970"/>
                <a:gd name="connsiteX4" fmla="*/ 775335 w 946785"/>
                <a:gd name="connsiteY4" fmla="*/ 1905 h 521970"/>
                <a:gd name="connsiteX5" fmla="*/ 1905 w 946785"/>
                <a:gd name="connsiteY5" fmla="*/ 0 h 521970"/>
                <a:gd name="connsiteX0" fmla="*/ 1905 w 948690"/>
                <a:gd name="connsiteY0" fmla="*/ 0 h 521970"/>
                <a:gd name="connsiteX1" fmla="*/ 0 w 948690"/>
                <a:gd name="connsiteY1" fmla="*/ 520065 h 521970"/>
                <a:gd name="connsiteX2" fmla="*/ 775335 w 948690"/>
                <a:gd name="connsiteY2" fmla="*/ 521970 h 521970"/>
                <a:gd name="connsiteX3" fmla="*/ 948690 w 948690"/>
                <a:gd name="connsiteY3" fmla="*/ 253365 h 521970"/>
                <a:gd name="connsiteX4" fmla="*/ 775335 w 948690"/>
                <a:gd name="connsiteY4" fmla="*/ 1905 h 521970"/>
                <a:gd name="connsiteX5" fmla="*/ 1905 w 948690"/>
                <a:gd name="connsiteY5" fmla="*/ 0 h 521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48690" h="521970">
                  <a:moveTo>
                    <a:pt x="1905" y="0"/>
                  </a:moveTo>
                  <a:lnTo>
                    <a:pt x="0" y="520065"/>
                  </a:lnTo>
                  <a:lnTo>
                    <a:pt x="775335" y="521970"/>
                  </a:lnTo>
                  <a:lnTo>
                    <a:pt x="948690" y="253365"/>
                  </a:lnTo>
                  <a:lnTo>
                    <a:pt x="775335" y="1905"/>
                  </a:lnTo>
                  <a:lnTo>
                    <a:pt x="1905" y="0"/>
                  </a:lnTo>
                  <a:close/>
                </a:path>
              </a:pathLst>
            </a:cu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pic>
        <p:nvPicPr>
          <p:cNvPr id="13" name="Picture 12" descr="A picture containing vector graphics&#10;&#10;Description automatically generated">
            <a:extLst>
              <a:ext uri="{FF2B5EF4-FFF2-40B4-BE49-F238E27FC236}">
                <a16:creationId xmlns:a16="http://schemas.microsoft.com/office/drawing/2014/main" id="{32A48D90-DD2B-46BD-B85A-7510DDBBAC4E}"/>
              </a:ext>
            </a:extLst>
          </p:cNvPr>
          <p:cNvPicPr>
            <a:picLocks noChangeAspect="1"/>
          </p:cNvPicPr>
          <p:nvPr userDrawn="1"/>
        </p:nvPicPr>
        <p:blipFill>
          <a:blip r:embed="rId13" cstate="print">
            <a:extLst>
              <a:ext uri="{28A0092B-C50C-407E-A947-70E740481C1C}">
                <a14:useLocalDpi xmlns:a14="http://schemas.microsoft.com/office/drawing/2010/main"/>
              </a:ext>
            </a:extLst>
          </a:blip>
          <a:stretch>
            <a:fillRect/>
          </a:stretch>
        </p:blipFill>
        <p:spPr>
          <a:xfrm>
            <a:off x="446242" y="5749230"/>
            <a:ext cx="813855" cy="950065"/>
          </a:xfrm>
          <a:prstGeom prst="rect">
            <a:avLst/>
          </a:prstGeom>
        </p:spPr>
      </p:pic>
    </p:spTree>
  </p:cSld>
  <p:clrMap bg1="lt1" tx1="dk1" bg2="lt2" tx2="dk2" accent1="accent1" accent2="accent2" accent3="accent3" accent4="accent4" accent5="accent5" accent6="accent6" hlink="hlink" folHlink="folHlink"/>
  <p:sldLayoutIdLst>
    <p:sldLayoutId id="2147483790" r:id="rId1"/>
    <p:sldLayoutId id="2147483791" r:id="rId2"/>
    <p:sldLayoutId id="2147483789"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Lst>
  <p:hf sldNum="0" hdr="0" dt="0"/>
  <p:txStyles>
    <p:titleStyle>
      <a:lvl1pPr algn="l" rtl="0" eaLnBrk="1" fontAlgn="base" hangingPunct="1">
        <a:lnSpc>
          <a:spcPts val="3800"/>
        </a:lnSpc>
        <a:spcBef>
          <a:spcPct val="0"/>
        </a:spcBef>
        <a:spcAft>
          <a:spcPct val="0"/>
        </a:spcAft>
        <a:defRPr sz="3800" b="1" kern="1200" cap="all">
          <a:solidFill>
            <a:srgbClr val="00205B"/>
          </a:solidFill>
          <a:latin typeface="+mj-lt"/>
          <a:ea typeface="+mj-ea"/>
          <a:cs typeface="+mj-cs"/>
        </a:defRPr>
      </a:lvl1pPr>
      <a:lvl2pPr algn="l" rtl="0" eaLnBrk="1" fontAlgn="base" hangingPunct="1">
        <a:lnSpc>
          <a:spcPts val="3800"/>
        </a:lnSpc>
        <a:spcBef>
          <a:spcPct val="0"/>
        </a:spcBef>
        <a:spcAft>
          <a:spcPct val="0"/>
        </a:spcAft>
        <a:defRPr sz="3800" b="1">
          <a:solidFill>
            <a:schemeClr val="tx2"/>
          </a:solidFill>
          <a:latin typeface="Calibri" pitchFamily="34" charset="0"/>
        </a:defRPr>
      </a:lvl2pPr>
      <a:lvl3pPr algn="l" rtl="0" eaLnBrk="1" fontAlgn="base" hangingPunct="1">
        <a:lnSpc>
          <a:spcPts val="3800"/>
        </a:lnSpc>
        <a:spcBef>
          <a:spcPct val="0"/>
        </a:spcBef>
        <a:spcAft>
          <a:spcPct val="0"/>
        </a:spcAft>
        <a:defRPr sz="3800" b="1">
          <a:solidFill>
            <a:schemeClr val="tx2"/>
          </a:solidFill>
          <a:latin typeface="Calibri" pitchFamily="34" charset="0"/>
        </a:defRPr>
      </a:lvl3pPr>
      <a:lvl4pPr algn="l" rtl="0" eaLnBrk="1" fontAlgn="base" hangingPunct="1">
        <a:lnSpc>
          <a:spcPts val="3800"/>
        </a:lnSpc>
        <a:spcBef>
          <a:spcPct val="0"/>
        </a:spcBef>
        <a:spcAft>
          <a:spcPct val="0"/>
        </a:spcAft>
        <a:defRPr sz="3800" b="1">
          <a:solidFill>
            <a:schemeClr val="tx2"/>
          </a:solidFill>
          <a:latin typeface="Calibri" pitchFamily="34" charset="0"/>
        </a:defRPr>
      </a:lvl4pPr>
      <a:lvl5pPr algn="l" rtl="0" eaLnBrk="1" fontAlgn="base" hangingPunct="1">
        <a:lnSpc>
          <a:spcPts val="3800"/>
        </a:lnSpc>
        <a:spcBef>
          <a:spcPct val="0"/>
        </a:spcBef>
        <a:spcAft>
          <a:spcPct val="0"/>
        </a:spcAft>
        <a:defRPr sz="3800" b="1">
          <a:solidFill>
            <a:schemeClr val="tx2"/>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0"/>
        </a:spcBef>
        <a:spcAft>
          <a:spcPct val="0"/>
        </a:spcAft>
        <a:buFont typeface="Wingdings" pitchFamily="2" charset="2"/>
        <a:buChar char="§"/>
        <a:defRPr sz="2600" kern="1200">
          <a:solidFill>
            <a:schemeClr val="tx1"/>
          </a:solidFill>
          <a:latin typeface="+mn-lt"/>
          <a:ea typeface="+mn-ea"/>
          <a:cs typeface="+mn-cs"/>
        </a:defRPr>
      </a:lvl1pPr>
      <a:lvl2pPr marL="742950" indent="-285750" algn="l" rtl="0" eaLnBrk="1" fontAlgn="base" hangingPunct="1">
        <a:spcBef>
          <a:spcPct val="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1" fontAlgn="base" hangingPunct="1">
        <a:spcBef>
          <a:spcPct val="0"/>
        </a:spcBef>
        <a:spcAft>
          <a:spcPct val="0"/>
        </a:spcAft>
        <a:buFont typeface="Calibri" pitchFamily="34" charset="0"/>
        <a:buChar char="–"/>
        <a:defRPr sz="2000" kern="1200">
          <a:solidFill>
            <a:schemeClr val="tx1"/>
          </a:solidFill>
          <a:latin typeface="+mn-lt"/>
          <a:ea typeface="+mn-ea"/>
          <a:cs typeface="+mn-cs"/>
        </a:defRPr>
      </a:lvl3pPr>
      <a:lvl4pPr marL="1600200" indent="-228600" algn="l" rtl="0" eaLnBrk="1" fontAlgn="base" hangingPunct="1">
        <a:spcBef>
          <a:spcPct val="0"/>
        </a:spcBef>
        <a:spcAft>
          <a:spcPct val="0"/>
        </a:spcAft>
        <a:buFont typeface="Courier New" pitchFamily="49" charset="0"/>
        <a:buChar char="o"/>
        <a:defRPr sz="2000" kern="1200">
          <a:solidFill>
            <a:schemeClr val="tx1"/>
          </a:solidFill>
          <a:latin typeface="+mn-lt"/>
          <a:ea typeface="+mn-ea"/>
          <a:cs typeface="+mn-cs"/>
        </a:defRPr>
      </a:lvl4pPr>
      <a:lvl5pPr marL="2057400" indent="-228600" algn="l" rtl="0" eaLnBrk="1" fontAlgn="base" hangingPunct="1">
        <a:spcBef>
          <a:spcPct val="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3413FD-DF9A-4337-BE3E-0615F0C9F453}"/>
              </a:ext>
            </a:extLst>
          </p:cNvPr>
          <p:cNvSpPr>
            <a:spLocks noGrp="1"/>
          </p:cNvSpPr>
          <p:nvPr>
            <p:ph type="ctrTitle"/>
          </p:nvPr>
        </p:nvSpPr>
        <p:spPr/>
        <p:txBody>
          <a:bodyPr/>
          <a:lstStyle/>
          <a:p>
            <a:r>
              <a:rPr lang="en-US" dirty="0"/>
              <a:t>policy debate introduction</a:t>
            </a:r>
          </a:p>
        </p:txBody>
      </p:sp>
      <p:sp>
        <p:nvSpPr>
          <p:cNvPr id="5" name="Subtitle 4">
            <a:extLst>
              <a:ext uri="{FF2B5EF4-FFF2-40B4-BE49-F238E27FC236}">
                <a16:creationId xmlns:a16="http://schemas.microsoft.com/office/drawing/2014/main" id="{C8A2ABF7-6139-4776-8075-C34E0EA3679B}"/>
              </a:ext>
            </a:extLst>
          </p:cNvPr>
          <p:cNvSpPr>
            <a:spLocks noGrp="1"/>
          </p:cNvSpPr>
          <p:nvPr>
            <p:ph type="subTitle" idx="1"/>
          </p:nvPr>
        </p:nvSpPr>
        <p:spPr/>
        <p:txBody>
          <a:bodyPr/>
          <a:lstStyle/>
          <a:p>
            <a:r>
              <a:rPr lang="en-US" sz="3200" dirty="0"/>
              <a:t>Getting started in policy debate; an introduction by Rich Edwards, Baylor University</a:t>
            </a:r>
          </a:p>
          <a:p>
            <a:endParaRPr lang="en-US" dirty="0"/>
          </a:p>
        </p:txBody>
      </p:sp>
      <p:pic>
        <p:nvPicPr>
          <p:cNvPr id="3" name="Picture 2">
            <a:extLst>
              <a:ext uri="{FF2B5EF4-FFF2-40B4-BE49-F238E27FC236}">
                <a16:creationId xmlns:a16="http://schemas.microsoft.com/office/drawing/2014/main" id="{223491FF-4A3D-2D4F-8FDC-E00628A382E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0" y="0"/>
            <a:ext cx="12192000" cy="2801566"/>
          </a:xfrm>
          <a:prstGeom prst="rect">
            <a:avLst/>
          </a:prstGeom>
        </p:spPr>
      </p:pic>
    </p:spTree>
    <p:extLst>
      <p:ext uri="{BB962C8B-B14F-4D97-AF65-F5344CB8AC3E}">
        <p14:creationId xmlns:p14="http://schemas.microsoft.com/office/powerpoint/2010/main" val="2945952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p:txBody>
          <a:bodyPr/>
          <a:lstStyle/>
          <a:p>
            <a:pPr>
              <a:lnSpc>
                <a:spcPts val="4400"/>
              </a:lnSpc>
            </a:pPr>
            <a:r>
              <a:rPr lang="en-US" sz="4400" dirty="0"/>
              <a:t>Rebuttal speaker responsibilities</a:t>
            </a:r>
          </a:p>
        </p:txBody>
      </p:sp>
      <p:sp>
        <p:nvSpPr>
          <p:cNvPr id="3" name="Content Placeholder 2">
            <a:extLst>
              <a:ext uri="{FF2B5EF4-FFF2-40B4-BE49-F238E27FC236}">
                <a16:creationId xmlns:a16="http://schemas.microsoft.com/office/drawing/2014/main" id="{ECFF7F7D-839B-4909-8248-DFBFD13FE0F8}"/>
              </a:ext>
            </a:extLst>
          </p:cNvPr>
          <p:cNvSpPr>
            <a:spLocks noGrp="1"/>
          </p:cNvSpPr>
          <p:nvPr>
            <p:ph idx="1"/>
          </p:nvPr>
        </p:nvSpPr>
        <p:spPr>
          <a:xfrm>
            <a:off x="1649154" y="2006549"/>
            <a:ext cx="10026649" cy="4338637"/>
          </a:xfrm>
        </p:spPr>
        <p:txBody>
          <a:bodyPr/>
          <a:lstStyle/>
          <a:p>
            <a:pPr>
              <a:lnSpc>
                <a:spcPct val="90000"/>
              </a:lnSpc>
              <a:spcBef>
                <a:spcPts val="1200"/>
              </a:spcBef>
            </a:pPr>
            <a:r>
              <a:rPr lang="en-US" sz="2400" dirty="0">
                <a:latin typeface="Tahoma" charset="0"/>
                <a:ea typeface="ＭＳ Ｐゴシック" charset="0"/>
                <a:cs typeface="ＭＳ Ｐゴシック" charset="0"/>
              </a:rPr>
              <a:t>No new arguments in rebuttal (new evidence OK)</a:t>
            </a:r>
          </a:p>
          <a:p>
            <a:pPr>
              <a:lnSpc>
                <a:spcPct val="90000"/>
              </a:lnSpc>
              <a:spcBef>
                <a:spcPts val="1200"/>
              </a:spcBef>
            </a:pPr>
            <a:r>
              <a:rPr lang="en-US" sz="2400" dirty="0">
                <a:latin typeface="Tahoma" charset="0"/>
                <a:ea typeface="ＭＳ Ｐゴシック" charset="0"/>
                <a:cs typeface="ＭＳ Ｐゴシック" charset="0"/>
              </a:rPr>
              <a:t>1NR: Answer remaining 2AC arguments</a:t>
            </a:r>
          </a:p>
          <a:p>
            <a:pPr>
              <a:lnSpc>
                <a:spcPct val="90000"/>
              </a:lnSpc>
              <a:spcBef>
                <a:spcPts val="1200"/>
              </a:spcBef>
            </a:pPr>
            <a:r>
              <a:rPr lang="en-US" sz="2400" dirty="0">
                <a:latin typeface="Tahoma" charset="0"/>
                <a:ea typeface="ＭＳ Ｐゴシック" charset="0"/>
                <a:cs typeface="ＭＳ Ｐゴシック" charset="0"/>
              </a:rPr>
              <a:t>1AR: Answer all 2NC &amp; 1NR arguments</a:t>
            </a:r>
          </a:p>
          <a:p>
            <a:pPr>
              <a:lnSpc>
                <a:spcPct val="90000"/>
              </a:lnSpc>
              <a:spcBef>
                <a:spcPts val="1200"/>
              </a:spcBef>
            </a:pPr>
            <a:r>
              <a:rPr lang="en-US" sz="2400" dirty="0">
                <a:latin typeface="Tahoma" charset="0"/>
                <a:ea typeface="ＭＳ Ｐゴシック" charset="0"/>
                <a:cs typeface="ＭＳ Ｐゴシック" charset="0"/>
              </a:rPr>
              <a:t>2NR: Extend winning negative arguments</a:t>
            </a:r>
          </a:p>
          <a:p>
            <a:pPr>
              <a:lnSpc>
                <a:spcPct val="90000"/>
              </a:lnSpc>
              <a:spcBef>
                <a:spcPts val="1200"/>
              </a:spcBef>
            </a:pPr>
            <a:r>
              <a:rPr lang="en-US" sz="2400" dirty="0">
                <a:latin typeface="Tahoma" charset="0"/>
                <a:ea typeface="ＭＳ Ｐゴシック" charset="0"/>
                <a:cs typeface="ＭＳ Ｐゴシック" charset="0"/>
              </a:rPr>
              <a:t>2AR: Answer all remaining negative arguments &amp; claim all affirmative positions that are no longer contested</a:t>
            </a:r>
          </a:p>
          <a:p>
            <a:pPr marL="0" indent="0">
              <a:buNone/>
            </a:pPr>
            <a:endParaRPr lang="en-US" dirty="0"/>
          </a:p>
        </p:txBody>
      </p:sp>
    </p:spTree>
    <p:extLst>
      <p:ext uri="{BB962C8B-B14F-4D97-AF65-F5344CB8AC3E}">
        <p14:creationId xmlns:p14="http://schemas.microsoft.com/office/powerpoint/2010/main" val="198160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p:txBody>
          <a:bodyPr/>
          <a:lstStyle/>
          <a:p>
            <a:pPr>
              <a:lnSpc>
                <a:spcPts val="4400"/>
              </a:lnSpc>
            </a:pPr>
            <a:r>
              <a:rPr lang="en-US" sz="4400" dirty="0"/>
              <a:t>cross examination</a:t>
            </a:r>
          </a:p>
        </p:txBody>
      </p:sp>
      <p:sp>
        <p:nvSpPr>
          <p:cNvPr id="3" name="Content Placeholder 2">
            <a:extLst>
              <a:ext uri="{FF2B5EF4-FFF2-40B4-BE49-F238E27FC236}">
                <a16:creationId xmlns:a16="http://schemas.microsoft.com/office/drawing/2014/main" id="{ECFF7F7D-839B-4909-8248-DFBFD13FE0F8}"/>
              </a:ext>
            </a:extLst>
          </p:cNvPr>
          <p:cNvSpPr>
            <a:spLocks noGrp="1"/>
          </p:cNvSpPr>
          <p:nvPr>
            <p:ph idx="1"/>
          </p:nvPr>
        </p:nvSpPr>
        <p:spPr>
          <a:xfrm>
            <a:off x="1649154" y="2006549"/>
            <a:ext cx="10026649" cy="4338637"/>
          </a:xfrm>
        </p:spPr>
        <p:txBody>
          <a:bodyPr/>
          <a:lstStyle/>
          <a:p>
            <a:pPr>
              <a:lnSpc>
                <a:spcPct val="90000"/>
              </a:lnSpc>
              <a:spcBef>
                <a:spcPts val="1200"/>
              </a:spcBef>
            </a:pPr>
            <a:r>
              <a:rPr lang="en-US" dirty="0">
                <a:latin typeface="Tahoma" charset="0"/>
                <a:ea typeface="ＭＳ Ｐゴシック" charset="0"/>
                <a:cs typeface="ＭＳ Ｐゴシック" charset="0"/>
              </a:rPr>
              <a:t>The speaker completing the constructive speech remains at the podium for questions</a:t>
            </a:r>
          </a:p>
          <a:p>
            <a:pPr>
              <a:lnSpc>
                <a:spcPct val="90000"/>
              </a:lnSpc>
              <a:spcBef>
                <a:spcPts val="1200"/>
              </a:spcBef>
            </a:pPr>
            <a:r>
              <a:rPr lang="en-US" dirty="0">
                <a:latin typeface="Tahoma" charset="0"/>
                <a:ea typeface="ＭＳ Ｐゴシック" charset="0"/>
                <a:cs typeface="ＭＳ Ｐゴシック" charset="0"/>
              </a:rPr>
              <a:t>Both questioner and respondent stand and face the judge</a:t>
            </a:r>
          </a:p>
          <a:p>
            <a:pPr>
              <a:lnSpc>
                <a:spcPct val="90000"/>
              </a:lnSpc>
              <a:spcBef>
                <a:spcPts val="1200"/>
              </a:spcBef>
            </a:pPr>
            <a:r>
              <a:rPr lang="en-US" dirty="0">
                <a:latin typeface="Tahoma" charset="0"/>
                <a:ea typeface="ＭＳ Ｐゴシック" charset="0"/>
                <a:cs typeface="ＭＳ Ｐゴシック" charset="0"/>
              </a:rPr>
              <a:t>The questioner controls the cross examination period</a:t>
            </a:r>
          </a:p>
          <a:p>
            <a:pPr>
              <a:lnSpc>
                <a:spcPct val="90000"/>
              </a:lnSpc>
              <a:spcBef>
                <a:spcPts val="1200"/>
              </a:spcBef>
            </a:pPr>
            <a:r>
              <a:rPr lang="en-US" dirty="0">
                <a:latin typeface="Tahoma" charset="0"/>
                <a:ea typeface="ＭＳ Ｐゴシック" charset="0"/>
                <a:cs typeface="ＭＳ Ｐゴシック" charset="0"/>
              </a:rPr>
              <a:t>What to ask?</a:t>
            </a:r>
          </a:p>
          <a:p>
            <a:pPr lvl="1">
              <a:lnSpc>
                <a:spcPct val="90000"/>
              </a:lnSpc>
              <a:spcBef>
                <a:spcPts val="1200"/>
              </a:spcBef>
            </a:pPr>
            <a:r>
              <a:rPr lang="en-US" dirty="0">
                <a:latin typeface="Tahoma" charset="0"/>
                <a:ea typeface="ＭＳ Ｐゴシック" charset="0"/>
              </a:rPr>
              <a:t>Set up arguments for later speeches</a:t>
            </a:r>
          </a:p>
          <a:p>
            <a:pPr lvl="1">
              <a:lnSpc>
                <a:spcPct val="90000"/>
              </a:lnSpc>
              <a:spcBef>
                <a:spcPts val="1200"/>
              </a:spcBef>
            </a:pPr>
            <a:r>
              <a:rPr lang="en-US" dirty="0">
                <a:latin typeface="Tahoma" charset="0"/>
                <a:ea typeface="ＭＳ Ｐゴシック" charset="0"/>
              </a:rPr>
              <a:t>Use all of your time (it</a:t>
            </a:r>
            <a:r>
              <a:rPr lang="ja-JP" altLang="en-US">
                <a:latin typeface="Tahoma" charset="0"/>
                <a:ea typeface="ＭＳ Ｐゴシック" charset="0"/>
              </a:rPr>
              <a:t>’</a:t>
            </a:r>
            <a:r>
              <a:rPr lang="en-US" altLang="ja-JP" dirty="0">
                <a:latin typeface="Tahoma" charset="0"/>
                <a:ea typeface="ＭＳ Ｐゴシック" charset="0"/>
              </a:rPr>
              <a:t>s prep time for your partner)</a:t>
            </a:r>
          </a:p>
          <a:p>
            <a:pPr marL="0" indent="0">
              <a:buNone/>
            </a:pPr>
            <a:endParaRPr lang="en-US" dirty="0"/>
          </a:p>
        </p:txBody>
      </p:sp>
    </p:spTree>
    <p:extLst>
      <p:ext uri="{BB962C8B-B14F-4D97-AF65-F5344CB8AC3E}">
        <p14:creationId xmlns:p14="http://schemas.microsoft.com/office/powerpoint/2010/main" val="939164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a:xfrm>
            <a:off x="1813457" y="547149"/>
            <a:ext cx="10026649" cy="1204912"/>
          </a:xfrm>
        </p:spPr>
        <p:txBody>
          <a:bodyPr/>
          <a:lstStyle/>
          <a:p>
            <a:pPr>
              <a:lnSpc>
                <a:spcPts val="4400"/>
              </a:lnSpc>
            </a:pPr>
            <a:r>
              <a:rPr lang="en-US" sz="4400" dirty="0"/>
              <a:t>keeping a flow sheet</a:t>
            </a:r>
          </a:p>
        </p:txBody>
      </p:sp>
      <p:sp>
        <p:nvSpPr>
          <p:cNvPr id="23" name="Rectangle 4">
            <a:extLst>
              <a:ext uri="{FF2B5EF4-FFF2-40B4-BE49-F238E27FC236}">
                <a16:creationId xmlns:a16="http://schemas.microsoft.com/office/drawing/2014/main" id="{8B068DBA-2021-F99A-14C0-19D9DDC3BC7B}"/>
              </a:ext>
            </a:extLst>
          </p:cNvPr>
          <p:cNvSpPr>
            <a:spLocks noChangeArrowheads="1"/>
          </p:cNvSpPr>
          <p:nvPr/>
        </p:nvSpPr>
        <p:spPr bwMode="auto">
          <a:xfrm>
            <a:off x="1940985" y="1895849"/>
            <a:ext cx="2724926" cy="4477869"/>
          </a:xfrm>
          <a:prstGeom prst="rect">
            <a:avLst/>
          </a:prstGeom>
          <a:solidFill>
            <a:srgbClr val="C4FFC1"/>
          </a:solidFill>
          <a:ln w="9525">
            <a:solidFill>
              <a:schemeClr val="tx1"/>
            </a:solidFill>
            <a:miter lim="800000"/>
            <a:headEnd/>
            <a:tailEnd/>
          </a:ln>
        </p:spPr>
        <p:txBody>
          <a:bodyPr wrap="none" anchor="ctr"/>
          <a:lstStyle/>
          <a:p>
            <a:endParaRPr lang="en-US"/>
          </a:p>
        </p:txBody>
      </p:sp>
      <p:sp>
        <p:nvSpPr>
          <p:cNvPr id="24" name="Text Box 5">
            <a:extLst>
              <a:ext uri="{FF2B5EF4-FFF2-40B4-BE49-F238E27FC236}">
                <a16:creationId xmlns:a16="http://schemas.microsoft.com/office/drawing/2014/main" id="{19FEF619-0EEF-C676-70BC-8D7DC1C7E301}"/>
              </a:ext>
            </a:extLst>
          </p:cNvPr>
          <p:cNvSpPr txBox="1">
            <a:spLocks noChangeArrowheads="1"/>
          </p:cNvSpPr>
          <p:nvPr/>
        </p:nvSpPr>
        <p:spPr bwMode="auto">
          <a:xfrm>
            <a:off x="1972558" y="1963764"/>
            <a:ext cx="2542242" cy="44012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indent="15875"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marL="233363" indent="-223838" eaLnBrk="1" hangingPunct="1">
              <a:spcBef>
                <a:spcPct val="50000"/>
              </a:spcBef>
            </a:pPr>
            <a:r>
              <a:rPr lang="en-US" sz="1600" dirty="0">
                <a:latin typeface="Arial" panose="020B0604020202020204" pitchFamily="34" charset="0"/>
                <a:cs typeface="Arial" panose="020B0604020202020204" pitchFamily="34" charset="0"/>
              </a:rPr>
              <a:t>I. The United States currently spends too much for healthcare and receives too little in return.</a:t>
            </a:r>
          </a:p>
          <a:p>
            <a:pPr marL="458788" indent="-225425" eaLnBrk="1" hangingPunct="1">
              <a:spcBef>
                <a:spcPct val="50000"/>
              </a:spcBef>
              <a:buFontTx/>
              <a:buAutoNum type="alphaUcPeriod"/>
            </a:pPr>
            <a:r>
              <a:rPr lang="en-US" sz="1600" dirty="0">
                <a:latin typeface="Arial" panose="020B0604020202020204" pitchFamily="34" charset="0"/>
                <a:cs typeface="Arial" panose="020B0604020202020204" pitchFamily="34" charset="0"/>
              </a:rPr>
              <a:t> U.S. per capital healthcare costs are highest in the world.</a:t>
            </a:r>
          </a:p>
          <a:p>
            <a:pPr marL="458788" indent="-225425" eaLnBrk="1" hangingPunct="1">
              <a:spcBef>
                <a:spcPct val="50000"/>
              </a:spcBef>
            </a:pPr>
            <a:r>
              <a:rPr lang="en-US" sz="1600" dirty="0">
                <a:latin typeface="Arial" panose="020B0604020202020204" pitchFamily="34" charset="0"/>
                <a:cs typeface="Arial" panose="020B0604020202020204" pitchFamily="34" charset="0"/>
              </a:rPr>
              <a:t>B. Health outcomes in the United States are nearly the worst among developed countries.</a:t>
            </a:r>
          </a:p>
          <a:p>
            <a:pPr marL="458788" indent="-225425" eaLnBrk="1" hangingPunct="1">
              <a:spcBef>
                <a:spcPct val="50000"/>
              </a:spcBef>
            </a:pPr>
            <a:r>
              <a:rPr lang="en-US" sz="1600" dirty="0">
                <a:latin typeface="Arial" panose="020B0604020202020204" pitchFamily="34" charset="0"/>
                <a:cs typeface="Arial" panose="020B0604020202020204" pitchFamily="34" charset="0"/>
              </a:rPr>
              <a:t>C. Too many Americans remain uninsured.</a:t>
            </a:r>
          </a:p>
        </p:txBody>
      </p:sp>
      <p:sp>
        <p:nvSpPr>
          <p:cNvPr id="25" name="Rectangle 7">
            <a:extLst>
              <a:ext uri="{FF2B5EF4-FFF2-40B4-BE49-F238E27FC236}">
                <a16:creationId xmlns:a16="http://schemas.microsoft.com/office/drawing/2014/main" id="{F9095FD7-D9CE-BC1B-1E58-FC3C258F83CC}"/>
              </a:ext>
            </a:extLst>
          </p:cNvPr>
          <p:cNvSpPr>
            <a:spLocks noChangeArrowheads="1"/>
          </p:cNvSpPr>
          <p:nvPr/>
        </p:nvSpPr>
        <p:spPr bwMode="auto">
          <a:xfrm>
            <a:off x="4677335" y="1881280"/>
            <a:ext cx="2848755" cy="4492439"/>
          </a:xfrm>
          <a:prstGeom prst="rect">
            <a:avLst/>
          </a:prstGeom>
          <a:solidFill>
            <a:srgbClr val="FEB8CF"/>
          </a:solidFill>
          <a:ln w="9525">
            <a:solidFill>
              <a:schemeClr val="tx1"/>
            </a:solidFill>
            <a:miter lim="800000"/>
            <a:headEnd/>
            <a:tailEnd/>
          </a:ln>
        </p:spPr>
        <p:txBody>
          <a:bodyPr wrap="none" anchor="ctr"/>
          <a:lstStyle/>
          <a:p>
            <a:pPr algn="ctr"/>
            <a:endParaRPr lang="en-US" sz="3200"/>
          </a:p>
        </p:txBody>
      </p:sp>
      <p:sp>
        <p:nvSpPr>
          <p:cNvPr id="26" name="Text Box 8">
            <a:extLst>
              <a:ext uri="{FF2B5EF4-FFF2-40B4-BE49-F238E27FC236}">
                <a16:creationId xmlns:a16="http://schemas.microsoft.com/office/drawing/2014/main" id="{DF8DFFF5-AC62-2B33-D0CD-DE50CF9D42F4}"/>
              </a:ext>
            </a:extLst>
          </p:cNvPr>
          <p:cNvSpPr txBox="1">
            <a:spLocks noChangeArrowheads="1"/>
          </p:cNvSpPr>
          <p:nvPr/>
        </p:nvSpPr>
        <p:spPr bwMode="auto">
          <a:xfrm>
            <a:off x="4804955" y="1939873"/>
            <a:ext cx="2591881" cy="6309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indent="15875"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indent="0" eaLnBrk="1" hangingPunct="1">
              <a:lnSpc>
                <a:spcPts val="1400"/>
              </a:lnSpc>
              <a:spcBef>
                <a:spcPct val="50000"/>
              </a:spcBef>
            </a:pPr>
            <a:r>
              <a:rPr lang="en-US" sz="1400" dirty="0">
                <a:latin typeface="Arial" panose="020B0604020202020204" pitchFamily="34" charset="0"/>
                <a:cs typeface="Arial" panose="020B0604020202020204" pitchFamily="34" charset="0"/>
              </a:rPr>
              <a:t>1. The growth in U.S. healthcare costs is now moderating.</a:t>
            </a:r>
          </a:p>
        </p:txBody>
      </p:sp>
      <p:sp>
        <p:nvSpPr>
          <p:cNvPr id="27" name="Line 9">
            <a:extLst>
              <a:ext uri="{FF2B5EF4-FFF2-40B4-BE49-F238E27FC236}">
                <a16:creationId xmlns:a16="http://schemas.microsoft.com/office/drawing/2014/main" id="{9A3228C0-EB90-E14B-AB73-DAB009F7F9BD}"/>
              </a:ext>
            </a:extLst>
          </p:cNvPr>
          <p:cNvSpPr>
            <a:spLocks noChangeShapeType="1"/>
          </p:cNvSpPr>
          <p:nvPr/>
        </p:nvSpPr>
        <p:spPr bwMode="auto">
          <a:xfrm flipV="1">
            <a:off x="4086196" y="2164387"/>
            <a:ext cx="718758" cy="137615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28" name="Line 11">
            <a:extLst>
              <a:ext uri="{FF2B5EF4-FFF2-40B4-BE49-F238E27FC236}">
                <a16:creationId xmlns:a16="http://schemas.microsoft.com/office/drawing/2014/main" id="{312BE2CD-6F99-DD64-B03C-B8E47132490D}"/>
              </a:ext>
            </a:extLst>
          </p:cNvPr>
          <p:cNvSpPr>
            <a:spLocks noChangeShapeType="1"/>
          </p:cNvSpPr>
          <p:nvPr/>
        </p:nvSpPr>
        <p:spPr bwMode="auto">
          <a:xfrm flipV="1">
            <a:off x="4404294" y="4075530"/>
            <a:ext cx="418290" cy="287065"/>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xmlns="">
                <a:noFill/>
              </a14:hiddenFill>
            </a:ext>
          </a:extLst>
        </p:spPr>
        <p:txBody>
          <a:bodyPr wrap="none"/>
          <a:lstStyle/>
          <a:p>
            <a:endParaRPr lang="en-US" dirty="0"/>
          </a:p>
        </p:txBody>
      </p:sp>
      <p:sp>
        <p:nvSpPr>
          <p:cNvPr id="29" name="Line 12">
            <a:extLst>
              <a:ext uri="{FF2B5EF4-FFF2-40B4-BE49-F238E27FC236}">
                <a16:creationId xmlns:a16="http://schemas.microsoft.com/office/drawing/2014/main" id="{7979BC04-A76A-DB64-F555-261AB5C6A653}"/>
              </a:ext>
            </a:extLst>
          </p:cNvPr>
          <p:cNvSpPr>
            <a:spLocks noChangeShapeType="1"/>
          </p:cNvSpPr>
          <p:nvPr/>
        </p:nvSpPr>
        <p:spPr bwMode="auto">
          <a:xfrm>
            <a:off x="3976227" y="5615590"/>
            <a:ext cx="746532" cy="14575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30" name="Rectangle 29">
            <a:extLst>
              <a:ext uri="{FF2B5EF4-FFF2-40B4-BE49-F238E27FC236}">
                <a16:creationId xmlns:a16="http://schemas.microsoft.com/office/drawing/2014/main" id="{D94D1DAF-55E6-835D-C8B8-1D8912A5809E}"/>
              </a:ext>
            </a:extLst>
          </p:cNvPr>
          <p:cNvSpPr>
            <a:spLocks noChangeArrowheads="1"/>
          </p:cNvSpPr>
          <p:nvPr/>
        </p:nvSpPr>
        <p:spPr bwMode="auto">
          <a:xfrm>
            <a:off x="7526090" y="1867659"/>
            <a:ext cx="3525472" cy="4492440"/>
          </a:xfrm>
          <a:prstGeom prst="rect">
            <a:avLst/>
          </a:prstGeom>
          <a:solidFill>
            <a:srgbClr val="C4FFC1"/>
          </a:solidFill>
          <a:ln w="9525">
            <a:solidFill>
              <a:schemeClr val="tx1"/>
            </a:solidFill>
            <a:miter lim="800000"/>
            <a:headEnd/>
            <a:tailEnd/>
          </a:ln>
        </p:spPr>
        <p:txBody>
          <a:bodyPr wrap="none" anchor="ctr"/>
          <a:lstStyle/>
          <a:p>
            <a:endParaRPr lang="en-US"/>
          </a:p>
        </p:txBody>
      </p:sp>
      <p:sp>
        <p:nvSpPr>
          <p:cNvPr id="31" name="Text Box 14">
            <a:extLst>
              <a:ext uri="{FF2B5EF4-FFF2-40B4-BE49-F238E27FC236}">
                <a16:creationId xmlns:a16="http://schemas.microsoft.com/office/drawing/2014/main" id="{C9281859-8DDB-8E6B-BF68-8D1CE08244B4}"/>
              </a:ext>
            </a:extLst>
          </p:cNvPr>
          <p:cNvSpPr txBox="1">
            <a:spLocks noChangeArrowheads="1"/>
          </p:cNvSpPr>
          <p:nvPr/>
        </p:nvSpPr>
        <p:spPr bwMode="auto">
          <a:xfrm>
            <a:off x="7714618" y="1910419"/>
            <a:ext cx="3336944" cy="44012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indent="15875" eaLnBrk="0" hangingPunct="0">
              <a:defRPr sz="2400">
                <a:solidFill>
                  <a:schemeClr val="tx1"/>
                </a:solidFill>
                <a:latin typeface="Tahoma" charset="0"/>
                <a:ea typeface="ＭＳ Ｐゴシック" charset="0"/>
                <a:cs typeface="ＭＳ Ｐゴシック" charset="0"/>
              </a:defRPr>
            </a:lvl1pPr>
            <a:lvl2pPr marL="37931725" indent="-37474525" eaLnBrk="0" hangingPunct="0">
              <a:defRPr sz="2400">
                <a:solidFill>
                  <a:schemeClr val="tx1"/>
                </a:solidFill>
                <a:latin typeface="Tahoma" charset="0"/>
                <a:ea typeface="ＭＳ Ｐゴシック" charset="0"/>
              </a:defRPr>
            </a:lvl2pPr>
            <a:lvl3pPr eaLnBrk="0" hangingPunct="0">
              <a:defRPr sz="2400">
                <a:solidFill>
                  <a:schemeClr val="tx1"/>
                </a:solidFill>
                <a:latin typeface="Tahoma" charset="0"/>
                <a:ea typeface="ＭＳ Ｐゴシック" charset="0"/>
              </a:defRPr>
            </a:lvl3pPr>
            <a:lvl4pPr eaLnBrk="0" hangingPunct="0">
              <a:defRPr sz="2400">
                <a:solidFill>
                  <a:schemeClr val="tx1"/>
                </a:solidFill>
                <a:latin typeface="Tahoma" charset="0"/>
                <a:ea typeface="ＭＳ Ｐゴシック" charset="0"/>
              </a:defRPr>
            </a:lvl4pPr>
            <a:lvl5pPr eaLnBrk="0" hangingPunct="0">
              <a:defRPr sz="2400">
                <a:solidFill>
                  <a:schemeClr val="tx1"/>
                </a:solidFill>
                <a:latin typeface="Tahoma" charset="0"/>
                <a:ea typeface="ＭＳ Ｐゴシック" charset="0"/>
              </a:defRPr>
            </a:lvl5pPr>
            <a:lvl6pPr marL="457200" eaLnBrk="0" fontAlgn="base" hangingPunct="0">
              <a:spcBef>
                <a:spcPct val="0"/>
              </a:spcBef>
              <a:spcAft>
                <a:spcPct val="0"/>
              </a:spcAft>
              <a:defRPr sz="2400">
                <a:solidFill>
                  <a:schemeClr val="tx1"/>
                </a:solidFill>
                <a:latin typeface="Tahoma" charset="0"/>
                <a:ea typeface="ＭＳ Ｐゴシック" charset="0"/>
              </a:defRPr>
            </a:lvl6pPr>
            <a:lvl7pPr marL="914400" eaLnBrk="0" fontAlgn="base" hangingPunct="0">
              <a:spcBef>
                <a:spcPct val="0"/>
              </a:spcBef>
              <a:spcAft>
                <a:spcPct val="0"/>
              </a:spcAft>
              <a:defRPr sz="2400">
                <a:solidFill>
                  <a:schemeClr val="tx1"/>
                </a:solidFill>
                <a:latin typeface="Tahoma" charset="0"/>
                <a:ea typeface="ＭＳ Ｐゴシック" charset="0"/>
              </a:defRPr>
            </a:lvl7pPr>
            <a:lvl8pPr marL="1371600" eaLnBrk="0" fontAlgn="base" hangingPunct="0">
              <a:spcBef>
                <a:spcPct val="0"/>
              </a:spcBef>
              <a:spcAft>
                <a:spcPct val="0"/>
              </a:spcAft>
              <a:defRPr sz="2400">
                <a:solidFill>
                  <a:schemeClr val="tx1"/>
                </a:solidFill>
                <a:latin typeface="Tahoma" charset="0"/>
                <a:ea typeface="ＭＳ Ｐゴシック" charset="0"/>
              </a:defRPr>
            </a:lvl8pPr>
            <a:lvl9pPr marL="1828800" eaLnBrk="0" fontAlgn="base" hangingPunct="0">
              <a:spcBef>
                <a:spcPct val="0"/>
              </a:spcBef>
              <a:spcAft>
                <a:spcPct val="0"/>
              </a:spcAft>
              <a:defRPr sz="2400">
                <a:solidFill>
                  <a:schemeClr val="tx1"/>
                </a:solidFill>
                <a:latin typeface="Tahoma" charset="0"/>
                <a:ea typeface="ＭＳ Ｐゴシック" charset="0"/>
              </a:defRPr>
            </a:lvl9pPr>
          </a:lstStyle>
          <a:p>
            <a:pPr indent="0" eaLnBrk="1" hangingPunct="1">
              <a:lnSpc>
                <a:spcPts val="1400"/>
              </a:lnSpc>
              <a:spcBef>
                <a:spcPct val="50000"/>
              </a:spcBef>
              <a:defRPr/>
            </a:pPr>
            <a:r>
              <a:rPr lang="en-US" sz="1400" dirty="0">
                <a:latin typeface="Arial" panose="020B0604020202020204" pitchFamily="34" charset="0"/>
                <a:cs typeface="Arial" panose="020B0604020202020204" pitchFamily="34" charset="0"/>
              </a:rPr>
              <a:t>Only the growth rate is slowing; healthcare costs continue to rise and they are already too high.</a:t>
            </a:r>
          </a:p>
          <a:p>
            <a:pPr indent="0" eaLnBrk="1" hangingPunct="1">
              <a:lnSpc>
                <a:spcPts val="1400"/>
              </a:lnSpc>
              <a:spcBef>
                <a:spcPct val="50000"/>
              </a:spcBef>
              <a:defRPr/>
            </a:pPr>
            <a:endParaRPr lang="en-US" sz="1400" dirty="0">
              <a:latin typeface="Arial" panose="020B0604020202020204" pitchFamily="34" charset="0"/>
              <a:cs typeface="Arial" panose="020B0604020202020204" pitchFamily="34" charset="0"/>
            </a:endParaRPr>
          </a:p>
          <a:p>
            <a:pPr indent="0" eaLnBrk="1" hangingPunct="1">
              <a:lnSpc>
                <a:spcPts val="1400"/>
              </a:lnSpc>
              <a:spcBef>
                <a:spcPct val="50000"/>
              </a:spcBef>
              <a:defRPr/>
            </a:pPr>
            <a:r>
              <a:rPr lang="en-US" sz="1400" dirty="0">
                <a:latin typeface="Arial" panose="020B0604020202020204" pitchFamily="34" charset="0"/>
                <a:cs typeface="Arial" panose="020B0604020202020204" pitchFamily="34" charset="0"/>
              </a:rPr>
              <a:t>This is no justification for overspending on healthcare; high healthcare costs are costing Americans their livelihoods, resulting in medical bankruptcies and having to choose between food, housing, and healthcare. </a:t>
            </a:r>
          </a:p>
          <a:p>
            <a:pPr indent="0" eaLnBrk="1" hangingPunct="1">
              <a:lnSpc>
                <a:spcPts val="1400"/>
              </a:lnSpc>
              <a:spcBef>
                <a:spcPct val="50000"/>
              </a:spcBef>
              <a:defRPr/>
            </a:pPr>
            <a:r>
              <a:rPr lang="en-US" sz="1400" dirty="0">
                <a:latin typeface="Arial" panose="020B0604020202020204" pitchFamily="34" charset="0"/>
                <a:cs typeface="Arial" panose="020B0604020202020204" pitchFamily="34" charset="0"/>
              </a:rPr>
              <a:t>Such first-class medical care is available only to the few who can afford it, while preventive services and other basic healthcare needs are poorly served.</a:t>
            </a:r>
            <a:r>
              <a:rPr lang="en-US" sz="800" dirty="0">
                <a:latin typeface="Arial" panose="020B0604020202020204" pitchFamily="34" charset="0"/>
                <a:cs typeface="Arial" panose="020B0604020202020204" pitchFamily="34" charset="0"/>
              </a:rPr>
              <a:t>     </a:t>
            </a:r>
          </a:p>
          <a:p>
            <a:pPr indent="0" eaLnBrk="1" hangingPunct="1">
              <a:lnSpc>
                <a:spcPts val="1400"/>
              </a:lnSpc>
              <a:spcBef>
                <a:spcPct val="50000"/>
              </a:spcBef>
              <a:defRPr/>
            </a:pPr>
            <a:endParaRPr lang="en-US" sz="1400" dirty="0">
              <a:latin typeface="Arial" panose="020B0604020202020204" pitchFamily="34" charset="0"/>
              <a:cs typeface="Arial" panose="020B0604020202020204" pitchFamily="34" charset="0"/>
            </a:endParaRPr>
          </a:p>
          <a:p>
            <a:pPr indent="0" eaLnBrk="1" hangingPunct="1">
              <a:lnSpc>
                <a:spcPts val="1400"/>
              </a:lnSpc>
              <a:spcBef>
                <a:spcPct val="50000"/>
              </a:spcBef>
              <a:defRPr/>
            </a:pPr>
            <a:r>
              <a:rPr lang="en-US" sz="1400" dirty="0">
                <a:latin typeface="Arial" panose="020B0604020202020204" pitchFamily="34" charset="0"/>
                <a:cs typeface="Arial" panose="020B0604020202020204" pitchFamily="34" charset="0"/>
              </a:rPr>
              <a:t>While federal law requires emergency rooms to provide “stabilization,” those served still receive bills. Emergency room access does nothing to provide preventive services or basic healthcare.</a:t>
            </a:r>
          </a:p>
        </p:txBody>
      </p:sp>
      <p:sp>
        <p:nvSpPr>
          <p:cNvPr id="32" name="Line 15">
            <a:extLst>
              <a:ext uri="{FF2B5EF4-FFF2-40B4-BE49-F238E27FC236}">
                <a16:creationId xmlns:a16="http://schemas.microsoft.com/office/drawing/2014/main" id="{E1B25454-C4AE-1A6D-E4EE-36690D1DEAE4}"/>
              </a:ext>
            </a:extLst>
          </p:cNvPr>
          <p:cNvSpPr>
            <a:spLocks noChangeShapeType="1"/>
          </p:cNvSpPr>
          <p:nvPr/>
        </p:nvSpPr>
        <p:spPr bwMode="auto">
          <a:xfrm>
            <a:off x="7263129" y="2791556"/>
            <a:ext cx="451489" cy="128188"/>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33" name="Text Box 24">
            <a:extLst>
              <a:ext uri="{FF2B5EF4-FFF2-40B4-BE49-F238E27FC236}">
                <a16:creationId xmlns:a16="http://schemas.microsoft.com/office/drawing/2014/main" id="{2513A785-F0C1-7451-EFD2-46C458D30126}"/>
              </a:ext>
            </a:extLst>
          </p:cNvPr>
          <p:cNvSpPr txBox="1">
            <a:spLocks noChangeArrowheads="1"/>
          </p:cNvSpPr>
          <p:nvPr/>
        </p:nvSpPr>
        <p:spPr bwMode="auto">
          <a:xfrm>
            <a:off x="4778963" y="3936934"/>
            <a:ext cx="2552660" cy="163634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indent="15875"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indent="0" eaLnBrk="1" hangingPunct="1">
              <a:lnSpc>
                <a:spcPts val="1400"/>
              </a:lnSpc>
              <a:spcBef>
                <a:spcPct val="50000"/>
              </a:spcBef>
              <a:defRPr/>
            </a:pPr>
            <a:r>
              <a:rPr lang="en-US" sz="1400" dirty="0">
                <a:latin typeface="Arial" panose="020B0604020202020204" pitchFamily="34" charset="0"/>
                <a:cs typeface="Arial" panose="020B0604020202020204" pitchFamily="34" charset="0"/>
              </a:rPr>
              <a:t>1. The U.S. leads the world in cutting-edge medical treatments</a:t>
            </a:r>
          </a:p>
          <a:p>
            <a:pPr indent="0" eaLnBrk="1" hangingPunct="1">
              <a:lnSpc>
                <a:spcPts val="1400"/>
              </a:lnSpc>
              <a:spcBef>
                <a:spcPct val="50000"/>
              </a:spcBef>
              <a:defRPr/>
            </a:pPr>
            <a:r>
              <a:rPr lang="en-US" sz="1400" dirty="0">
                <a:latin typeface="Arial" panose="020B0604020202020204" pitchFamily="34" charset="0"/>
                <a:cs typeface="Arial" panose="020B0604020202020204" pitchFamily="34" charset="0"/>
              </a:rPr>
              <a:t>2. Poor health outcomes in the U.S. have little to do with poor healthcare and more to do with lifestyle choices, bad diets, and gun deaths  </a:t>
            </a:r>
          </a:p>
        </p:txBody>
      </p:sp>
      <p:sp>
        <p:nvSpPr>
          <p:cNvPr id="34" name="Text Box 25">
            <a:extLst>
              <a:ext uri="{FF2B5EF4-FFF2-40B4-BE49-F238E27FC236}">
                <a16:creationId xmlns:a16="http://schemas.microsoft.com/office/drawing/2014/main" id="{05DB1E6B-7FDC-B575-474F-B7F5F6DBB610}"/>
              </a:ext>
            </a:extLst>
          </p:cNvPr>
          <p:cNvSpPr txBox="1">
            <a:spLocks noChangeArrowheads="1"/>
          </p:cNvSpPr>
          <p:nvPr/>
        </p:nvSpPr>
        <p:spPr bwMode="auto">
          <a:xfrm>
            <a:off x="4734183" y="5664162"/>
            <a:ext cx="2546102" cy="63094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lnSpc>
                <a:spcPts val="1400"/>
              </a:lnSpc>
              <a:spcBef>
                <a:spcPct val="50000"/>
              </a:spcBef>
            </a:pPr>
            <a:r>
              <a:rPr lang="en-US" sz="1400" dirty="0">
                <a:latin typeface="Arial" panose="020B0604020202020204" pitchFamily="34" charset="0"/>
                <a:cs typeface="Arial" panose="020B0604020202020204" pitchFamily="34" charset="0"/>
              </a:rPr>
              <a:t>All have access to emergency rooms and to low-cost Community Health Centers</a:t>
            </a:r>
          </a:p>
        </p:txBody>
      </p:sp>
      <p:sp>
        <p:nvSpPr>
          <p:cNvPr id="37" name="Line 15">
            <a:extLst>
              <a:ext uri="{FF2B5EF4-FFF2-40B4-BE49-F238E27FC236}">
                <a16:creationId xmlns:a16="http://schemas.microsoft.com/office/drawing/2014/main" id="{F959D711-D923-9806-DE97-52740EF5AD2B}"/>
              </a:ext>
            </a:extLst>
          </p:cNvPr>
          <p:cNvSpPr>
            <a:spLocks noChangeShapeType="1"/>
          </p:cNvSpPr>
          <p:nvPr/>
        </p:nvSpPr>
        <p:spPr bwMode="auto">
          <a:xfrm>
            <a:off x="6779549" y="2164387"/>
            <a:ext cx="874160" cy="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38" name="Text Box 8">
            <a:extLst>
              <a:ext uri="{FF2B5EF4-FFF2-40B4-BE49-F238E27FC236}">
                <a16:creationId xmlns:a16="http://schemas.microsoft.com/office/drawing/2014/main" id="{42B4C06C-C0C8-0F23-3C9A-2692C849648B}"/>
              </a:ext>
            </a:extLst>
          </p:cNvPr>
          <p:cNvSpPr txBox="1">
            <a:spLocks noChangeArrowheads="1"/>
          </p:cNvSpPr>
          <p:nvPr/>
        </p:nvSpPr>
        <p:spPr bwMode="auto">
          <a:xfrm>
            <a:off x="4778963" y="2636635"/>
            <a:ext cx="2658390" cy="116955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indent="15875"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indent="0" eaLnBrk="1" hangingPunct="1">
              <a:lnSpc>
                <a:spcPts val="1400"/>
              </a:lnSpc>
              <a:spcBef>
                <a:spcPct val="50000"/>
              </a:spcBef>
            </a:pPr>
            <a:r>
              <a:rPr lang="en-US" sz="1400" dirty="0">
                <a:latin typeface="Arial" panose="020B0604020202020204" pitchFamily="34" charset="0"/>
                <a:cs typeface="Arial" panose="020B0604020202020204" pitchFamily="34" charset="0"/>
              </a:rPr>
              <a:t>2. Healthcare spending is not wasted: The U.S. healthcare sector is a leading producer of good jobs; the healthcare sector is a vital part of the U.S. economy.</a:t>
            </a:r>
          </a:p>
        </p:txBody>
      </p:sp>
      <p:sp>
        <p:nvSpPr>
          <p:cNvPr id="39" name="Line 9">
            <a:extLst>
              <a:ext uri="{FF2B5EF4-FFF2-40B4-BE49-F238E27FC236}">
                <a16:creationId xmlns:a16="http://schemas.microsoft.com/office/drawing/2014/main" id="{5E9F2F57-384C-3409-743A-A0C241A57014}"/>
              </a:ext>
            </a:extLst>
          </p:cNvPr>
          <p:cNvSpPr>
            <a:spLocks noChangeShapeType="1"/>
          </p:cNvSpPr>
          <p:nvPr/>
        </p:nvSpPr>
        <p:spPr bwMode="auto">
          <a:xfrm flipV="1">
            <a:off x="4086196" y="2801874"/>
            <a:ext cx="736388" cy="738663"/>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3" name="Line 15">
            <a:extLst>
              <a:ext uri="{FF2B5EF4-FFF2-40B4-BE49-F238E27FC236}">
                <a16:creationId xmlns:a16="http://schemas.microsoft.com/office/drawing/2014/main" id="{4538E7BB-4E29-4FB0-8063-0D8B84460C1B}"/>
              </a:ext>
            </a:extLst>
          </p:cNvPr>
          <p:cNvSpPr>
            <a:spLocks noChangeShapeType="1"/>
          </p:cNvSpPr>
          <p:nvPr/>
        </p:nvSpPr>
        <p:spPr bwMode="auto">
          <a:xfrm>
            <a:off x="7237137" y="4135538"/>
            <a:ext cx="451489" cy="13816"/>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5" name="Line 15">
            <a:extLst>
              <a:ext uri="{FF2B5EF4-FFF2-40B4-BE49-F238E27FC236}">
                <a16:creationId xmlns:a16="http://schemas.microsoft.com/office/drawing/2014/main" id="{D8B0E763-4B8C-74E6-1314-E6B0E39BF57C}"/>
              </a:ext>
            </a:extLst>
          </p:cNvPr>
          <p:cNvSpPr>
            <a:spLocks noChangeShapeType="1"/>
          </p:cNvSpPr>
          <p:nvPr/>
        </p:nvSpPr>
        <p:spPr bwMode="auto">
          <a:xfrm flipV="1">
            <a:off x="7280285" y="5428202"/>
            <a:ext cx="434333" cy="159756"/>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xmlns="">
                <a:noFill/>
              </a14:hiddenFill>
            </a:ext>
          </a:extLst>
        </p:spPr>
        <p:txBody>
          <a:bodyPr wrap="none"/>
          <a:lstStyle/>
          <a:p>
            <a:endParaRPr lang="en-US"/>
          </a:p>
        </p:txBody>
      </p:sp>
      <p:sp>
        <p:nvSpPr>
          <p:cNvPr id="4" name="TextBox 3">
            <a:extLst>
              <a:ext uri="{FF2B5EF4-FFF2-40B4-BE49-F238E27FC236}">
                <a16:creationId xmlns:a16="http://schemas.microsoft.com/office/drawing/2014/main" id="{1C9E6497-35F9-4E6F-761B-7FC9D45A33A6}"/>
              </a:ext>
            </a:extLst>
          </p:cNvPr>
          <p:cNvSpPr txBox="1"/>
          <p:nvPr/>
        </p:nvSpPr>
        <p:spPr>
          <a:xfrm>
            <a:off x="11152456" y="4113879"/>
            <a:ext cx="918677" cy="369332"/>
          </a:xfrm>
          <a:prstGeom prst="rect">
            <a:avLst/>
          </a:prstGeom>
          <a:noFill/>
        </p:spPr>
        <p:txBody>
          <a:bodyPr wrap="square" rtlCol="0">
            <a:spAutoFit/>
          </a:bodyPr>
          <a:lstStyle/>
          <a:p>
            <a:r>
              <a:rPr lang="en-US" dirty="0"/>
              <a:t>Etc.</a:t>
            </a:r>
          </a:p>
        </p:txBody>
      </p:sp>
      <p:sp>
        <p:nvSpPr>
          <p:cNvPr id="6" name="Line 11">
            <a:extLst>
              <a:ext uri="{FF2B5EF4-FFF2-40B4-BE49-F238E27FC236}">
                <a16:creationId xmlns:a16="http://schemas.microsoft.com/office/drawing/2014/main" id="{FF842EE9-ABB9-7520-D0D2-9169D092941E}"/>
              </a:ext>
            </a:extLst>
          </p:cNvPr>
          <p:cNvSpPr>
            <a:spLocks noChangeShapeType="1"/>
          </p:cNvSpPr>
          <p:nvPr/>
        </p:nvSpPr>
        <p:spPr bwMode="auto">
          <a:xfrm>
            <a:off x="4404294" y="4362595"/>
            <a:ext cx="450145" cy="29815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xmlns="">
                <a:noFill/>
              </a14:hiddenFill>
            </a:ext>
          </a:extLst>
        </p:spPr>
        <p:txBody>
          <a:bodyPr wrap="none"/>
          <a:lstStyle/>
          <a:p>
            <a:endParaRPr lang="en-US" dirty="0"/>
          </a:p>
        </p:txBody>
      </p:sp>
    </p:spTree>
    <p:extLst>
      <p:ext uri="{BB962C8B-B14F-4D97-AF65-F5344CB8AC3E}">
        <p14:creationId xmlns:p14="http://schemas.microsoft.com/office/powerpoint/2010/main" val="855881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p:txBody>
          <a:bodyPr/>
          <a:lstStyle/>
          <a:p>
            <a:pPr>
              <a:lnSpc>
                <a:spcPts val="4400"/>
              </a:lnSpc>
            </a:pPr>
            <a:r>
              <a:rPr lang="en-US" sz="4400" dirty="0"/>
              <a:t>flow sheet tips</a:t>
            </a:r>
          </a:p>
        </p:txBody>
      </p:sp>
      <p:sp>
        <p:nvSpPr>
          <p:cNvPr id="3" name="Content Placeholder 2">
            <a:extLst>
              <a:ext uri="{FF2B5EF4-FFF2-40B4-BE49-F238E27FC236}">
                <a16:creationId xmlns:a16="http://schemas.microsoft.com/office/drawing/2014/main" id="{ECFF7F7D-839B-4909-8248-DFBFD13FE0F8}"/>
              </a:ext>
            </a:extLst>
          </p:cNvPr>
          <p:cNvSpPr>
            <a:spLocks noGrp="1"/>
          </p:cNvSpPr>
          <p:nvPr>
            <p:ph idx="1"/>
          </p:nvPr>
        </p:nvSpPr>
        <p:spPr>
          <a:xfrm>
            <a:off x="1649154" y="2006549"/>
            <a:ext cx="10207224" cy="4518075"/>
          </a:xfrm>
        </p:spPr>
        <p:txBody>
          <a:bodyPr/>
          <a:lstStyle/>
          <a:p>
            <a:pPr>
              <a:spcBef>
                <a:spcPts val="600"/>
              </a:spcBef>
            </a:pPr>
            <a:r>
              <a:rPr lang="en-US" sz="2400" dirty="0">
                <a:latin typeface="Calibri" charset="0"/>
                <a:ea typeface="Calibri" charset="0"/>
                <a:cs typeface="Calibri" charset="0"/>
              </a:rPr>
              <a:t>Use abbreviations appropriate to the topic (NHI=National Health Insurance, M4A=Medicare for All; SP=Single-Payer; I=Insurance, etc.)</a:t>
            </a:r>
          </a:p>
          <a:p>
            <a:pPr>
              <a:spcBef>
                <a:spcPts val="600"/>
              </a:spcBef>
            </a:pPr>
            <a:r>
              <a:rPr lang="en-US" sz="2400" dirty="0">
                <a:latin typeface="Calibri" charset="0"/>
                <a:ea typeface="Calibri" charset="0"/>
                <a:cs typeface="Calibri" charset="0"/>
              </a:rPr>
              <a:t>Use symbols for common claims: (up arrow for increasing, down arrow for decreasing, right arrow for </a:t>
            </a:r>
            <a:r>
              <a:rPr lang="ja-JP" altLang="en-US" sz="2400">
                <a:latin typeface="Calibri" charset="0"/>
                <a:ea typeface="Calibri" charset="0"/>
                <a:cs typeface="Calibri" charset="0"/>
              </a:rPr>
              <a:t>“</a:t>
            </a:r>
            <a:r>
              <a:rPr lang="en-US" altLang="ja-JP" sz="2400" dirty="0">
                <a:latin typeface="Calibri" charset="0"/>
                <a:ea typeface="Calibri" charset="0"/>
                <a:cs typeface="Calibri" charset="0"/>
              </a:rPr>
              <a:t>causes</a:t>
            </a:r>
            <a:r>
              <a:rPr lang="ja-JP" altLang="en-US" sz="2400">
                <a:latin typeface="Calibri" charset="0"/>
                <a:ea typeface="Calibri" charset="0"/>
                <a:cs typeface="Calibri" charset="0"/>
              </a:rPr>
              <a:t>”</a:t>
            </a:r>
            <a:r>
              <a:rPr lang="en-US" altLang="ja-JP" sz="2400" dirty="0">
                <a:latin typeface="Calibri" charset="0"/>
                <a:ea typeface="Calibri" charset="0"/>
                <a:cs typeface="Calibri" charset="0"/>
              </a:rPr>
              <a:t> or </a:t>
            </a:r>
            <a:r>
              <a:rPr lang="ja-JP" altLang="en-US" sz="2400">
                <a:latin typeface="Calibri" charset="0"/>
                <a:ea typeface="Calibri" charset="0"/>
                <a:cs typeface="Calibri" charset="0"/>
              </a:rPr>
              <a:t>“</a:t>
            </a:r>
            <a:r>
              <a:rPr lang="en-US" altLang="ja-JP" sz="2400" dirty="0">
                <a:latin typeface="Calibri" charset="0"/>
                <a:ea typeface="Calibri" charset="0"/>
                <a:cs typeface="Calibri" charset="0"/>
              </a:rPr>
              <a:t>results in</a:t>
            </a:r>
            <a:r>
              <a:rPr lang="ja-JP" altLang="en-US" sz="2400">
                <a:latin typeface="Calibri" charset="0"/>
                <a:ea typeface="Calibri" charset="0"/>
                <a:cs typeface="Calibri" charset="0"/>
              </a:rPr>
              <a:t>”</a:t>
            </a:r>
            <a:r>
              <a:rPr lang="en-US" altLang="ja-JP" sz="2400" dirty="0">
                <a:latin typeface="Calibri" charset="0"/>
                <a:ea typeface="Calibri" charset="0"/>
                <a:cs typeface="Calibri" charset="0"/>
              </a:rPr>
              <a:t>, etc.)</a:t>
            </a:r>
          </a:p>
          <a:p>
            <a:pPr>
              <a:spcBef>
                <a:spcPts val="600"/>
              </a:spcBef>
            </a:pPr>
            <a:r>
              <a:rPr lang="en-US" sz="2400" dirty="0">
                <a:latin typeface="Calibri" charset="0"/>
                <a:ea typeface="Calibri" charset="0"/>
                <a:cs typeface="Calibri" charset="0"/>
              </a:rPr>
              <a:t>Establish priorities: 1. Contention labels first priority, 2. Subpoints second priority, 3. Evidence reference third priority (Davis ‘26), 4. Key words of evidence fourth priority.</a:t>
            </a:r>
          </a:p>
          <a:p>
            <a:pPr>
              <a:spcBef>
                <a:spcPts val="600"/>
              </a:spcBef>
            </a:pPr>
            <a:r>
              <a:rPr lang="en-US" sz="2400" dirty="0">
                <a:latin typeface="Calibri" charset="0"/>
                <a:ea typeface="Calibri" charset="0"/>
                <a:cs typeface="Calibri" charset="0"/>
              </a:rPr>
              <a:t>Ask for missed points (in CX or prep time).</a:t>
            </a:r>
          </a:p>
          <a:p>
            <a:pPr>
              <a:spcBef>
                <a:spcPts val="600"/>
              </a:spcBef>
            </a:pPr>
            <a:r>
              <a:rPr lang="en-US" sz="2400" dirty="0">
                <a:latin typeface="Calibri" charset="0"/>
                <a:ea typeface="Calibri" charset="0"/>
                <a:cs typeface="Calibri" charset="0"/>
              </a:rPr>
              <a:t>Use lots of paper (separate sheets for plan arguments and for case arguments; each big argument should have its own sheet).</a:t>
            </a:r>
          </a:p>
          <a:p>
            <a:pPr>
              <a:spcBef>
                <a:spcPts val="600"/>
              </a:spcBef>
            </a:pPr>
            <a:r>
              <a:rPr lang="en-US" sz="2400" dirty="0">
                <a:latin typeface="Calibri" charset="0"/>
                <a:ea typeface="Calibri" charset="0"/>
                <a:cs typeface="Calibri" charset="0"/>
              </a:rPr>
              <a:t>Line up flowsheet paper with debaters</a:t>
            </a:r>
            <a:r>
              <a:rPr lang="ja-JP" altLang="en-US" sz="2400">
                <a:latin typeface="Calibri" charset="0"/>
                <a:ea typeface="Calibri" charset="0"/>
                <a:cs typeface="Calibri" charset="0"/>
              </a:rPr>
              <a:t>’</a:t>
            </a:r>
            <a:r>
              <a:rPr lang="en-US" altLang="ja-JP" sz="2400" dirty="0">
                <a:latin typeface="Calibri" charset="0"/>
                <a:ea typeface="Calibri" charset="0"/>
                <a:cs typeface="Calibri" charset="0"/>
              </a:rPr>
              <a:t> </a:t>
            </a:r>
            <a:r>
              <a:rPr lang="ja-JP" altLang="en-US" sz="2400">
                <a:latin typeface="Calibri" charset="0"/>
                <a:ea typeface="Calibri" charset="0"/>
                <a:cs typeface="Calibri" charset="0"/>
              </a:rPr>
              <a:t>“</a:t>
            </a:r>
            <a:r>
              <a:rPr lang="en-US" altLang="ja-JP" sz="2400" dirty="0">
                <a:latin typeface="Calibri" charset="0"/>
                <a:ea typeface="Calibri" charset="0"/>
                <a:cs typeface="Calibri" charset="0"/>
              </a:rPr>
              <a:t>road-maps</a:t>
            </a:r>
            <a:r>
              <a:rPr lang="ja-JP" altLang="en-US" sz="2400">
                <a:latin typeface="Calibri" charset="0"/>
                <a:ea typeface="Calibri" charset="0"/>
                <a:cs typeface="Calibri" charset="0"/>
              </a:rPr>
              <a:t>”</a:t>
            </a:r>
            <a:endParaRPr lang="en-US" altLang="ja-JP" sz="2400" dirty="0">
              <a:latin typeface="Calibri" charset="0"/>
              <a:ea typeface="Calibri" charset="0"/>
              <a:cs typeface="Calibri" charset="0"/>
            </a:endParaRPr>
          </a:p>
          <a:p>
            <a:pPr marL="0" indent="0">
              <a:buNone/>
            </a:pPr>
            <a:endParaRPr lang="en-US" dirty="0"/>
          </a:p>
        </p:txBody>
      </p:sp>
    </p:spTree>
    <p:extLst>
      <p:ext uri="{BB962C8B-B14F-4D97-AF65-F5344CB8AC3E}">
        <p14:creationId xmlns:p14="http://schemas.microsoft.com/office/powerpoint/2010/main" val="775228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a:xfrm>
            <a:off x="1889280" y="506362"/>
            <a:ext cx="10026649" cy="1204912"/>
          </a:xfrm>
        </p:spPr>
        <p:txBody>
          <a:bodyPr/>
          <a:lstStyle/>
          <a:p>
            <a:pPr>
              <a:lnSpc>
                <a:spcPts val="4400"/>
              </a:lnSpc>
            </a:pPr>
            <a:r>
              <a:rPr lang="en-US" sz="4400" dirty="0"/>
              <a:t>What happens at a tournament?</a:t>
            </a:r>
          </a:p>
        </p:txBody>
      </p:sp>
      <p:sp>
        <p:nvSpPr>
          <p:cNvPr id="3" name="Content Placeholder 2">
            <a:extLst>
              <a:ext uri="{FF2B5EF4-FFF2-40B4-BE49-F238E27FC236}">
                <a16:creationId xmlns:a16="http://schemas.microsoft.com/office/drawing/2014/main" id="{ECFF7F7D-839B-4909-8248-DFBFD13FE0F8}"/>
              </a:ext>
            </a:extLst>
          </p:cNvPr>
          <p:cNvSpPr>
            <a:spLocks noGrp="1"/>
          </p:cNvSpPr>
          <p:nvPr>
            <p:ph idx="1"/>
          </p:nvPr>
        </p:nvSpPr>
        <p:spPr>
          <a:xfrm>
            <a:off x="1126640" y="1920055"/>
            <a:ext cx="10207224" cy="4518075"/>
          </a:xfrm>
        </p:spPr>
        <p:txBody>
          <a:bodyPr/>
          <a:lstStyle/>
          <a:p>
            <a:pPr>
              <a:spcBef>
                <a:spcPts val="600"/>
              </a:spcBef>
            </a:pPr>
            <a:r>
              <a:rPr lang="en-US" sz="2400" dirty="0">
                <a:latin typeface="Calibri" charset="0"/>
                <a:ea typeface="Calibri" charset="0"/>
                <a:cs typeface="Calibri" charset="0"/>
              </a:rPr>
              <a:t>You will receive (either in print or digitally) a schedule showing the team you will debate, the judge you will have, and the room for the debate. You won’t know whether you will be affirmative or negative until you see the schedule – if you are affirmative in one round, you will likely be negative in the next.</a:t>
            </a:r>
          </a:p>
        </p:txBody>
      </p:sp>
      <p:pic>
        <p:nvPicPr>
          <p:cNvPr id="6" name="Picture 5">
            <a:extLst>
              <a:ext uri="{FF2B5EF4-FFF2-40B4-BE49-F238E27FC236}">
                <a16:creationId xmlns:a16="http://schemas.microsoft.com/office/drawing/2014/main" id="{BB1304FD-3F17-5EFD-28D4-7AC3B3C4396A}"/>
              </a:ext>
            </a:extLst>
          </p:cNvPr>
          <p:cNvPicPr>
            <a:picLocks noChangeAspect="1"/>
          </p:cNvPicPr>
          <p:nvPr/>
        </p:nvPicPr>
        <p:blipFill>
          <a:blip r:embed="rId2"/>
          <a:srcRect l="7234" t="4932" r="3691" b="62696"/>
          <a:stretch/>
        </p:blipFill>
        <p:spPr>
          <a:xfrm>
            <a:off x="1752656" y="3586072"/>
            <a:ext cx="10172496" cy="2852058"/>
          </a:xfrm>
          <a:prstGeom prst="rect">
            <a:avLst/>
          </a:prstGeom>
        </p:spPr>
      </p:pic>
    </p:spTree>
    <p:extLst>
      <p:ext uri="{BB962C8B-B14F-4D97-AF65-F5344CB8AC3E}">
        <p14:creationId xmlns:p14="http://schemas.microsoft.com/office/powerpoint/2010/main" val="3391644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p:txBody>
          <a:bodyPr/>
          <a:lstStyle/>
          <a:p>
            <a:pPr>
              <a:lnSpc>
                <a:spcPts val="4400"/>
              </a:lnSpc>
            </a:pPr>
            <a:r>
              <a:rPr lang="en-US" sz="4400" dirty="0"/>
              <a:t>Policy Debate Vocabulary</a:t>
            </a:r>
          </a:p>
        </p:txBody>
      </p:sp>
      <p:sp>
        <p:nvSpPr>
          <p:cNvPr id="3" name="Content Placeholder 2">
            <a:extLst>
              <a:ext uri="{FF2B5EF4-FFF2-40B4-BE49-F238E27FC236}">
                <a16:creationId xmlns:a16="http://schemas.microsoft.com/office/drawing/2014/main" id="{ECFF7F7D-839B-4909-8248-DFBFD13FE0F8}"/>
              </a:ext>
            </a:extLst>
          </p:cNvPr>
          <p:cNvSpPr>
            <a:spLocks noGrp="1"/>
          </p:cNvSpPr>
          <p:nvPr>
            <p:ph idx="1"/>
          </p:nvPr>
        </p:nvSpPr>
        <p:spPr>
          <a:xfrm>
            <a:off x="1649154" y="2006549"/>
            <a:ext cx="10207224" cy="4518075"/>
          </a:xfrm>
        </p:spPr>
        <p:txBody>
          <a:bodyPr/>
          <a:lstStyle/>
          <a:p>
            <a:pPr>
              <a:spcBef>
                <a:spcPts val="600"/>
              </a:spcBef>
            </a:pPr>
            <a:r>
              <a:rPr lang="en-US" altLang="ja-JP" sz="2400" b="1" dirty="0">
                <a:latin typeface="Calibri" charset="0"/>
                <a:ea typeface="Calibri" charset="0"/>
                <a:cs typeface="Calibri" charset="0"/>
              </a:rPr>
              <a:t>Road Map:</a:t>
            </a:r>
            <a:r>
              <a:rPr lang="en-US" altLang="ja-JP" sz="2400" dirty="0">
                <a:latin typeface="Calibri" charset="0"/>
                <a:ea typeface="Calibri" charset="0"/>
                <a:cs typeface="Calibri" charset="0"/>
              </a:rPr>
              <a:t> Debaters often pre-list for the judge the order of the arguments in the speech. Example for the 1NC: “I will have a topicality argument, two disadvantages, then the case.”</a:t>
            </a:r>
          </a:p>
          <a:p>
            <a:pPr>
              <a:spcBef>
                <a:spcPts val="600"/>
              </a:spcBef>
            </a:pPr>
            <a:r>
              <a:rPr lang="en-US" altLang="ja-JP" sz="2400" b="1" dirty="0">
                <a:latin typeface="Calibri" charset="0"/>
                <a:ea typeface="Calibri" charset="0"/>
                <a:cs typeface="Calibri" charset="0"/>
              </a:rPr>
              <a:t>Prep Time:</a:t>
            </a:r>
            <a:r>
              <a:rPr lang="en-US" altLang="ja-JP" sz="2400" dirty="0">
                <a:latin typeface="Calibri" charset="0"/>
                <a:ea typeface="Calibri" charset="0"/>
                <a:cs typeface="Calibri" charset="0"/>
              </a:rPr>
              <a:t> For most tournaments, each team is typically allowed eight minutes of prep time. This prep time can be used by the team at any point between speeches to prepare responses, strategize, or organize arguments. Teams can divide their prep time however they see fit, using it all at once or spreading it out across multiple breaks between speeches.</a:t>
            </a:r>
          </a:p>
          <a:p>
            <a:pPr>
              <a:spcBef>
                <a:spcPts val="600"/>
              </a:spcBef>
            </a:pPr>
            <a:r>
              <a:rPr lang="en-US" altLang="ja-JP" sz="2400" b="1" dirty="0">
                <a:latin typeface="Calibri" charset="0"/>
                <a:ea typeface="Calibri" charset="0"/>
                <a:cs typeface="Calibri" charset="0"/>
              </a:rPr>
              <a:t>T: </a:t>
            </a:r>
            <a:r>
              <a:rPr lang="en-US" altLang="ja-JP" sz="2400" dirty="0">
                <a:latin typeface="Calibri" charset="0"/>
                <a:ea typeface="Calibri" charset="0"/>
                <a:cs typeface="Calibri" charset="0"/>
              </a:rPr>
              <a:t>Debaters often use this short-hand way of referring to Topicality arguments.</a:t>
            </a:r>
          </a:p>
          <a:p>
            <a:pPr>
              <a:spcBef>
                <a:spcPts val="600"/>
              </a:spcBef>
            </a:pPr>
            <a:r>
              <a:rPr lang="en-US" altLang="ja-JP" sz="2400" b="1" dirty="0">
                <a:latin typeface="Calibri" charset="0"/>
                <a:ea typeface="Calibri" charset="0"/>
                <a:cs typeface="Calibri" charset="0"/>
              </a:rPr>
              <a:t>DA or </a:t>
            </a:r>
            <a:r>
              <a:rPr lang="en-US" altLang="ja-JP" sz="2400" b="1" dirty="0" err="1">
                <a:latin typeface="Calibri" charset="0"/>
                <a:ea typeface="Calibri" charset="0"/>
                <a:cs typeface="Calibri" charset="0"/>
              </a:rPr>
              <a:t>Disad</a:t>
            </a:r>
            <a:r>
              <a:rPr lang="en-US" altLang="ja-JP" sz="2400" b="1" dirty="0">
                <a:latin typeface="Calibri" charset="0"/>
                <a:ea typeface="Calibri" charset="0"/>
                <a:cs typeface="Calibri" charset="0"/>
              </a:rPr>
              <a:t>: </a:t>
            </a:r>
            <a:r>
              <a:rPr lang="en-US" altLang="ja-JP" sz="2400" dirty="0">
                <a:latin typeface="Calibri" charset="0"/>
                <a:ea typeface="Calibri" charset="0"/>
                <a:cs typeface="Calibri" charset="0"/>
              </a:rPr>
              <a:t>Short-hand for Disadvantage.</a:t>
            </a:r>
          </a:p>
        </p:txBody>
      </p:sp>
    </p:spTree>
    <p:extLst>
      <p:ext uri="{BB962C8B-B14F-4D97-AF65-F5344CB8AC3E}">
        <p14:creationId xmlns:p14="http://schemas.microsoft.com/office/powerpoint/2010/main" val="1064177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p:txBody>
          <a:bodyPr/>
          <a:lstStyle/>
          <a:p>
            <a:pPr>
              <a:lnSpc>
                <a:spcPts val="4400"/>
              </a:lnSpc>
            </a:pPr>
            <a:r>
              <a:rPr lang="en-US" sz="4400" dirty="0"/>
              <a:t>Policy Debate Vocabulary</a:t>
            </a:r>
          </a:p>
        </p:txBody>
      </p:sp>
      <p:sp>
        <p:nvSpPr>
          <p:cNvPr id="3" name="Content Placeholder 2">
            <a:extLst>
              <a:ext uri="{FF2B5EF4-FFF2-40B4-BE49-F238E27FC236}">
                <a16:creationId xmlns:a16="http://schemas.microsoft.com/office/drawing/2014/main" id="{ECFF7F7D-839B-4909-8248-DFBFD13FE0F8}"/>
              </a:ext>
            </a:extLst>
          </p:cNvPr>
          <p:cNvSpPr>
            <a:spLocks noGrp="1"/>
          </p:cNvSpPr>
          <p:nvPr>
            <p:ph idx="1"/>
          </p:nvPr>
        </p:nvSpPr>
        <p:spPr>
          <a:xfrm>
            <a:off x="1649154" y="2006549"/>
            <a:ext cx="10207224" cy="4518075"/>
          </a:xfrm>
        </p:spPr>
        <p:txBody>
          <a:bodyPr/>
          <a:lstStyle/>
          <a:p>
            <a:pPr>
              <a:spcBef>
                <a:spcPts val="600"/>
              </a:spcBef>
            </a:pPr>
            <a:r>
              <a:rPr lang="en-US" altLang="ja-JP" sz="2400" b="1" dirty="0">
                <a:latin typeface="Calibri" charset="0"/>
                <a:ea typeface="Calibri" charset="0"/>
                <a:cs typeface="Calibri" charset="0"/>
              </a:rPr>
              <a:t>Spread: </a:t>
            </a:r>
            <a:r>
              <a:rPr lang="en-US" altLang="ja-JP" sz="2400" dirty="0">
                <a:latin typeface="Calibri" charset="0"/>
                <a:ea typeface="Calibri" charset="0"/>
                <a:cs typeface="Calibri" charset="0"/>
              </a:rPr>
              <a:t>Speaking quickly in order to fit more arguments into the limited speech time.</a:t>
            </a:r>
          </a:p>
          <a:p>
            <a:pPr>
              <a:spcBef>
                <a:spcPts val="600"/>
              </a:spcBef>
            </a:pPr>
            <a:r>
              <a:rPr lang="en-US" altLang="ja-JP" sz="2400" b="1" dirty="0">
                <a:latin typeface="Calibri" charset="0"/>
                <a:ea typeface="Calibri" charset="0"/>
                <a:cs typeface="Calibri" charset="0"/>
              </a:rPr>
              <a:t>Drop: </a:t>
            </a:r>
            <a:r>
              <a:rPr lang="en-US" altLang="ja-JP" sz="2400" dirty="0">
                <a:latin typeface="Calibri" charset="0"/>
                <a:ea typeface="Calibri" charset="0"/>
                <a:cs typeface="Calibri" charset="0"/>
              </a:rPr>
              <a:t>When a debater does not address or respond to an argument made by the opposing team.</a:t>
            </a:r>
          </a:p>
          <a:p>
            <a:pPr>
              <a:spcBef>
                <a:spcPts val="600"/>
              </a:spcBef>
            </a:pPr>
            <a:r>
              <a:rPr lang="en-US" altLang="ja-JP" sz="2400" b="1" dirty="0">
                <a:latin typeface="Calibri" charset="0"/>
                <a:ea typeface="Calibri" charset="0"/>
                <a:cs typeface="Calibri" charset="0"/>
              </a:rPr>
              <a:t>Extend:</a:t>
            </a:r>
            <a:r>
              <a:rPr lang="en-US" altLang="ja-JP" sz="2400" dirty="0">
                <a:latin typeface="Calibri" charset="0"/>
                <a:ea typeface="Calibri" charset="0"/>
                <a:cs typeface="Calibri" charset="0"/>
              </a:rPr>
              <a:t> Continuing to emphasize or elaborate on a point from earlier in the debate.</a:t>
            </a:r>
          </a:p>
          <a:p>
            <a:pPr>
              <a:spcBef>
                <a:spcPts val="600"/>
              </a:spcBef>
            </a:pPr>
            <a:r>
              <a:rPr lang="en-US" altLang="ja-JP" sz="2400" b="1" dirty="0" err="1">
                <a:latin typeface="Calibri" charset="0"/>
                <a:ea typeface="Calibri" charset="0"/>
                <a:cs typeface="Calibri" charset="0"/>
              </a:rPr>
              <a:t>Kritik</a:t>
            </a:r>
            <a:r>
              <a:rPr lang="en-US" altLang="ja-JP" sz="2400" b="1" dirty="0">
                <a:latin typeface="Calibri" charset="0"/>
                <a:ea typeface="Calibri" charset="0"/>
                <a:cs typeface="Calibri" charset="0"/>
              </a:rPr>
              <a:t> (K): </a:t>
            </a:r>
            <a:r>
              <a:rPr lang="en-US" altLang="ja-JP" sz="2400" dirty="0">
                <a:latin typeface="Calibri" charset="0"/>
                <a:ea typeface="Calibri" charset="0"/>
                <a:cs typeface="Calibri" charset="0"/>
              </a:rPr>
              <a:t>A philosophical argument challenging underlying assumptions of the other team’s case; this could potentially involve a critique of the </a:t>
            </a:r>
            <a:r>
              <a:rPr lang="en-US" altLang="ja-JP" sz="2400" dirty="0" err="1">
                <a:latin typeface="Calibri" charset="0"/>
                <a:ea typeface="Calibri" charset="0"/>
                <a:cs typeface="Calibri" charset="0"/>
              </a:rPr>
              <a:t>llanguage</a:t>
            </a:r>
            <a:r>
              <a:rPr lang="en-US" altLang="ja-JP" sz="2400" dirty="0">
                <a:latin typeface="Calibri" charset="0"/>
                <a:ea typeface="Calibri" charset="0"/>
                <a:cs typeface="Calibri" charset="0"/>
              </a:rPr>
              <a:t>, the value systems, or the broader implications of the other team’s case rather than focusing directly on the policy proposal. Some coaches and judges advise against the use of </a:t>
            </a:r>
            <a:r>
              <a:rPr lang="en-US" altLang="ja-JP" sz="2400" dirty="0" err="1">
                <a:latin typeface="Calibri" charset="0"/>
                <a:ea typeface="Calibri" charset="0"/>
                <a:cs typeface="Calibri" charset="0"/>
              </a:rPr>
              <a:t>kritik</a:t>
            </a:r>
            <a:r>
              <a:rPr lang="en-US" altLang="ja-JP" sz="2400" dirty="0">
                <a:latin typeface="Calibri" charset="0"/>
                <a:ea typeface="Calibri" charset="0"/>
                <a:cs typeface="Calibri" charset="0"/>
              </a:rPr>
              <a:t> arguments.</a:t>
            </a:r>
          </a:p>
        </p:txBody>
      </p:sp>
    </p:spTree>
    <p:extLst>
      <p:ext uri="{BB962C8B-B14F-4D97-AF65-F5344CB8AC3E}">
        <p14:creationId xmlns:p14="http://schemas.microsoft.com/office/powerpoint/2010/main" val="1830687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p:txBody>
          <a:bodyPr/>
          <a:lstStyle/>
          <a:p>
            <a:pPr>
              <a:lnSpc>
                <a:spcPts val="4400"/>
              </a:lnSpc>
            </a:pPr>
            <a:r>
              <a:rPr lang="en-US" sz="4400" dirty="0"/>
              <a:t>Policy Debate Vocabulary</a:t>
            </a:r>
          </a:p>
        </p:txBody>
      </p:sp>
      <p:sp>
        <p:nvSpPr>
          <p:cNvPr id="3" name="Content Placeholder 2">
            <a:extLst>
              <a:ext uri="{FF2B5EF4-FFF2-40B4-BE49-F238E27FC236}">
                <a16:creationId xmlns:a16="http://schemas.microsoft.com/office/drawing/2014/main" id="{ECFF7F7D-839B-4909-8248-DFBFD13FE0F8}"/>
              </a:ext>
            </a:extLst>
          </p:cNvPr>
          <p:cNvSpPr>
            <a:spLocks noGrp="1"/>
          </p:cNvSpPr>
          <p:nvPr>
            <p:ph idx="1"/>
          </p:nvPr>
        </p:nvSpPr>
        <p:spPr>
          <a:xfrm>
            <a:off x="1649154" y="2006549"/>
            <a:ext cx="10207224" cy="4518075"/>
          </a:xfrm>
        </p:spPr>
        <p:txBody>
          <a:bodyPr/>
          <a:lstStyle/>
          <a:p>
            <a:pPr>
              <a:spcBef>
                <a:spcPts val="600"/>
              </a:spcBef>
            </a:pPr>
            <a:r>
              <a:rPr lang="en-US" altLang="ja-JP" sz="2400" b="1" dirty="0">
                <a:latin typeface="Calibri" charset="0"/>
                <a:ea typeface="Calibri" charset="0"/>
                <a:cs typeface="Calibri" charset="0"/>
              </a:rPr>
              <a:t>Turn: </a:t>
            </a:r>
            <a:r>
              <a:rPr lang="en-US" altLang="ja-JP" sz="2400" dirty="0">
                <a:latin typeface="Calibri" charset="0"/>
                <a:ea typeface="Calibri" charset="0"/>
                <a:cs typeface="Calibri" charset="0"/>
              </a:rPr>
              <a:t>An argument that flips an opponent's point to benefit the other side (e.g., an advantage can be turned into a disadvantage).</a:t>
            </a:r>
          </a:p>
          <a:p>
            <a:pPr>
              <a:spcBef>
                <a:spcPts val="600"/>
              </a:spcBef>
            </a:pPr>
            <a:r>
              <a:rPr lang="en-US" altLang="ja-JP" sz="2400" b="1" dirty="0">
                <a:latin typeface="Calibri" charset="0"/>
                <a:ea typeface="Calibri" charset="0"/>
                <a:cs typeface="Calibri" charset="0"/>
              </a:rPr>
              <a:t>Status Quo</a:t>
            </a:r>
            <a:r>
              <a:rPr lang="en-US" altLang="ja-JP" sz="2400" dirty="0">
                <a:latin typeface="Calibri" charset="0"/>
                <a:ea typeface="Calibri" charset="0"/>
                <a:cs typeface="Calibri" charset="0"/>
              </a:rPr>
              <a:t>: Debaters use this Latin term to refer to the “present system,” or things as they now are.</a:t>
            </a:r>
          </a:p>
          <a:p>
            <a:pPr>
              <a:spcBef>
                <a:spcPts val="600"/>
              </a:spcBef>
            </a:pPr>
            <a:r>
              <a:rPr lang="en-US" altLang="ja-JP" sz="2400" b="1" dirty="0">
                <a:latin typeface="Calibri" charset="0"/>
                <a:ea typeface="Calibri" charset="0"/>
                <a:cs typeface="Calibri" charset="0"/>
              </a:rPr>
              <a:t>Line-by-Line: </a:t>
            </a:r>
            <a:r>
              <a:rPr lang="en-US" altLang="ja-JP" sz="2400" dirty="0">
                <a:latin typeface="Calibri" charset="0"/>
                <a:ea typeface="Calibri" charset="0"/>
                <a:cs typeface="Calibri" charset="0"/>
              </a:rPr>
              <a:t>Going through the flow argument by argument, responding to each point made by the other team. </a:t>
            </a:r>
          </a:p>
          <a:p>
            <a:pPr>
              <a:spcBef>
                <a:spcPts val="600"/>
              </a:spcBef>
            </a:pPr>
            <a:r>
              <a:rPr lang="en-US" altLang="ja-JP" sz="2400" b="1" dirty="0">
                <a:latin typeface="Calibri" charset="0"/>
                <a:ea typeface="Calibri" charset="0"/>
                <a:cs typeface="Calibri" charset="0"/>
              </a:rPr>
              <a:t>Cross-Apply: </a:t>
            </a:r>
            <a:r>
              <a:rPr lang="en-US" altLang="ja-JP" sz="2400" dirty="0">
                <a:latin typeface="Calibri" charset="0"/>
                <a:ea typeface="Calibri" charset="0"/>
                <a:cs typeface="Calibri" charset="0"/>
              </a:rPr>
              <a:t>Taking an argument from one part of the debate and applying it to another argument or issue.</a:t>
            </a:r>
          </a:p>
          <a:p>
            <a:pPr>
              <a:spcBef>
                <a:spcPts val="600"/>
              </a:spcBef>
            </a:pPr>
            <a:r>
              <a:rPr lang="en-US" altLang="ja-JP" sz="2400" b="1" dirty="0">
                <a:latin typeface="Calibri" charset="0"/>
                <a:ea typeface="Calibri" charset="0"/>
                <a:cs typeface="Calibri" charset="0"/>
              </a:rPr>
              <a:t>Off-case:</a:t>
            </a:r>
            <a:r>
              <a:rPr lang="en-US" altLang="ja-JP" sz="2400" dirty="0">
                <a:latin typeface="Calibri" charset="0"/>
                <a:ea typeface="Calibri" charset="0"/>
                <a:cs typeface="Calibri" charset="0"/>
              </a:rPr>
              <a:t> Arguments made by the Negative that are not directly responding to the Affirmative's case structure (e.g., topicality, disadvantages, or counterplans).</a:t>
            </a:r>
          </a:p>
        </p:txBody>
      </p:sp>
    </p:spTree>
    <p:extLst>
      <p:ext uri="{BB962C8B-B14F-4D97-AF65-F5344CB8AC3E}">
        <p14:creationId xmlns:p14="http://schemas.microsoft.com/office/powerpoint/2010/main" val="1534959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p:txBody>
          <a:bodyPr/>
          <a:lstStyle/>
          <a:p>
            <a:pPr>
              <a:lnSpc>
                <a:spcPts val="4400"/>
              </a:lnSpc>
            </a:pPr>
            <a:r>
              <a:rPr lang="en-US" sz="4400" dirty="0"/>
              <a:t>Policy Debate Vocabulary</a:t>
            </a:r>
          </a:p>
        </p:txBody>
      </p:sp>
      <p:sp>
        <p:nvSpPr>
          <p:cNvPr id="3" name="Content Placeholder 2">
            <a:extLst>
              <a:ext uri="{FF2B5EF4-FFF2-40B4-BE49-F238E27FC236}">
                <a16:creationId xmlns:a16="http://schemas.microsoft.com/office/drawing/2014/main" id="{ECFF7F7D-839B-4909-8248-DFBFD13FE0F8}"/>
              </a:ext>
            </a:extLst>
          </p:cNvPr>
          <p:cNvSpPr>
            <a:spLocks noGrp="1"/>
          </p:cNvSpPr>
          <p:nvPr>
            <p:ph idx="1"/>
          </p:nvPr>
        </p:nvSpPr>
        <p:spPr>
          <a:xfrm>
            <a:off x="1649154" y="2006549"/>
            <a:ext cx="10207224" cy="4518075"/>
          </a:xfrm>
        </p:spPr>
        <p:txBody>
          <a:bodyPr/>
          <a:lstStyle/>
          <a:p>
            <a:pPr>
              <a:spcBef>
                <a:spcPts val="600"/>
              </a:spcBef>
            </a:pPr>
            <a:r>
              <a:rPr lang="en-US" altLang="ja-JP" sz="3200" b="1" dirty="0">
                <a:latin typeface="Calibri" charset="0"/>
                <a:ea typeface="Calibri" charset="0"/>
                <a:cs typeface="Calibri" charset="0"/>
              </a:rPr>
              <a:t>Disadvantage Terms:</a:t>
            </a:r>
            <a:endParaRPr lang="en-US" altLang="ja-JP" sz="3200" dirty="0">
              <a:latin typeface="Calibri" charset="0"/>
              <a:ea typeface="Calibri" charset="0"/>
              <a:cs typeface="Calibri" charset="0"/>
            </a:endParaRPr>
          </a:p>
          <a:p>
            <a:pPr marL="693738" indent="-227013">
              <a:spcBef>
                <a:spcPts val="1200"/>
              </a:spcBef>
            </a:pPr>
            <a:r>
              <a:rPr lang="en-US" sz="2400" b="1" dirty="0"/>
              <a:t>Uniqueness: </a:t>
            </a:r>
            <a:r>
              <a:rPr lang="en-US" sz="2400" dirty="0"/>
              <a:t>An argument showing that the disadvantage will not happen in the present system; therefore, the disadvantage is unique to the passage of the affirmative plan. If the disadvantage will happen in any case, it gives no reason to vote against the affirmative plan.</a:t>
            </a:r>
          </a:p>
          <a:p>
            <a:pPr marL="693738" indent="-227013">
              <a:spcBef>
                <a:spcPts val="1200"/>
              </a:spcBef>
            </a:pPr>
            <a:r>
              <a:rPr lang="en-US" sz="2400" b="1" dirty="0"/>
              <a:t>Link: </a:t>
            </a:r>
            <a:r>
              <a:rPr lang="en-US" sz="2400" dirty="0"/>
              <a:t>An argument showing why the affirmative plan will cause the disadvantage.</a:t>
            </a:r>
          </a:p>
          <a:p>
            <a:pPr marL="693738" indent="-227013">
              <a:spcBef>
                <a:spcPts val="1200"/>
              </a:spcBef>
            </a:pPr>
            <a:r>
              <a:rPr lang="en-US" sz="2400" b="1" dirty="0"/>
              <a:t>Internal Link</a:t>
            </a:r>
            <a:r>
              <a:rPr lang="en-US" sz="2400" dirty="0"/>
              <a:t> – The causal step between the link and the impact.</a:t>
            </a:r>
          </a:p>
          <a:p>
            <a:pPr marL="693738" indent="-227013">
              <a:spcBef>
                <a:spcPts val="1200"/>
              </a:spcBef>
            </a:pPr>
            <a:r>
              <a:rPr lang="en-US" sz="2400" b="1" dirty="0"/>
              <a:t>Impact: </a:t>
            </a:r>
            <a:r>
              <a:rPr lang="en-US" sz="2400" dirty="0"/>
              <a:t>An argument showing the extent of the harm brought about by the disadvantage.</a:t>
            </a:r>
          </a:p>
        </p:txBody>
      </p:sp>
    </p:spTree>
    <p:extLst>
      <p:ext uri="{BB962C8B-B14F-4D97-AF65-F5344CB8AC3E}">
        <p14:creationId xmlns:p14="http://schemas.microsoft.com/office/powerpoint/2010/main" val="3676638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p:txBody>
          <a:bodyPr/>
          <a:lstStyle/>
          <a:p>
            <a:pPr>
              <a:lnSpc>
                <a:spcPts val="4400"/>
              </a:lnSpc>
            </a:pPr>
            <a:r>
              <a:rPr lang="en-US" sz="4400" dirty="0"/>
              <a:t>Policy Debate Vocabulary</a:t>
            </a:r>
          </a:p>
        </p:txBody>
      </p:sp>
      <p:sp>
        <p:nvSpPr>
          <p:cNvPr id="3" name="Content Placeholder 2">
            <a:extLst>
              <a:ext uri="{FF2B5EF4-FFF2-40B4-BE49-F238E27FC236}">
                <a16:creationId xmlns:a16="http://schemas.microsoft.com/office/drawing/2014/main" id="{ECFF7F7D-839B-4909-8248-DFBFD13FE0F8}"/>
              </a:ext>
            </a:extLst>
          </p:cNvPr>
          <p:cNvSpPr>
            <a:spLocks noGrp="1"/>
          </p:cNvSpPr>
          <p:nvPr>
            <p:ph idx="1"/>
          </p:nvPr>
        </p:nvSpPr>
        <p:spPr>
          <a:xfrm>
            <a:off x="1649154" y="2006549"/>
            <a:ext cx="10207224" cy="4518075"/>
          </a:xfrm>
        </p:spPr>
        <p:txBody>
          <a:bodyPr/>
          <a:lstStyle/>
          <a:p>
            <a:pPr>
              <a:spcBef>
                <a:spcPts val="600"/>
              </a:spcBef>
            </a:pPr>
            <a:r>
              <a:rPr lang="en-US" altLang="ja-JP" sz="3200" b="1" dirty="0">
                <a:latin typeface="Calibri" charset="0"/>
                <a:ea typeface="Calibri" charset="0"/>
                <a:cs typeface="Calibri" charset="0"/>
              </a:rPr>
              <a:t>Counterplan Terms:</a:t>
            </a:r>
            <a:endParaRPr lang="en-US" altLang="ja-JP" sz="3200" dirty="0">
              <a:latin typeface="Calibri" charset="0"/>
              <a:ea typeface="Calibri" charset="0"/>
              <a:cs typeface="Calibri" charset="0"/>
            </a:endParaRPr>
          </a:p>
          <a:p>
            <a:pPr marL="693738" indent="-227013">
              <a:spcBef>
                <a:spcPts val="1200"/>
              </a:spcBef>
            </a:pPr>
            <a:r>
              <a:rPr lang="en-US" sz="2400" b="1" dirty="0"/>
              <a:t>Counterplan Text: </a:t>
            </a:r>
            <a:r>
              <a:rPr lang="en-US" sz="2400" dirty="0"/>
              <a:t>Just as the affirmative plan needs to be described in the first affirmative speech, so the counterplan must also be specific.</a:t>
            </a:r>
          </a:p>
          <a:p>
            <a:pPr marL="693738" indent="-227013">
              <a:spcBef>
                <a:spcPts val="1200"/>
              </a:spcBef>
            </a:pPr>
            <a:r>
              <a:rPr lang="en-US" sz="2400" b="1" dirty="0"/>
              <a:t>Competitiveness: </a:t>
            </a:r>
            <a:r>
              <a:rPr lang="en-US" sz="2400" dirty="0"/>
              <a:t>An argument showing why it is impossible (called “mutual exclusivity”) or undesirable (called “net benefits) to do both the plan and the counterplan.</a:t>
            </a:r>
          </a:p>
          <a:p>
            <a:pPr marL="693738" indent="-227013">
              <a:spcBef>
                <a:spcPts val="1200"/>
              </a:spcBef>
            </a:pPr>
            <a:r>
              <a:rPr lang="en-US" sz="2400" b="1" dirty="0"/>
              <a:t>Perm: </a:t>
            </a:r>
            <a:r>
              <a:rPr lang="en-US" sz="2400" dirty="0"/>
              <a:t>Short for permutation, a test to see if parts of both the Affirmative plan and the Negative counterplan can work together. If the Affirmative wins a permutation argument, they have shown that the counterplan should be rejected because it fails the “competitiveness” test.</a:t>
            </a:r>
          </a:p>
        </p:txBody>
      </p:sp>
    </p:spTree>
    <p:extLst>
      <p:ext uri="{BB962C8B-B14F-4D97-AF65-F5344CB8AC3E}">
        <p14:creationId xmlns:p14="http://schemas.microsoft.com/office/powerpoint/2010/main" val="2461191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p:txBody>
          <a:bodyPr/>
          <a:lstStyle/>
          <a:p>
            <a:r>
              <a:rPr lang="en-US" sz="4400" dirty="0"/>
              <a:t>What Is policy debate?</a:t>
            </a:r>
          </a:p>
        </p:txBody>
      </p:sp>
      <p:sp>
        <p:nvSpPr>
          <p:cNvPr id="3" name="Content Placeholder 2">
            <a:extLst>
              <a:ext uri="{FF2B5EF4-FFF2-40B4-BE49-F238E27FC236}">
                <a16:creationId xmlns:a16="http://schemas.microsoft.com/office/drawing/2014/main" id="{ECFF7F7D-839B-4909-8248-DFBFD13FE0F8}"/>
              </a:ext>
            </a:extLst>
          </p:cNvPr>
          <p:cNvSpPr>
            <a:spLocks noGrp="1"/>
          </p:cNvSpPr>
          <p:nvPr>
            <p:ph idx="1"/>
          </p:nvPr>
        </p:nvSpPr>
        <p:spPr>
          <a:xfrm>
            <a:off x="1649154" y="2006549"/>
            <a:ext cx="10026649" cy="4338637"/>
          </a:xfrm>
        </p:spPr>
        <p:txBody>
          <a:bodyPr/>
          <a:lstStyle/>
          <a:p>
            <a:pPr marL="457200" indent="-457200" defTabSz="746125">
              <a:lnSpc>
                <a:spcPct val="90000"/>
              </a:lnSpc>
              <a:spcBef>
                <a:spcPct val="60000"/>
              </a:spcBef>
            </a:pPr>
            <a:r>
              <a:rPr lang="en-US" sz="3600" dirty="0">
                <a:latin typeface="Tahoma" charset="0"/>
                <a:ea typeface="ＭＳ Ｐゴシック" charset="0"/>
                <a:cs typeface="ＭＳ Ｐゴシック" charset="0"/>
              </a:rPr>
              <a:t>National, Year-Long Topic: </a:t>
            </a:r>
            <a:r>
              <a:rPr lang="en-US" sz="2400" dirty="0">
                <a:latin typeface="Tahoma" charset="0"/>
                <a:ea typeface="ＭＳ Ｐゴシック" charset="0"/>
                <a:cs typeface="ＭＳ Ｐゴシック" charset="0"/>
              </a:rPr>
              <a:t>Policy debaters debate the topic as selected by the National Federation of High Schools.</a:t>
            </a:r>
          </a:p>
          <a:p>
            <a:pPr marL="457200" indent="-457200" defTabSz="746125">
              <a:lnSpc>
                <a:spcPct val="90000"/>
              </a:lnSpc>
              <a:spcBef>
                <a:spcPct val="60000"/>
              </a:spcBef>
            </a:pPr>
            <a:r>
              <a:rPr lang="en-US" sz="3600" dirty="0">
                <a:latin typeface="Tahoma" charset="0"/>
                <a:ea typeface="ＭＳ Ｐゴシック" charset="0"/>
                <a:cs typeface="ＭＳ Ｐゴシック" charset="0"/>
              </a:rPr>
              <a:t>2-Person Teams: </a:t>
            </a:r>
            <a:r>
              <a:rPr lang="en-US" sz="2400" dirty="0">
                <a:latin typeface="Tahoma" charset="0"/>
                <a:ea typeface="ＭＳ Ｐゴシック" charset="0"/>
                <a:cs typeface="ＭＳ Ｐゴシック" charset="0"/>
              </a:rPr>
              <a:t>You will have a debate partner; you will debate a two-person team from another school.</a:t>
            </a:r>
          </a:p>
          <a:p>
            <a:pPr marL="457200" indent="-457200" defTabSz="746125">
              <a:lnSpc>
                <a:spcPct val="90000"/>
              </a:lnSpc>
              <a:spcBef>
                <a:spcPct val="60000"/>
              </a:spcBef>
            </a:pPr>
            <a:r>
              <a:rPr lang="en-US" sz="3600" dirty="0">
                <a:latin typeface="Tahoma" charset="0"/>
                <a:ea typeface="ＭＳ Ｐゴシック" charset="0"/>
                <a:cs typeface="ＭＳ Ｐゴシック" charset="0"/>
              </a:rPr>
              <a:t>Affirmative or Negative?: </a:t>
            </a:r>
            <a:r>
              <a:rPr lang="en-US" sz="2400" dirty="0">
                <a:latin typeface="Tahoma" charset="0"/>
                <a:ea typeface="ＭＳ Ｐゴシック" charset="0"/>
                <a:cs typeface="ＭＳ Ｐゴシック" charset="0"/>
              </a:rPr>
              <a:t>Almost all policy debate is “switch-sides,” meaning you will be affirmative one round, but negative the next. </a:t>
            </a:r>
            <a:endParaRPr lang="en-US" dirty="0"/>
          </a:p>
        </p:txBody>
      </p:sp>
    </p:spTree>
    <p:extLst>
      <p:ext uri="{BB962C8B-B14F-4D97-AF65-F5344CB8AC3E}">
        <p14:creationId xmlns:p14="http://schemas.microsoft.com/office/powerpoint/2010/main" val="41787942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EF2496D-D6A0-4CC2-9A65-2756FE866C9F}"/>
              </a:ext>
            </a:extLst>
          </p:cNvPr>
          <p:cNvSpPr>
            <a:spLocks noGrp="1"/>
          </p:cNvSpPr>
          <p:nvPr>
            <p:ph type="title"/>
          </p:nvPr>
        </p:nvSpPr>
        <p:spPr>
          <a:xfrm>
            <a:off x="963085" y="3385498"/>
            <a:ext cx="8868545" cy="670937"/>
          </a:xfrm>
        </p:spPr>
        <p:txBody>
          <a:bodyPr/>
          <a:lstStyle/>
          <a:p>
            <a:r>
              <a:rPr lang="en-US" dirty="0"/>
              <a:t>POLICY DEBATE INTRODUCTION</a:t>
            </a:r>
          </a:p>
        </p:txBody>
      </p:sp>
      <p:sp>
        <p:nvSpPr>
          <p:cNvPr id="4" name="Footer Placeholder 3">
            <a:extLst>
              <a:ext uri="{FF2B5EF4-FFF2-40B4-BE49-F238E27FC236}">
                <a16:creationId xmlns:a16="http://schemas.microsoft.com/office/drawing/2014/main" id="{C9122689-0C18-4DE0-BCC9-AC763AA0BF80}"/>
              </a:ext>
            </a:extLst>
          </p:cNvPr>
          <p:cNvSpPr>
            <a:spLocks noGrp="1"/>
          </p:cNvSpPr>
          <p:nvPr>
            <p:ph type="ftr" sz="quarter" idx="4294967295"/>
          </p:nvPr>
        </p:nvSpPr>
        <p:spPr>
          <a:xfrm>
            <a:off x="10199688" y="6524625"/>
            <a:ext cx="1992312" cy="295275"/>
          </a:xfrm>
        </p:spPr>
        <p:txBody>
          <a:bodyPr/>
          <a:lstStyle/>
          <a:p>
            <a:pPr>
              <a:defRPr/>
            </a:pPr>
            <a:r>
              <a:rPr lang="en-US"/>
              <a:t>www.nfhs.org</a:t>
            </a:r>
          </a:p>
        </p:txBody>
      </p:sp>
      <p:pic>
        <p:nvPicPr>
          <p:cNvPr id="7" name="Picture 6">
            <a:extLst>
              <a:ext uri="{FF2B5EF4-FFF2-40B4-BE49-F238E27FC236}">
                <a16:creationId xmlns:a16="http://schemas.microsoft.com/office/drawing/2014/main" id="{6ECC8073-1E69-A04A-B1CD-C93E3D102AF4}"/>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0" y="0"/>
            <a:ext cx="12192000" cy="2801566"/>
          </a:xfrm>
          <a:prstGeom prst="rect">
            <a:avLst/>
          </a:prstGeom>
        </p:spPr>
      </p:pic>
    </p:spTree>
    <p:extLst>
      <p:ext uri="{BB962C8B-B14F-4D97-AF65-F5344CB8AC3E}">
        <p14:creationId xmlns:p14="http://schemas.microsoft.com/office/powerpoint/2010/main" val="1837134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p:txBody>
          <a:bodyPr/>
          <a:lstStyle/>
          <a:p>
            <a:r>
              <a:rPr lang="en-US" sz="4400" dirty="0"/>
              <a:t>What Do We Debate About?</a:t>
            </a:r>
          </a:p>
        </p:txBody>
      </p:sp>
      <p:sp>
        <p:nvSpPr>
          <p:cNvPr id="3" name="Content Placeholder 2">
            <a:extLst>
              <a:ext uri="{FF2B5EF4-FFF2-40B4-BE49-F238E27FC236}">
                <a16:creationId xmlns:a16="http://schemas.microsoft.com/office/drawing/2014/main" id="{ECFF7F7D-839B-4909-8248-DFBFD13FE0F8}"/>
              </a:ext>
            </a:extLst>
          </p:cNvPr>
          <p:cNvSpPr>
            <a:spLocks noGrp="1"/>
          </p:cNvSpPr>
          <p:nvPr>
            <p:ph idx="1"/>
          </p:nvPr>
        </p:nvSpPr>
        <p:spPr>
          <a:xfrm>
            <a:off x="1649154" y="2006549"/>
            <a:ext cx="10026649" cy="4338637"/>
          </a:xfrm>
        </p:spPr>
        <p:txBody>
          <a:bodyPr/>
          <a:lstStyle/>
          <a:p>
            <a:pPr marL="457200" indent="-457200" defTabSz="746125">
              <a:lnSpc>
                <a:spcPct val="90000"/>
              </a:lnSpc>
              <a:spcBef>
                <a:spcPct val="60000"/>
              </a:spcBef>
            </a:pPr>
            <a:r>
              <a:rPr lang="en-US" sz="3600" dirty="0">
                <a:latin typeface="Tahoma" charset="0"/>
                <a:ea typeface="ＭＳ Ｐゴシック" charset="0"/>
                <a:cs typeface="ＭＳ Ｐゴシック" charset="0"/>
              </a:rPr>
              <a:t>2026-27 Policy Debate Resolution: </a:t>
            </a:r>
            <a:r>
              <a:rPr lang="en-US" sz="2400" dirty="0">
                <a:latin typeface="Tahoma" charset="0"/>
                <a:ea typeface="ＭＳ Ｐゴシック" charset="0"/>
                <a:cs typeface="ＭＳ Ｐゴシック" charset="0"/>
              </a:rPr>
              <a:t>“</a:t>
            </a:r>
            <a:r>
              <a:rPr lang="en-US" sz="2400" dirty="0"/>
              <a:t>Resolved: The United States federal government should establish national health insurance in the United States.”</a:t>
            </a:r>
            <a:endParaRPr lang="en-US" sz="2400" dirty="0">
              <a:latin typeface="Tahoma" charset="0"/>
              <a:ea typeface="ＭＳ Ｐゴシック" charset="0"/>
              <a:cs typeface="ＭＳ Ｐゴシック" charset="0"/>
            </a:endParaRPr>
          </a:p>
          <a:p>
            <a:pPr marL="457200" indent="-457200" defTabSz="746125">
              <a:lnSpc>
                <a:spcPct val="90000"/>
              </a:lnSpc>
              <a:spcBef>
                <a:spcPct val="60000"/>
              </a:spcBef>
            </a:pPr>
            <a:r>
              <a:rPr lang="en-US" sz="3600" dirty="0">
                <a:latin typeface="Tahoma" charset="0"/>
                <a:ea typeface="ＭＳ Ｐゴシック" charset="0"/>
                <a:cs typeface="ＭＳ Ｐゴシック" charset="0"/>
              </a:rPr>
              <a:t>The Affirmative Case must present a ”plan”: </a:t>
            </a:r>
            <a:r>
              <a:rPr lang="en-US" sz="2400" dirty="0">
                <a:latin typeface="Tahoma" charset="0"/>
                <a:ea typeface="ＭＳ Ｐゴシック" charset="0"/>
                <a:cs typeface="ＭＳ Ｐゴシック" charset="0"/>
              </a:rPr>
              <a:t>Think of the resolution as a umbrella – the affirmative must present and defend a plan that falls under the resolution.</a:t>
            </a:r>
            <a:endParaRPr lang="en-US" sz="3600" dirty="0">
              <a:latin typeface="Tahoma" charset="0"/>
              <a:ea typeface="ＭＳ Ｐゴシック" charset="0"/>
              <a:cs typeface="ＭＳ Ｐゴシック" charset="0"/>
            </a:endParaRPr>
          </a:p>
          <a:p>
            <a:pPr marL="457200" indent="-457200" defTabSz="746125">
              <a:lnSpc>
                <a:spcPct val="90000"/>
              </a:lnSpc>
              <a:spcBef>
                <a:spcPct val="60000"/>
              </a:spcBef>
            </a:pPr>
            <a:r>
              <a:rPr lang="en-US" sz="3600" dirty="0">
                <a:latin typeface="Tahoma" charset="0"/>
                <a:ea typeface="ＭＳ Ｐゴシック" charset="0"/>
                <a:cs typeface="ＭＳ Ｐゴシック" charset="0"/>
              </a:rPr>
              <a:t>Yes or No to the Plan?: </a:t>
            </a:r>
            <a:r>
              <a:rPr lang="en-US" sz="2400" dirty="0">
                <a:latin typeface="Tahoma" charset="0"/>
                <a:ea typeface="ＭＳ Ｐゴシック" charset="0"/>
                <a:cs typeface="ＭＳ Ｐゴシック" charset="0"/>
              </a:rPr>
              <a:t>The affirmative says ”yes” to the plan; the negative says “no.”</a:t>
            </a:r>
          </a:p>
        </p:txBody>
      </p:sp>
    </p:spTree>
    <p:extLst>
      <p:ext uri="{BB962C8B-B14F-4D97-AF65-F5344CB8AC3E}">
        <p14:creationId xmlns:p14="http://schemas.microsoft.com/office/powerpoint/2010/main" val="4050838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p:txBody>
          <a:bodyPr/>
          <a:lstStyle/>
          <a:p>
            <a:r>
              <a:rPr lang="en-US" sz="4400" dirty="0"/>
              <a:t>What Is an affirmative plan?</a:t>
            </a:r>
          </a:p>
        </p:txBody>
      </p:sp>
      <p:sp>
        <p:nvSpPr>
          <p:cNvPr id="3" name="Content Placeholder 2">
            <a:extLst>
              <a:ext uri="{FF2B5EF4-FFF2-40B4-BE49-F238E27FC236}">
                <a16:creationId xmlns:a16="http://schemas.microsoft.com/office/drawing/2014/main" id="{ECFF7F7D-839B-4909-8248-DFBFD13FE0F8}"/>
              </a:ext>
            </a:extLst>
          </p:cNvPr>
          <p:cNvSpPr>
            <a:spLocks noGrp="1"/>
          </p:cNvSpPr>
          <p:nvPr>
            <p:ph idx="1"/>
          </p:nvPr>
        </p:nvSpPr>
        <p:spPr>
          <a:xfrm>
            <a:off x="1649154" y="2006549"/>
            <a:ext cx="10026649" cy="4338637"/>
          </a:xfrm>
        </p:spPr>
        <p:txBody>
          <a:bodyPr/>
          <a:lstStyle/>
          <a:p>
            <a:pPr marL="457200" indent="-457200" defTabSz="746125">
              <a:lnSpc>
                <a:spcPct val="90000"/>
              </a:lnSpc>
              <a:spcBef>
                <a:spcPct val="60000"/>
              </a:spcBef>
            </a:pPr>
            <a:r>
              <a:rPr lang="en-US" sz="3600" dirty="0">
                <a:latin typeface="Tahoma" charset="0"/>
                <a:ea typeface="ＭＳ Ｐゴシック" charset="0"/>
                <a:cs typeface="ＭＳ Ｐゴシック" charset="0"/>
              </a:rPr>
              <a:t>One or two sentence description of what the affirmative thinks should be done: </a:t>
            </a:r>
            <a:r>
              <a:rPr lang="en-US" sz="2400" dirty="0">
                <a:latin typeface="Tahoma" charset="0"/>
                <a:ea typeface="ＭＳ Ｐゴシック" charset="0"/>
                <a:cs typeface="ＭＳ Ｐゴシック" charset="0"/>
              </a:rPr>
              <a:t>What change in the U.S. federal government’s programs for health insurance? </a:t>
            </a:r>
          </a:p>
          <a:p>
            <a:pPr marL="457200" indent="-457200" defTabSz="746125">
              <a:lnSpc>
                <a:spcPct val="90000"/>
              </a:lnSpc>
              <a:spcBef>
                <a:spcPct val="60000"/>
              </a:spcBef>
            </a:pPr>
            <a:r>
              <a:rPr lang="en-US" sz="3600" dirty="0">
                <a:latin typeface="Tahoma" charset="0"/>
                <a:ea typeface="ＭＳ Ｐゴシック" charset="0"/>
                <a:cs typeface="ＭＳ Ｐゴシック" charset="0"/>
              </a:rPr>
              <a:t>Falls under the resolution: </a:t>
            </a:r>
            <a:r>
              <a:rPr lang="en-US" sz="2400" dirty="0">
                <a:latin typeface="Tahoma" charset="0"/>
                <a:ea typeface="ＭＳ Ｐゴシック" charset="0"/>
                <a:cs typeface="ＭＳ Ｐゴシック" charset="0"/>
              </a:rPr>
              <a:t>Think of the resolution as an umbrella – the affirmative must present and defend a plan that falls under the resolution.</a:t>
            </a:r>
            <a:endParaRPr lang="en-US" sz="3600" dirty="0">
              <a:latin typeface="Tahoma" charset="0"/>
              <a:ea typeface="ＭＳ Ｐゴシック" charset="0"/>
              <a:cs typeface="ＭＳ Ｐゴシック" charset="0"/>
            </a:endParaRPr>
          </a:p>
        </p:txBody>
      </p:sp>
    </p:spTree>
    <p:extLst>
      <p:ext uri="{BB962C8B-B14F-4D97-AF65-F5344CB8AC3E}">
        <p14:creationId xmlns:p14="http://schemas.microsoft.com/office/powerpoint/2010/main" val="681214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p:txBody>
          <a:bodyPr/>
          <a:lstStyle/>
          <a:p>
            <a:r>
              <a:rPr lang="en-US" sz="4400" dirty="0"/>
              <a:t>What Are some examples of a plan?</a:t>
            </a:r>
          </a:p>
        </p:txBody>
      </p:sp>
      <p:sp>
        <p:nvSpPr>
          <p:cNvPr id="3" name="Content Placeholder 2">
            <a:extLst>
              <a:ext uri="{FF2B5EF4-FFF2-40B4-BE49-F238E27FC236}">
                <a16:creationId xmlns:a16="http://schemas.microsoft.com/office/drawing/2014/main" id="{ECFF7F7D-839B-4909-8248-DFBFD13FE0F8}"/>
              </a:ext>
            </a:extLst>
          </p:cNvPr>
          <p:cNvSpPr>
            <a:spLocks noGrp="1"/>
          </p:cNvSpPr>
          <p:nvPr>
            <p:ph idx="1"/>
          </p:nvPr>
        </p:nvSpPr>
        <p:spPr>
          <a:xfrm>
            <a:off x="1649154" y="2006549"/>
            <a:ext cx="10026649" cy="4338637"/>
          </a:xfrm>
        </p:spPr>
        <p:txBody>
          <a:bodyPr/>
          <a:lstStyle/>
          <a:p>
            <a:pPr marL="457200" indent="-457200" defTabSz="746125">
              <a:lnSpc>
                <a:spcPct val="90000"/>
              </a:lnSpc>
              <a:spcBef>
                <a:spcPct val="60000"/>
              </a:spcBef>
            </a:pPr>
            <a:r>
              <a:rPr lang="en-US" sz="2400" dirty="0">
                <a:latin typeface="Tahoma" charset="0"/>
                <a:ea typeface="ＭＳ Ｐゴシック" charset="0"/>
                <a:cs typeface="ＭＳ Ｐゴシック" charset="0"/>
              </a:rPr>
              <a:t>The United States federal government should establish national health insurance in the United States by adopting Medicare-for-All as proposed by Senator Bernie Sanders.</a:t>
            </a:r>
          </a:p>
          <a:p>
            <a:pPr marL="457200" indent="-457200" defTabSz="746125">
              <a:lnSpc>
                <a:spcPct val="90000"/>
              </a:lnSpc>
              <a:spcBef>
                <a:spcPct val="60000"/>
              </a:spcBef>
            </a:pPr>
            <a:r>
              <a:rPr lang="en-US" sz="2400" dirty="0">
                <a:latin typeface="Tahoma" charset="0"/>
                <a:ea typeface="ＭＳ Ｐゴシック" charset="0"/>
                <a:cs typeface="ＭＳ Ｐゴシック" charset="0"/>
              </a:rPr>
              <a:t>The U.S. federal government should establish national health insurance in the United States by adopting a single-payer health insurance program modeled after the one now in use in Canada.</a:t>
            </a:r>
          </a:p>
          <a:p>
            <a:pPr marL="457200" indent="-457200" defTabSz="746125">
              <a:lnSpc>
                <a:spcPct val="90000"/>
              </a:lnSpc>
              <a:spcBef>
                <a:spcPct val="60000"/>
              </a:spcBef>
            </a:pPr>
            <a:r>
              <a:rPr lang="en-US" sz="2400" dirty="0">
                <a:latin typeface="Tahoma" charset="0"/>
                <a:ea typeface="ＭＳ Ｐゴシック" charset="0"/>
                <a:cs typeface="ＭＳ Ｐゴシック" charset="0"/>
              </a:rPr>
              <a:t>The U.S. federal government should establish national health insurance in the United States by improving the Affordable Care Act (ACA) by restoring the expanded subsidies, expanding Medicaid in all states, and restoring the individual mandate.</a:t>
            </a:r>
          </a:p>
        </p:txBody>
      </p:sp>
    </p:spTree>
    <p:extLst>
      <p:ext uri="{BB962C8B-B14F-4D97-AF65-F5344CB8AC3E}">
        <p14:creationId xmlns:p14="http://schemas.microsoft.com/office/powerpoint/2010/main" val="1465790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216FDE-70E2-4CB2-A940-94C308D2505D}"/>
              </a:ext>
            </a:extLst>
          </p:cNvPr>
          <p:cNvSpPr>
            <a:spLocks noGrp="1"/>
          </p:cNvSpPr>
          <p:nvPr>
            <p:ph type="title"/>
          </p:nvPr>
        </p:nvSpPr>
        <p:spPr/>
        <p:txBody>
          <a:bodyPr/>
          <a:lstStyle/>
          <a:p>
            <a:r>
              <a:rPr lang="en-US" sz="4400" dirty="0"/>
              <a:t>the format for policy debate</a:t>
            </a:r>
          </a:p>
        </p:txBody>
      </p:sp>
      <p:sp>
        <p:nvSpPr>
          <p:cNvPr id="5" name="Content Placeholder 4">
            <a:extLst>
              <a:ext uri="{FF2B5EF4-FFF2-40B4-BE49-F238E27FC236}">
                <a16:creationId xmlns:a16="http://schemas.microsoft.com/office/drawing/2014/main" id="{E7AC8020-DB26-4902-B73A-46834BE811B6}"/>
              </a:ext>
            </a:extLst>
          </p:cNvPr>
          <p:cNvSpPr>
            <a:spLocks noGrp="1"/>
          </p:cNvSpPr>
          <p:nvPr>
            <p:ph idx="1"/>
          </p:nvPr>
        </p:nvSpPr>
        <p:spPr>
          <a:xfrm>
            <a:off x="1940985" y="1902053"/>
            <a:ext cx="10026649" cy="4662033"/>
          </a:xfrm>
        </p:spPr>
        <p:txBody>
          <a:bodyPr/>
          <a:lstStyle/>
          <a:p>
            <a:r>
              <a:rPr lang="en-US" sz="2400" dirty="0">
                <a:latin typeface="Tahoma" charset="0"/>
                <a:ea typeface="ＭＳ Ｐゴシック" charset="0"/>
                <a:cs typeface="ＭＳ Ｐゴシック" charset="0"/>
              </a:rPr>
              <a:t>Constructive Speeches </a:t>
            </a:r>
          </a:p>
          <a:p>
            <a:pPr marL="457200" lvl="1" indent="0">
              <a:buNone/>
            </a:pPr>
            <a:r>
              <a:rPr lang="en-US" sz="2000" dirty="0">
                <a:latin typeface="Tahoma" charset="0"/>
                <a:ea typeface="ＭＳ Ｐゴシック" charset="0"/>
              </a:rPr>
              <a:t>First Affirmative Constructive (1AC): 8 Minutes (Layout the whole </a:t>
            </a:r>
            <a:r>
              <a:rPr lang="en-US" sz="2000" dirty="0" err="1">
                <a:latin typeface="Tahoma" charset="0"/>
                <a:ea typeface="ＭＳ Ｐゴシック" charset="0"/>
              </a:rPr>
              <a:t>Aff</a:t>
            </a:r>
            <a:r>
              <a:rPr lang="en-US" sz="2000" dirty="0">
                <a:latin typeface="Tahoma" charset="0"/>
                <a:ea typeface="ＭＳ Ｐゴシック" charset="0"/>
              </a:rPr>
              <a:t> position)</a:t>
            </a:r>
          </a:p>
          <a:p>
            <a:pPr lvl="2"/>
            <a:r>
              <a:rPr lang="en-US" sz="1800" dirty="0">
                <a:latin typeface="Tahoma" charset="0"/>
                <a:ea typeface="ＭＳ Ｐゴシック" charset="0"/>
              </a:rPr>
              <a:t>Cross-Examined by 2NC: 3 Minutes</a:t>
            </a:r>
          </a:p>
          <a:p>
            <a:pPr marL="922338" lvl="1" indent="-455613">
              <a:buNone/>
              <a:tabLst>
                <a:tab pos="455613" algn="l"/>
              </a:tabLst>
            </a:pPr>
            <a:r>
              <a:rPr lang="en-US" sz="2000" dirty="0">
                <a:latin typeface="Tahoma" charset="0"/>
                <a:ea typeface="ＭＳ Ｐゴシック" charset="0"/>
              </a:rPr>
              <a:t>First Negative Constructive (1NC): 8 Minutes (Layout the whole Neg position and answer the </a:t>
            </a:r>
            <a:r>
              <a:rPr lang="en-US" sz="2000" dirty="0" err="1">
                <a:latin typeface="Tahoma" charset="0"/>
                <a:ea typeface="ＭＳ Ｐゴシック" charset="0"/>
              </a:rPr>
              <a:t>Aff</a:t>
            </a:r>
            <a:r>
              <a:rPr lang="en-US" sz="2000" dirty="0">
                <a:latin typeface="Tahoma" charset="0"/>
                <a:ea typeface="ＭＳ Ｐゴシック" charset="0"/>
              </a:rPr>
              <a:t> position)</a:t>
            </a:r>
          </a:p>
          <a:p>
            <a:pPr lvl="2"/>
            <a:r>
              <a:rPr lang="en-US" sz="1800" dirty="0">
                <a:latin typeface="Tahoma" charset="0"/>
                <a:ea typeface="ＭＳ Ｐゴシック" charset="0"/>
              </a:rPr>
              <a:t>Cross-Examined by 1AC: 3 Minutes</a:t>
            </a:r>
          </a:p>
          <a:p>
            <a:pPr marL="457200" lvl="1" indent="0">
              <a:buNone/>
            </a:pPr>
            <a:r>
              <a:rPr lang="en-US" sz="2000" dirty="0">
                <a:latin typeface="Tahoma" charset="0"/>
                <a:ea typeface="ＭＳ Ｐゴシック" charset="0"/>
              </a:rPr>
              <a:t>Second Affirmative Constructive (2AC): 8 Minutes</a:t>
            </a:r>
          </a:p>
          <a:p>
            <a:pPr lvl="2"/>
            <a:r>
              <a:rPr lang="en-US" sz="1800" dirty="0">
                <a:latin typeface="Tahoma" charset="0"/>
                <a:ea typeface="ＭＳ Ｐゴシック" charset="0"/>
              </a:rPr>
              <a:t>Cross-Examined by 1NC: 3 Minutes</a:t>
            </a:r>
          </a:p>
          <a:p>
            <a:pPr marL="457200" lvl="1" indent="0">
              <a:buNone/>
            </a:pPr>
            <a:r>
              <a:rPr lang="en-US" sz="2000" dirty="0">
                <a:latin typeface="Tahoma" charset="0"/>
                <a:ea typeface="ＭＳ Ｐゴシック" charset="0"/>
              </a:rPr>
              <a:t>Second Negative Constructive (2NC): 8 Minutes</a:t>
            </a:r>
          </a:p>
          <a:p>
            <a:pPr lvl="2"/>
            <a:r>
              <a:rPr lang="en-US" sz="1800" dirty="0">
                <a:latin typeface="Tahoma" charset="0"/>
                <a:ea typeface="ＭＳ Ｐゴシック" charset="0"/>
              </a:rPr>
              <a:t>Cross-Examined by 2AC: 3 Minutes</a:t>
            </a:r>
          </a:p>
          <a:p>
            <a:r>
              <a:rPr lang="en-US" sz="2400" dirty="0">
                <a:latin typeface="Tahoma" charset="0"/>
                <a:ea typeface="ＭＳ Ｐゴシック" charset="0"/>
                <a:cs typeface="ＭＳ Ｐゴシック" charset="0"/>
              </a:rPr>
              <a:t>Rebuttal Speeches</a:t>
            </a:r>
          </a:p>
          <a:p>
            <a:pPr lvl="1"/>
            <a:r>
              <a:rPr lang="en-US" sz="2000" dirty="0">
                <a:latin typeface="Tahoma" charset="0"/>
                <a:ea typeface="ＭＳ Ｐゴシック" charset="0"/>
              </a:rPr>
              <a:t>First Negative Rebuttal (1NR): 5 Minutes</a:t>
            </a:r>
          </a:p>
          <a:p>
            <a:pPr lvl="1"/>
            <a:r>
              <a:rPr lang="en-US" sz="2000" dirty="0">
                <a:latin typeface="Tahoma" charset="0"/>
                <a:ea typeface="ＭＳ Ｐゴシック" charset="0"/>
              </a:rPr>
              <a:t>First Affirmative Rebuttal (1AR): 5 Minutes</a:t>
            </a:r>
          </a:p>
          <a:p>
            <a:pPr lvl="1"/>
            <a:r>
              <a:rPr lang="en-US" sz="2000" dirty="0">
                <a:latin typeface="Tahoma" charset="0"/>
                <a:ea typeface="ＭＳ Ｐゴシック" charset="0"/>
              </a:rPr>
              <a:t>Second Negative Rebuttal (2NR): 5 Minutes</a:t>
            </a:r>
          </a:p>
          <a:p>
            <a:pPr lvl="1"/>
            <a:r>
              <a:rPr lang="en-US" sz="2000" dirty="0">
                <a:latin typeface="Tahoma" charset="0"/>
                <a:ea typeface="ＭＳ Ｐゴシック" charset="0"/>
              </a:rPr>
              <a:t>Second Affirmative Rebuttal (2AR): 5 Minutes</a:t>
            </a:r>
            <a:endParaRPr lang="en-US" dirty="0"/>
          </a:p>
          <a:p>
            <a:pPr lvl="1"/>
            <a:endParaRPr lang="en-US" dirty="0"/>
          </a:p>
        </p:txBody>
      </p:sp>
    </p:spTree>
    <p:extLst>
      <p:ext uri="{BB962C8B-B14F-4D97-AF65-F5344CB8AC3E}">
        <p14:creationId xmlns:p14="http://schemas.microsoft.com/office/powerpoint/2010/main" val="1597849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p:txBody>
          <a:bodyPr/>
          <a:lstStyle/>
          <a:p>
            <a:r>
              <a:rPr lang="en-US" sz="4400" dirty="0"/>
              <a:t>What Are the parts of the AFF case?</a:t>
            </a:r>
          </a:p>
        </p:txBody>
      </p:sp>
      <p:sp>
        <p:nvSpPr>
          <p:cNvPr id="3" name="Content Placeholder 2">
            <a:extLst>
              <a:ext uri="{FF2B5EF4-FFF2-40B4-BE49-F238E27FC236}">
                <a16:creationId xmlns:a16="http://schemas.microsoft.com/office/drawing/2014/main" id="{ECFF7F7D-839B-4909-8248-DFBFD13FE0F8}"/>
              </a:ext>
            </a:extLst>
          </p:cNvPr>
          <p:cNvSpPr>
            <a:spLocks noGrp="1"/>
          </p:cNvSpPr>
          <p:nvPr>
            <p:ph idx="1"/>
          </p:nvPr>
        </p:nvSpPr>
        <p:spPr>
          <a:xfrm>
            <a:off x="1649154" y="2006549"/>
            <a:ext cx="10026649" cy="4338637"/>
          </a:xfrm>
        </p:spPr>
        <p:txBody>
          <a:bodyPr/>
          <a:lstStyle/>
          <a:p>
            <a:pPr marL="457200" indent="-457200" defTabSz="746125">
              <a:lnSpc>
                <a:spcPct val="90000"/>
              </a:lnSpc>
              <a:spcBef>
                <a:spcPct val="60000"/>
              </a:spcBef>
            </a:pPr>
            <a:r>
              <a:rPr lang="en-US" sz="2400" b="1" dirty="0">
                <a:latin typeface="Tahoma" charset="0"/>
                <a:ea typeface="ＭＳ Ｐゴシック" charset="0"/>
                <a:cs typeface="ＭＳ Ｐゴシック" charset="0"/>
              </a:rPr>
              <a:t>Plan: </a:t>
            </a:r>
            <a:r>
              <a:rPr lang="en-US" sz="2400" dirty="0">
                <a:latin typeface="Tahoma" charset="0"/>
                <a:ea typeface="ＭＳ Ｐゴシック" charset="0"/>
                <a:cs typeface="ＭＳ Ｐゴシック" charset="0"/>
              </a:rPr>
              <a:t>This usually comes first in the speech</a:t>
            </a:r>
          </a:p>
          <a:p>
            <a:pPr marL="457200" indent="-457200" defTabSz="746125">
              <a:lnSpc>
                <a:spcPct val="90000"/>
              </a:lnSpc>
              <a:spcBef>
                <a:spcPct val="60000"/>
              </a:spcBef>
            </a:pPr>
            <a:r>
              <a:rPr lang="en-US" sz="2400" b="1" dirty="0">
                <a:latin typeface="Tahoma" charset="0"/>
                <a:ea typeface="ＭＳ Ｐゴシック" charset="0"/>
                <a:cs typeface="ＭＳ Ｐゴシック" charset="0"/>
              </a:rPr>
              <a:t>Harm: </a:t>
            </a:r>
            <a:r>
              <a:rPr lang="en-US" sz="2400" dirty="0">
                <a:latin typeface="Tahoma" charset="0"/>
                <a:ea typeface="ＭＳ Ｐゴシック" charset="0"/>
                <a:cs typeface="ＭＳ Ｐゴシック" charset="0"/>
              </a:rPr>
              <a:t>What is wrong now, and why is it significantly harmful? This argument must be supported with direct quotations from authoritative evidence.</a:t>
            </a:r>
          </a:p>
          <a:p>
            <a:pPr marL="457200" indent="-457200" defTabSz="746125">
              <a:lnSpc>
                <a:spcPct val="90000"/>
              </a:lnSpc>
              <a:spcBef>
                <a:spcPct val="60000"/>
              </a:spcBef>
            </a:pPr>
            <a:r>
              <a:rPr lang="en-US" sz="2400" b="1" dirty="0">
                <a:latin typeface="Tahoma" charset="0"/>
                <a:ea typeface="ＭＳ Ｐゴシック" charset="0"/>
                <a:cs typeface="ＭＳ Ｐゴシック" charset="0"/>
              </a:rPr>
              <a:t>Inherency: </a:t>
            </a:r>
            <a:r>
              <a:rPr lang="en-US" sz="2400" dirty="0">
                <a:latin typeface="Tahoma" charset="0"/>
                <a:ea typeface="ＭＳ Ｐゴシック" charset="0"/>
                <a:cs typeface="ＭＳ Ｐゴシック" charset="0"/>
              </a:rPr>
              <a:t>What is the defect or defect in the present system that keeps it  from resolving the harm (what law, Supreme Court decision, Executive Order, prevailing attitude, etc.)? Needs direct quotations from authoritative evidence.</a:t>
            </a:r>
          </a:p>
          <a:p>
            <a:pPr marL="457200" indent="-457200" defTabSz="746125">
              <a:lnSpc>
                <a:spcPct val="90000"/>
              </a:lnSpc>
              <a:spcBef>
                <a:spcPct val="60000"/>
              </a:spcBef>
            </a:pPr>
            <a:r>
              <a:rPr lang="en-US" sz="2400" b="1" dirty="0">
                <a:latin typeface="Tahoma" charset="0"/>
                <a:ea typeface="ＭＳ Ｐゴシック" charset="0"/>
                <a:cs typeface="ＭＳ Ｐゴシック" charset="0"/>
              </a:rPr>
              <a:t>Solvency: </a:t>
            </a:r>
            <a:r>
              <a:rPr lang="en-US" sz="2400" dirty="0">
                <a:latin typeface="Tahoma" charset="0"/>
                <a:ea typeface="ＭＳ Ｐゴシック" charset="0"/>
                <a:cs typeface="ＭＳ Ｐゴシック" charset="0"/>
              </a:rPr>
              <a:t>Why will the plan solve the problem? This too needs to be supported by direct quotations from authoritative evidence.</a:t>
            </a:r>
          </a:p>
          <a:p>
            <a:pPr marL="0" indent="0">
              <a:buNone/>
            </a:pPr>
            <a:endParaRPr lang="en-US" dirty="0"/>
          </a:p>
        </p:txBody>
      </p:sp>
    </p:spTree>
    <p:extLst>
      <p:ext uri="{BB962C8B-B14F-4D97-AF65-F5344CB8AC3E}">
        <p14:creationId xmlns:p14="http://schemas.microsoft.com/office/powerpoint/2010/main" val="1542764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p:txBody>
          <a:bodyPr/>
          <a:lstStyle/>
          <a:p>
            <a:r>
              <a:rPr lang="en-US" sz="4400" dirty="0"/>
              <a:t>What Are the parts of the Neg case?</a:t>
            </a:r>
          </a:p>
        </p:txBody>
      </p:sp>
      <p:sp>
        <p:nvSpPr>
          <p:cNvPr id="3" name="Content Placeholder 2">
            <a:extLst>
              <a:ext uri="{FF2B5EF4-FFF2-40B4-BE49-F238E27FC236}">
                <a16:creationId xmlns:a16="http://schemas.microsoft.com/office/drawing/2014/main" id="{ECFF7F7D-839B-4909-8248-DFBFD13FE0F8}"/>
              </a:ext>
            </a:extLst>
          </p:cNvPr>
          <p:cNvSpPr>
            <a:spLocks noGrp="1"/>
          </p:cNvSpPr>
          <p:nvPr>
            <p:ph idx="1"/>
          </p:nvPr>
        </p:nvSpPr>
        <p:spPr>
          <a:xfrm>
            <a:off x="1649154" y="2006549"/>
            <a:ext cx="10026649" cy="4338637"/>
          </a:xfrm>
        </p:spPr>
        <p:txBody>
          <a:bodyPr/>
          <a:lstStyle/>
          <a:p>
            <a:pPr marL="457200" indent="-457200" defTabSz="746125">
              <a:lnSpc>
                <a:spcPct val="90000"/>
              </a:lnSpc>
              <a:spcBef>
                <a:spcPct val="60000"/>
              </a:spcBef>
            </a:pPr>
            <a:r>
              <a:rPr lang="en-US" sz="2400" b="1" dirty="0">
                <a:latin typeface="Tahoma" charset="0"/>
                <a:ea typeface="ＭＳ Ｐゴシック" charset="0"/>
                <a:cs typeface="ＭＳ Ｐゴシック" charset="0"/>
              </a:rPr>
              <a:t>Topicality: </a:t>
            </a:r>
            <a:r>
              <a:rPr lang="en-US" sz="2400" dirty="0">
                <a:latin typeface="Tahoma" charset="0"/>
                <a:ea typeface="ＭＳ Ｐゴシック" charset="0"/>
                <a:cs typeface="ＭＳ Ｐゴシック" charset="0"/>
              </a:rPr>
              <a:t>Do you wish to argue that the plan is an illegitimate example of the resolution? (optional)</a:t>
            </a:r>
          </a:p>
          <a:p>
            <a:pPr marL="457200" indent="-457200" defTabSz="746125">
              <a:lnSpc>
                <a:spcPct val="90000"/>
              </a:lnSpc>
              <a:spcBef>
                <a:spcPct val="60000"/>
              </a:spcBef>
            </a:pPr>
            <a:r>
              <a:rPr lang="en-US" sz="2400" b="1" dirty="0">
                <a:latin typeface="Tahoma" charset="0"/>
                <a:ea typeface="ＭＳ Ｐゴシック" charset="0"/>
                <a:cs typeface="ＭＳ Ｐゴシック" charset="0"/>
              </a:rPr>
              <a:t>Disadvantage(s): </a:t>
            </a:r>
            <a:r>
              <a:rPr lang="en-US" sz="2400" dirty="0">
                <a:latin typeface="Tahoma" charset="0"/>
                <a:ea typeface="ＭＳ Ｐゴシック" charset="0"/>
                <a:cs typeface="ＭＳ Ｐゴシック" charset="0"/>
              </a:rPr>
              <a:t>Do you wish to argue that adopting the affirmative plan would create more harm than good? (optional)</a:t>
            </a:r>
          </a:p>
          <a:p>
            <a:pPr marL="457200" indent="-457200" defTabSz="746125">
              <a:lnSpc>
                <a:spcPct val="90000"/>
              </a:lnSpc>
              <a:spcBef>
                <a:spcPct val="60000"/>
              </a:spcBef>
            </a:pPr>
            <a:r>
              <a:rPr lang="en-US" sz="2400" b="1" dirty="0">
                <a:latin typeface="Tahoma" charset="0"/>
                <a:ea typeface="ＭＳ Ｐゴシック" charset="0"/>
                <a:cs typeface="ＭＳ Ｐゴシック" charset="0"/>
              </a:rPr>
              <a:t>Counterplan: </a:t>
            </a:r>
            <a:r>
              <a:rPr lang="en-US" sz="2400" dirty="0">
                <a:latin typeface="Tahoma" charset="0"/>
                <a:ea typeface="ＭＳ Ｐゴシック" charset="0"/>
                <a:cs typeface="ＭＳ Ｐゴシック" charset="0"/>
              </a:rPr>
              <a:t>Do you wish to propose that there is a better way (other than the resolution) to solve the affirmative harm? Note: There must be a good reason why one shouldn’t just do both the plan and the counterplan.</a:t>
            </a:r>
          </a:p>
          <a:p>
            <a:pPr marL="457200" indent="-457200" defTabSz="746125">
              <a:lnSpc>
                <a:spcPct val="90000"/>
              </a:lnSpc>
              <a:spcBef>
                <a:spcPct val="60000"/>
              </a:spcBef>
            </a:pPr>
            <a:r>
              <a:rPr lang="en-US" sz="2400" b="1" dirty="0">
                <a:latin typeface="Tahoma" charset="0"/>
                <a:ea typeface="ＭＳ Ｐゴシック" charset="0"/>
                <a:cs typeface="ＭＳ Ｐゴシック" charset="0"/>
              </a:rPr>
              <a:t>Answers to the Case: </a:t>
            </a:r>
            <a:r>
              <a:rPr lang="en-US" sz="2400" dirty="0">
                <a:latin typeface="Tahoma" charset="0"/>
                <a:ea typeface="ＭＳ Ｐゴシック" charset="0"/>
                <a:cs typeface="ＭＳ Ｐゴシック" charset="0"/>
              </a:rPr>
              <a:t>Can you provide answers (supported with evidence) to the harm, inherency, and solvency arguments made by the affirmative?</a:t>
            </a:r>
          </a:p>
          <a:p>
            <a:pPr marL="0" indent="0">
              <a:buNone/>
            </a:pPr>
            <a:endParaRPr lang="en-US" dirty="0"/>
          </a:p>
        </p:txBody>
      </p:sp>
    </p:spTree>
    <p:extLst>
      <p:ext uri="{BB962C8B-B14F-4D97-AF65-F5344CB8AC3E}">
        <p14:creationId xmlns:p14="http://schemas.microsoft.com/office/powerpoint/2010/main" val="2155586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70CDF-F77D-4174-AF49-9C3D3C4BE612}"/>
              </a:ext>
            </a:extLst>
          </p:cNvPr>
          <p:cNvSpPr>
            <a:spLocks noGrp="1"/>
          </p:cNvSpPr>
          <p:nvPr>
            <p:ph type="title"/>
          </p:nvPr>
        </p:nvSpPr>
        <p:spPr/>
        <p:txBody>
          <a:bodyPr/>
          <a:lstStyle/>
          <a:p>
            <a:pPr>
              <a:lnSpc>
                <a:spcPts val="4400"/>
              </a:lnSpc>
            </a:pPr>
            <a:r>
              <a:rPr lang="en-US" sz="4400" dirty="0"/>
              <a:t>Constructive speaker responsibilities</a:t>
            </a:r>
          </a:p>
        </p:txBody>
      </p:sp>
      <p:sp>
        <p:nvSpPr>
          <p:cNvPr id="3" name="Content Placeholder 2">
            <a:extLst>
              <a:ext uri="{FF2B5EF4-FFF2-40B4-BE49-F238E27FC236}">
                <a16:creationId xmlns:a16="http://schemas.microsoft.com/office/drawing/2014/main" id="{ECFF7F7D-839B-4909-8248-DFBFD13FE0F8}"/>
              </a:ext>
            </a:extLst>
          </p:cNvPr>
          <p:cNvSpPr>
            <a:spLocks noGrp="1"/>
          </p:cNvSpPr>
          <p:nvPr>
            <p:ph idx="1"/>
          </p:nvPr>
        </p:nvSpPr>
        <p:spPr>
          <a:xfrm>
            <a:off x="1649154" y="2006549"/>
            <a:ext cx="10026649" cy="4338637"/>
          </a:xfrm>
        </p:spPr>
        <p:txBody>
          <a:bodyPr/>
          <a:lstStyle/>
          <a:p>
            <a:pPr>
              <a:lnSpc>
                <a:spcPct val="90000"/>
              </a:lnSpc>
              <a:spcBef>
                <a:spcPts val="1200"/>
              </a:spcBef>
            </a:pPr>
            <a:r>
              <a:rPr lang="en-US" sz="2000" b="1" dirty="0">
                <a:latin typeface="Arial" panose="020B0604020202020204" pitchFamily="34" charset="0"/>
                <a:ea typeface="ＭＳ Ｐゴシック" charset="0"/>
                <a:cs typeface="Arial" panose="020B0604020202020204" pitchFamily="34" charset="0"/>
              </a:rPr>
              <a:t>1AC:</a:t>
            </a:r>
            <a:r>
              <a:rPr lang="en-US" sz="2000" dirty="0">
                <a:latin typeface="Arial" panose="020B0604020202020204" pitchFamily="34" charset="0"/>
                <a:ea typeface="ＭＳ Ｐゴシック" charset="0"/>
                <a:cs typeface="Arial" panose="020B0604020202020204" pitchFamily="34" charset="0"/>
              </a:rPr>
              <a:t> Present a </a:t>
            </a:r>
            <a:r>
              <a:rPr lang="ja-JP" altLang="en-US" sz="2000">
                <a:latin typeface="Arial" panose="020B0604020202020204" pitchFamily="34" charset="0"/>
                <a:ea typeface="ＭＳ Ｐゴシック" charset="0"/>
                <a:cs typeface="Arial" panose="020B0604020202020204" pitchFamily="34" charset="0"/>
              </a:rPr>
              <a:t>“</a:t>
            </a:r>
            <a:r>
              <a:rPr lang="en-US" altLang="ja-JP" sz="2000" dirty="0">
                <a:latin typeface="Arial" panose="020B0604020202020204" pitchFamily="34" charset="0"/>
                <a:ea typeface="ＭＳ Ｐゴシック" charset="0"/>
                <a:cs typeface="Arial" panose="020B0604020202020204" pitchFamily="34" charset="0"/>
              </a:rPr>
              <a:t>Prima Facie</a:t>
            </a:r>
            <a:r>
              <a:rPr lang="ja-JP" altLang="en-US" sz="2000">
                <a:latin typeface="Arial" panose="020B0604020202020204" pitchFamily="34" charset="0"/>
                <a:ea typeface="ＭＳ Ｐゴシック" charset="0"/>
                <a:cs typeface="Arial" panose="020B0604020202020204" pitchFamily="34" charset="0"/>
              </a:rPr>
              <a:t>”</a:t>
            </a:r>
            <a:r>
              <a:rPr lang="en-US" altLang="ja-JP" sz="2000" dirty="0">
                <a:latin typeface="Arial" panose="020B0604020202020204" pitchFamily="34" charset="0"/>
                <a:ea typeface="ＭＳ Ｐゴシック" charset="0"/>
                <a:cs typeface="Arial" panose="020B0604020202020204" pitchFamily="34" charset="0"/>
              </a:rPr>
              <a:t> Case:</a:t>
            </a:r>
          </a:p>
          <a:p>
            <a:pPr lvl="1">
              <a:lnSpc>
                <a:spcPct val="90000"/>
              </a:lnSpc>
              <a:spcBef>
                <a:spcPts val="1200"/>
              </a:spcBef>
            </a:pPr>
            <a:r>
              <a:rPr lang="en-US" sz="2000" dirty="0">
                <a:latin typeface="Arial" panose="020B0604020202020204" pitchFamily="34" charset="0"/>
                <a:ea typeface="ＭＳ Ｐゴシック" charset="0"/>
                <a:cs typeface="Arial" panose="020B0604020202020204" pitchFamily="34" charset="0"/>
              </a:rPr>
              <a:t>Plan, Harm, Inherency, Solvency</a:t>
            </a:r>
          </a:p>
          <a:p>
            <a:pPr>
              <a:lnSpc>
                <a:spcPct val="90000"/>
              </a:lnSpc>
              <a:spcBef>
                <a:spcPts val="1200"/>
              </a:spcBef>
            </a:pPr>
            <a:r>
              <a:rPr lang="en-US" sz="2000" b="1" dirty="0">
                <a:latin typeface="Arial" panose="020B0604020202020204" pitchFamily="34" charset="0"/>
                <a:ea typeface="ＭＳ Ｐゴシック" charset="0"/>
                <a:cs typeface="Arial" panose="020B0604020202020204" pitchFamily="34" charset="0"/>
              </a:rPr>
              <a:t>1NC: </a:t>
            </a:r>
            <a:r>
              <a:rPr lang="en-US" sz="2000" dirty="0">
                <a:latin typeface="Arial" panose="020B0604020202020204" pitchFamily="34" charset="0"/>
                <a:ea typeface="ＭＳ Ｐゴシック" charset="0"/>
                <a:cs typeface="Arial" panose="020B0604020202020204" pitchFamily="34" charset="0"/>
              </a:rPr>
              <a:t>Present the Negative Attack</a:t>
            </a:r>
          </a:p>
          <a:p>
            <a:pPr marL="457200" lvl="1" indent="0">
              <a:lnSpc>
                <a:spcPct val="90000"/>
              </a:lnSpc>
              <a:spcBef>
                <a:spcPts val="1200"/>
              </a:spcBef>
              <a:buNone/>
            </a:pPr>
            <a:r>
              <a:rPr lang="en-US" sz="2000" dirty="0">
                <a:latin typeface="Arial" panose="020B0604020202020204" pitchFamily="34" charset="0"/>
                <a:ea typeface="ＭＳ Ｐゴシック" charset="0"/>
                <a:cs typeface="Arial" panose="020B0604020202020204" pitchFamily="34" charset="0"/>
              </a:rPr>
              <a:t>]The “front-line” of all negative positions (Topicality, Disadvantages, Counterplans) then answer the Case arguments</a:t>
            </a:r>
          </a:p>
          <a:p>
            <a:pPr>
              <a:lnSpc>
                <a:spcPct val="90000"/>
              </a:lnSpc>
              <a:spcBef>
                <a:spcPts val="1200"/>
              </a:spcBef>
            </a:pPr>
            <a:r>
              <a:rPr lang="en-US" sz="2000" b="1" dirty="0">
                <a:latin typeface="Arial" panose="020B0604020202020204" pitchFamily="34" charset="0"/>
                <a:ea typeface="ＭＳ Ｐゴシック" charset="0"/>
                <a:cs typeface="Arial" panose="020B0604020202020204" pitchFamily="34" charset="0"/>
              </a:rPr>
              <a:t>2AC: </a:t>
            </a:r>
            <a:r>
              <a:rPr lang="en-US" sz="2000" dirty="0">
                <a:latin typeface="Arial" panose="020B0604020202020204" pitchFamily="34" charset="0"/>
                <a:ea typeface="ＭＳ Ｐゴシック" charset="0"/>
                <a:cs typeface="Arial" panose="020B0604020202020204" pitchFamily="34" charset="0"/>
              </a:rPr>
              <a:t>Re-Defends Against 1NC</a:t>
            </a:r>
          </a:p>
          <a:p>
            <a:pPr lvl="1">
              <a:lnSpc>
                <a:spcPct val="90000"/>
              </a:lnSpc>
              <a:spcBef>
                <a:spcPts val="1200"/>
              </a:spcBef>
            </a:pPr>
            <a:r>
              <a:rPr lang="en-US" sz="2000" dirty="0">
                <a:latin typeface="Arial" panose="020B0604020202020204" pitchFamily="34" charset="0"/>
                <a:ea typeface="ＭＳ Ｐゴシック" charset="0"/>
                <a:cs typeface="Arial" panose="020B0604020202020204" pitchFamily="34" charset="0"/>
              </a:rPr>
              <a:t>Follows 1NC point-by-point (Answer whatever the 1NC wanted to talk about)</a:t>
            </a:r>
          </a:p>
          <a:p>
            <a:pPr>
              <a:lnSpc>
                <a:spcPct val="90000"/>
              </a:lnSpc>
              <a:spcBef>
                <a:spcPts val="1200"/>
              </a:spcBef>
            </a:pPr>
            <a:r>
              <a:rPr lang="en-US" sz="2000" b="1" dirty="0">
                <a:latin typeface="Arial" panose="020B0604020202020204" pitchFamily="34" charset="0"/>
                <a:ea typeface="ＭＳ Ｐゴシック" charset="0"/>
                <a:cs typeface="Arial" panose="020B0604020202020204" pitchFamily="34" charset="0"/>
              </a:rPr>
              <a:t>2NC: </a:t>
            </a:r>
            <a:r>
              <a:rPr lang="en-US" sz="2000" dirty="0">
                <a:latin typeface="Arial" panose="020B0604020202020204" pitchFamily="34" charset="0"/>
                <a:ea typeface="ＭＳ Ｐゴシック" charset="0"/>
                <a:cs typeface="Arial" panose="020B0604020202020204" pitchFamily="34" charset="0"/>
              </a:rPr>
              <a:t>Answer selected parts of the 2AC positions, leaving the rest for 1NR</a:t>
            </a:r>
          </a:p>
          <a:p>
            <a:pPr lvl="1">
              <a:lnSpc>
                <a:spcPct val="90000"/>
              </a:lnSpc>
              <a:spcBef>
                <a:spcPts val="1200"/>
              </a:spcBef>
            </a:pPr>
            <a:r>
              <a:rPr lang="en-US" sz="2000" dirty="0">
                <a:latin typeface="Arial" panose="020B0604020202020204" pitchFamily="34" charset="0"/>
                <a:ea typeface="ＭＳ Ｐゴシック" charset="0"/>
                <a:cs typeface="Arial" panose="020B0604020202020204" pitchFamily="34" charset="0"/>
              </a:rPr>
              <a:t>Divide positions with the 1NR (division of labor)</a:t>
            </a:r>
          </a:p>
          <a:p>
            <a:pPr marL="0" indent="0">
              <a:buNone/>
            </a:pPr>
            <a:endParaRPr lang="en-US" dirty="0"/>
          </a:p>
        </p:txBody>
      </p:sp>
    </p:spTree>
    <p:extLst>
      <p:ext uri="{BB962C8B-B14F-4D97-AF65-F5344CB8AC3E}">
        <p14:creationId xmlns:p14="http://schemas.microsoft.com/office/powerpoint/2010/main" val="1138332508"/>
      </p:ext>
    </p:extLst>
  </p:cSld>
  <p:clrMapOvr>
    <a:masterClrMapping/>
  </p:clrMapOvr>
</p:sld>
</file>

<file path=ppt/theme/theme1.xml><?xml version="1.0" encoding="utf-8"?>
<a:theme xmlns:a="http://schemas.openxmlformats.org/drawingml/2006/main" name="Office Theme">
  <a:themeElements>
    <a:clrScheme name="NFHS Brand">
      <a:dk1>
        <a:srgbClr val="414B56"/>
      </a:dk1>
      <a:lt1>
        <a:sysClr val="window" lastClr="FFFFFF"/>
      </a:lt1>
      <a:dk2>
        <a:srgbClr val="1F497D"/>
      </a:dk2>
      <a:lt2>
        <a:srgbClr val="D8D8D8"/>
      </a:lt2>
      <a:accent1>
        <a:srgbClr val="FFCE00"/>
      </a:accent1>
      <a:accent2>
        <a:srgbClr val="D21034"/>
      </a:accent2>
      <a:accent3>
        <a:srgbClr val="003798"/>
      </a:accent3>
      <a:accent4>
        <a:srgbClr val="E96B10"/>
      </a:accent4>
      <a:accent5>
        <a:srgbClr val="581963"/>
      </a:accent5>
      <a:accent6>
        <a:srgbClr val="006A4E"/>
      </a:accent6>
      <a:hlink>
        <a:srgbClr val="414B56"/>
      </a:hlink>
      <a:folHlink>
        <a:srgbClr val="00379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FHS Company PowerPoint_2019_Wide Format  -  Read-Only" id="{B878B66C-7652-44B4-BD8F-1BD6F77F39A7}" vid="{2D55774A-290A-4B49-9771-625A09A4EFF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1644</TotalTime>
  <Words>1977</Words>
  <Application>Microsoft Macintosh PowerPoint</Application>
  <PresentationFormat>Widescreen</PresentationFormat>
  <Paragraphs>120</Paragraphs>
  <Slides>20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Courier New</vt:lpstr>
      <vt:lpstr>Tahoma</vt:lpstr>
      <vt:lpstr>Wingdings</vt:lpstr>
      <vt:lpstr>Office Theme</vt:lpstr>
      <vt:lpstr>policy debate introduction</vt:lpstr>
      <vt:lpstr>What Is policy debate?</vt:lpstr>
      <vt:lpstr>What Do We Debate About?</vt:lpstr>
      <vt:lpstr>What Is an affirmative plan?</vt:lpstr>
      <vt:lpstr>What Are some examples of a plan?</vt:lpstr>
      <vt:lpstr>the format for policy debate</vt:lpstr>
      <vt:lpstr>What Are the parts of the AFF case?</vt:lpstr>
      <vt:lpstr>What Are the parts of the Neg case?</vt:lpstr>
      <vt:lpstr>Constructive speaker responsibilities</vt:lpstr>
      <vt:lpstr>Rebuttal speaker responsibilities</vt:lpstr>
      <vt:lpstr>cross examination</vt:lpstr>
      <vt:lpstr>keeping a flow sheet</vt:lpstr>
      <vt:lpstr>flow sheet tips</vt:lpstr>
      <vt:lpstr>What happens at a tournament?</vt:lpstr>
      <vt:lpstr>Policy Debate Vocabulary</vt:lpstr>
      <vt:lpstr>Policy Debate Vocabulary</vt:lpstr>
      <vt:lpstr>Policy Debate Vocabulary</vt:lpstr>
      <vt:lpstr>Policy Debate Vocabulary</vt:lpstr>
      <vt:lpstr>Policy Debate Vocabulary</vt:lpstr>
      <vt:lpstr>POLICY DEBATE INTRODUCTION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debate introduction</dc:title>
  <dc:creator>Edwards, Richard</dc:creator>
  <cp:lastModifiedBy>Edwards, Richard</cp:lastModifiedBy>
  <cp:revision>24</cp:revision>
  <cp:lastPrinted>2024-09-09T01:52:17Z</cp:lastPrinted>
  <dcterms:created xsi:type="dcterms:W3CDTF">2020-06-30T03:51:00Z</dcterms:created>
  <dcterms:modified xsi:type="dcterms:W3CDTF">2026-06-19T22:31:47Z</dcterms:modified>
</cp:coreProperties>
</file>