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notesMasterIdLst>
    <p:notesMasterId r:id="rId45"/>
  </p:notesMasterIdLst>
  <p:sldIdLst>
    <p:sldId id="275" r:id="rId2"/>
    <p:sldId id="276" r:id="rId3"/>
    <p:sldId id="277" r:id="rId4"/>
    <p:sldId id="281" r:id="rId5"/>
    <p:sldId id="282" r:id="rId6"/>
    <p:sldId id="283" r:id="rId7"/>
    <p:sldId id="346" r:id="rId8"/>
    <p:sldId id="347" r:id="rId9"/>
    <p:sldId id="284" r:id="rId10"/>
    <p:sldId id="257" r:id="rId11"/>
    <p:sldId id="285" r:id="rId12"/>
    <p:sldId id="286" r:id="rId13"/>
    <p:sldId id="287" r:id="rId14"/>
    <p:sldId id="340" r:id="rId15"/>
    <p:sldId id="306" r:id="rId16"/>
    <p:sldId id="307" r:id="rId17"/>
    <p:sldId id="308" r:id="rId18"/>
    <p:sldId id="341" r:id="rId19"/>
    <p:sldId id="310" r:id="rId20"/>
    <p:sldId id="311" r:id="rId21"/>
    <p:sldId id="312" r:id="rId22"/>
    <p:sldId id="313" r:id="rId23"/>
    <p:sldId id="314" r:id="rId24"/>
    <p:sldId id="315" r:id="rId25"/>
    <p:sldId id="316" r:id="rId26"/>
    <p:sldId id="342" r:id="rId27"/>
    <p:sldId id="318" r:id="rId28"/>
    <p:sldId id="319" r:id="rId29"/>
    <p:sldId id="343" r:id="rId30"/>
    <p:sldId id="322" r:id="rId31"/>
    <p:sldId id="323" r:id="rId32"/>
    <p:sldId id="344" r:id="rId33"/>
    <p:sldId id="325" r:id="rId34"/>
    <p:sldId id="326" r:id="rId35"/>
    <p:sldId id="327" r:id="rId36"/>
    <p:sldId id="345" r:id="rId37"/>
    <p:sldId id="329" r:id="rId38"/>
    <p:sldId id="330" r:id="rId39"/>
    <p:sldId id="331" r:id="rId40"/>
    <p:sldId id="332" r:id="rId41"/>
    <p:sldId id="333" r:id="rId42"/>
    <p:sldId id="334"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EA1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92DD-E123-4F82-89D5-E20A07E103F5}"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7CFE8-79AF-424D-88FE-E32B41FDEBF4}" type="slidenum">
              <a:rPr lang="en-US" smtClean="0"/>
              <a:t>‹#›</a:t>
            </a:fld>
            <a:endParaRPr lang="en-US"/>
          </a:p>
        </p:txBody>
      </p:sp>
    </p:spTree>
    <p:extLst>
      <p:ext uri="{BB962C8B-B14F-4D97-AF65-F5344CB8AC3E}">
        <p14:creationId xmlns:p14="http://schemas.microsoft.com/office/powerpoint/2010/main" val="180262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164684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116388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339719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311597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19</a:t>
            </a:fld>
            <a:endParaRPr lang="en-US" altLang="en-US"/>
          </a:p>
        </p:txBody>
      </p:sp>
    </p:spTree>
    <p:extLst>
      <p:ext uri="{BB962C8B-B14F-4D97-AF65-F5344CB8AC3E}">
        <p14:creationId xmlns:p14="http://schemas.microsoft.com/office/powerpoint/2010/main" val="381083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20</a:t>
            </a:fld>
            <a:endParaRPr lang="en-US" altLang="en-US"/>
          </a:p>
        </p:txBody>
      </p:sp>
    </p:spTree>
    <p:extLst>
      <p:ext uri="{BB962C8B-B14F-4D97-AF65-F5344CB8AC3E}">
        <p14:creationId xmlns:p14="http://schemas.microsoft.com/office/powerpoint/2010/main" val="232341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21</a:t>
            </a:fld>
            <a:endParaRPr lang="en-US" altLang="en-US"/>
          </a:p>
        </p:txBody>
      </p:sp>
    </p:spTree>
    <p:extLst>
      <p:ext uri="{BB962C8B-B14F-4D97-AF65-F5344CB8AC3E}">
        <p14:creationId xmlns:p14="http://schemas.microsoft.com/office/powerpoint/2010/main" val="245950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22</a:t>
            </a:fld>
            <a:endParaRPr lang="en-US" altLang="en-US"/>
          </a:p>
        </p:txBody>
      </p:sp>
    </p:spTree>
    <p:extLst>
      <p:ext uri="{BB962C8B-B14F-4D97-AF65-F5344CB8AC3E}">
        <p14:creationId xmlns:p14="http://schemas.microsoft.com/office/powerpoint/2010/main" val="176704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23</a:t>
            </a:fld>
            <a:endParaRPr lang="en-US" altLang="en-US"/>
          </a:p>
        </p:txBody>
      </p:sp>
    </p:spTree>
    <p:extLst>
      <p:ext uri="{BB962C8B-B14F-4D97-AF65-F5344CB8AC3E}">
        <p14:creationId xmlns:p14="http://schemas.microsoft.com/office/powerpoint/2010/main" val="288347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185744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28</a:t>
            </a:fld>
            <a:endParaRPr lang="en-US" altLang="en-US"/>
          </a:p>
        </p:txBody>
      </p:sp>
    </p:spTree>
    <p:extLst>
      <p:ext uri="{BB962C8B-B14F-4D97-AF65-F5344CB8AC3E}">
        <p14:creationId xmlns:p14="http://schemas.microsoft.com/office/powerpoint/2010/main" val="153512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62287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24627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250696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161465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77871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35</a:t>
            </a:fld>
            <a:endParaRPr lang="en-US" altLang="en-US"/>
          </a:p>
        </p:txBody>
      </p:sp>
    </p:spTree>
    <p:extLst>
      <p:ext uri="{BB962C8B-B14F-4D97-AF65-F5344CB8AC3E}">
        <p14:creationId xmlns:p14="http://schemas.microsoft.com/office/powerpoint/2010/main" val="210507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1956175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38</a:t>
            </a:fld>
            <a:endParaRPr lang="en-US" altLang="en-US"/>
          </a:p>
        </p:txBody>
      </p:sp>
    </p:spTree>
    <p:extLst>
      <p:ext uri="{BB962C8B-B14F-4D97-AF65-F5344CB8AC3E}">
        <p14:creationId xmlns:p14="http://schemas.microsoft.com/office/powerpoint/2010/main" val="3171772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399687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2344214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41</a:t>
            </a:fld>
            <a:endParaRPr lang="en-US" altLang="en-US"/>
          </a:p>
        </p:txBody>
      </p:sp>
    </p:spTree>
    <p:extLst>
      <p:ext uri="{BB962C8B-B14F-4D97-AF65-F5344CB8AC3E}">
        <p14:creationId xmlns:p14="http://schemas.microsoft.com/office/powerpoint/2010/main" val="31682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126100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42</a:t>
            </a:fld>
            <a:endParaRPr lang="en-US" altLang="en-US"/>
          </a:p>
        </p:txBody>
      </p:sp>
    </p:spTree>
    <p:extLst>
      <p:ext uri="{BB962C8B-B14F-4D97-AF65-F5344CB8AC3E}">
        <p14:creationId xmlns:p14="http://schemas.microsoft.com/office/powerpoint/2010/main" val="363353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212675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401755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152458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8317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11</a:t>
            </a:fld>
            <a:endParaRPr lang="en-US"/>
          </a:p>
        </p:txBody>
      </p:sp>
    </p:spTree>
    <p:extLst>
      <p:ext uri="{BB962C8B-B14F-4D97-AF65-F5344CB8AC3E}">
        <p14:creationId xmlns:p14="http://schemas.microsoft.com/office/powerpoint/2010/main" val="285888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13</a:t>
            </a:fld>
            <a:endParaRPr lang="en-US"/>
          </a:p>
        </p:txBody>
      </p:sp>
    </p:spTree>
    <p:extLst>
      <p:ext uri="{BB962C8B-B14F-4D97-AF65-F5344CB8AC3E}">
        <p14:creationId xmlns:p14="http://schemas.microsoft.com/office/powerpoint/2010/main" val="385752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5BC-54FC-1888-65CD-4E49DE16813A}"/>
              </a:ext>
            </a:extLst>
          </p:cNvPr>
          <p:cNvSpPr>
            <a:spLocks noGrp="1"/>
          </p:cNvSpPr>
          <p:nvPr>
            <p:ph type="ctrTitle" hasCustomPrompt="1"/>
          </p:nvPr>
        </p:nvSpPr>
        <p:spPr>
          <a:xfrm>
            <a:off x="1524000" y="1480709"/>
            <a:ext cx="9144000" cy="2387600"/>
          </a:xfrm>
        </p:spPr>
        <p:txBody>
          <a:bodyPr anchor="b">
            <a:normAutofit/>
          </a:bodyPr>
          <a:lstStyle>
            <a:lvl1pPr algn="ctr">
              <a:defRPr sz="8000" b="1" i="0">
                <a:solidFill>
                  <a:srgbClr val="00205B"/>
                </a:solidFill>
                <a:latin typeface="Calibri" panose="020F0502020204030204" pitchFamily="34" charset="0"/>
                <a:cs typeface="Calibri" panose="020F0502020204030204" pitchFamily="34" charset="0"/>
              </a:defRPr>
            </a:lvl1pPr>
          </a:lstStyle>
          <a:p>
            <a:r>
              <a:rPr lang="en-US" dirty="0"/>
              <a:t>Title Goes Here</a:t>
            </a:r>
          </a:p>
        </p:txBody>
      </p:sp>
      <p:sp>
        <p:nvSpPr>
          <p:cNvPr id="3" name="Subtitle 2">
            <a:extLst>
              <a:ext uri="{FF2B5EF4-FFF2-40B4-BE49-F238E27FC236}">
                <a16:creationId xmlns:a16="http://schemas.microsoft.com/office/drawing/2014/main" id="{33B4D7E5-FB41-BB9D-0594-364C04A183F0}"/>
              </a:ext>
            </a:extLst>
          </p:cNvPr>
          <p:cNvSpPr>
            <a:spLocks noGrp="1"/>
          </p:cNvSpPr>
          <p:nvPr>
            <p:ph type="subTitle" idx="1" hasCustomPrompt="1"/>
          </p:nvPr>
        </p:nvSpPr>
        <p:spPr>
          <a:xfrm>
            <a:off x="1524000" y="3960384"/>
            <a:ext cx="9144000" cy="1229454"/>
          </a:xfrm>
        </p:spPr>
        <p:txBody>
          <a:bodyPr/>
          <a:lstStyle>
            <a:lvl1pPr marL="0" indent="0" algn="ctr">
              <a:buNone/>
              <a:defRPr sz="2400">
                <a:solidFill>
                  <a:srgbClr val="00205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a:t>
            </a:r>
          </a:p>
        </p:txBody>
      </p:sp>
      <p:pic>
        <p:nvPicPr>
          <p:cNvPr id="11" name="Picture 10" descr="A logo of a sports team&#10;&#10;Description automatically generated">
            <a:extLst>
              <a:ext uri="{FF2B5EF4-FFF2-40B4-BE49-F238E27FC236}">
                <a16:creationId xmlns:a16="http://schemas.microsoft.com/office/drawing/2014/main" id="{F409EAE2-48D8-9DAB-1857-7E4A6FCB762A}"/>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32511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Section Header Goes Here</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8457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logo of a sports team&#10;&#10;Description automatically generated">
            <a:extLst>
              <a:ext uri="{FF2B5EF4-FFF2-40B4-BE49-F238E27FC236}">
                <a16:creationId xmlns:a16="http://schemas.microsoft.com/office/drawing/2014/main" id="{7F0AB666-4752-C2F4-27EC-6EA73B9B50E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02823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logo of a sports team&#10;&#10;Description automatically generated">
            <a:extLst>
              <a:ext uri="{FF2B5EF4-FFF2-40B4-BE49-F238E27FC236}">
                <a16:creationId xmlns:a16="http://schemas.microsoft.com/office/drawing/2014/main" id="{EA52A828-67E6-CAF8-B055-AB4AB2ED8430}"/>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0E4F40-2354-06A7-38DD-06CEFEAF1550}"/>
              </a:ext>
            </a:extLst>
          </p:cNvPr>
          <p:cNvSpPr>
            <a:spLocks noGrp="1"/>
          </p:cNvSpPr>
          <p:nvPr>
            <p:ph sz="half" idx="2"/>
          </p:nvPr>
        </p:nvSpPr>
        <p:spPr>
          <a:xfrm>
            <a:off x="6172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0"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10" name="Slide Number Placeholder 11">
            <a:extLst>
              <a:ext uri="{FF2B5EF4-FFF2-40B4-BE49-F238E27FC236}">
                <a16:creationId xmlns:a16="http://schemas.microsoft.com/office/drawing/2014/main" id="{1815227B-C98D-C0F3-E979-A984773D5333}"/>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259986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00205B"/>
              </a:buClr>
              <a:defRPr>
                <a:solidFill>
                  <a:schemeClr val="bg1">
                    <a:lumMod val="50000"/>
                  </a:schemeClr>
                </a:solidFill>
                <a:latin typeface="Calibri" panose="020F0502020204030204" pitchFamily="34" charset="0"/>
                <a:cs typeface="Calibri" panose="020F0502020204030204" pitchFamily="34" charset="0"/>
              </a:defRPr>
            </a:lvl1pPr>
            <a:lvl2pPr>
              <a:buClr>
                <a:srgbClr val="00205B"/>
              </a:buClr>
              <a:defRPr>
                <a:solidFill>
                  <a:schemeClr val="bg1">
                    <a:lumMod val="50000"/>
                  </a:schemeClr>
                </a:solidFill>
                <a:latin typeface="Calibri" panose="020F0502020204030204" pitchFamily="34" charset="0"/>
                <a:cs typeface="Calibri" panose="020F0502020204030204" pitchFamily="34" charset="0"/>
              </a:defRPr>
            </a:lvl2pPr>
            <a:lvl3pPr>
              <a:buClr>
                <a:srgbClr val="00205B"/>
              </a:buClr>
              <a:defRPr>
                <a:solidFill>
                  <a:schemeClr val="bg1">
                    <a:lumMod val="50000"/>
                  </a:schemeClr>
                </a:solidFill>
                <a:latin typeface="Calibri" panose="020F0502020204030204" pitchFamily="34" charset="0"/>
                <a:cs typeface="Calibri" panose="020F0502020204030204" pitchFamily="34" charset="0"/>
              </a:defRPr>
            </a:lvl3pPr>
            <a:lvl4pPr>
              <a:buClr>
                <a:srgbClr val="00205B"/>
              </a:buClr>
              <a:defRPr>
                <a:solidFill>
                  <a:schemeClr val="bg1">
                    <a:lumMod val="50000"/>
                  </a:schemeClr>
                </a:solidFill>
                <a:latin typeface="Calibri" panose="020F0502020204030204" pitchFamily="34" charset="0"/>
                <a:cs typeface="Calibri" panose="020F0502020204030204" pitchFamily="34" charset="0"/>
              </a:defRPr>
            </a:lvl4pPr>
            <a:lvl5pPr>
              <a:buClr>
                <a:srgbClr val="00205B"/>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1051560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7" name="Picture Placeholder 6">
            <a:extLst>
              <a:ext uri="{FF2B5EF4-FFF2-40B4-BE49-F238E27FC236}">
                <a16:creationId xmlns:a16="http://schemas.microsoft.com/office/drawing/2014/main" id="{217AB054-83AF-8D8A-5488-3D2749EE6052}"/>
              </a:ext>
            </a:extLst>
          </p:cNvPr>
          <p:cNvSpPr>
            <a:spLocks noGrp="1"/>
          </p:cNvSpPr>
          <p:nvPr>
            <p:ph type="pic" sz="quarter" idx="10"/>
          </p:nvPr>
        </p:nvSpPr>
        <p:spPr>
          <a:xfrm>
            <a:off x="6172202" y="1825625"/>
            <a:ext cx="5181599" cy="3660775"/>
          </a:xfrm>
        </p:spPr>
        <p:txBody>
          <a:bodyPr/>
          <a:lstStyle>
            <a:lvl1pPr marL="0" indent="0">
              <a:buNone/>
              <a:defRPr/>
            </a:lvl1pPr>
          </a:lstStyle>
          <a:p>
            <a:endParaRPr lang="en-US" dirty="0"/>
          </a:p>
        </p:txBody>
      </p:sp>
      <p:sp>
        <p:nvSpPr>
          <p:cNvPr id="12" name="Slide Number Placeholder 11">
            <a:extLst>
              <a:ext uri="{FF2B5EF4-FFF2-40B4-BE49-F238E27FC236}">
                <a16:creationId xmlns:a16="http://schemas.microsoft.com/office/drawing/2014/main" id="{CAD7A39E-2D5A-78AA-4013-BEC4886BB37F}"/>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83D38202-0CE2-93C9-78D7-7CA2F7ACDE1E}"/>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269718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0E8CACC-1DDF-2FF4-479B-9AF3997EF9C8}"/>
              </a:ext>
            </a:extLst>
          </p:cNvPr>
          <p:cNvSpPr>
            <a:spLocks noGrp="1"/>
          </p:cNvSpPr>
          <p:nvPr>
            <p:ph type="sldNum" sz="quarter" idx="13"/>
          </p:nvPr>
        </p:nvSpPr>
        <p:spPr>
          <a:xfrm>
            <a:off x="170935" y="6356350"/>
            <a:ext cx="2743200" cy="365125"/>
          </a:xfrm>
        </p:spPr>
        <p:txBody>
          <a:bodyPr/>
          <a:lstStyle>
            <a:lvl1pPr algn="l">
              <a:defRPr>
                <a:solidFill>
                  <a:schemeClr val="bg1">
                    <a:lumMod val="65000"/>
                  </a:schemeClr>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pic>
        <p:nvPicPr>
          <p:cNvPr id="2" name="Picture 1" descr="A logo of a sports team&#10;&#10;Description automatically generated">
            <a:extLst>
              <a:ext uri="{FF2B5EF4-FFF2-40B4-BE49-F238E27FC236}">
                <a16:creationId xmlns:a16="http://schemas.microsoft.com/office/drawing/2014/main" id="{2CC3A2C0-74B3-1607-3658-40114F73F6B2}"/>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Tree>
    <p:extLst>
      <p:ext uri="{BB962C8B-B14F-4D97-AF65-F5344CB8AC3E}">
        <p14:creationId xmlns:p14="http://schemas.microsoft.com/office/powerpoint/2010/main" val="349995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831850" y="741405"/>
            <a:ext cx="8200939" cy="2111332"/>
          </a:xfrm>
        </p:spPr>
        <p:txBody>
          <a:bodyPr anchor="ctr">
            <a:normAutofit/>
          </a:bodyPr>
          <a:lstStyle>
            <a:lvl1pPr>
              <a:defRPr sz="5400" b="1">
                <a:solidFill>
                  <a:srgbClr val="00205B"/>
                </a:solidFill>
                <a:latin typeface="Calibri" panose="020F0502020204030204" pitchFamily="34" charset="0"/>
                <a:cs typeface="Calibri" panose="020F0502020204030204" pitchFamily="34" charset="0"/>
              </a:defRPr>
            </a:lvl1pPr>
          </a:lstStyle>
          <a:p>
            <a:r>
              <a:rPr lang="en-US" dirty="0"/>
              <a:t>Thank You</a:t>
            </a:r>
          </a:p>
        </p:txBody>
      </p:sp>
      <p:pic>
        <p:nvPicPr>
          <p:cNvPr id="7" name="Picture 6" descr="A logo of a sports team&#10;&#10;Description automatically generated">
            <a:extLst>
              <a:ext uri="{FF2B5EF4-FFF2-40B4-BE49-F238E27FC236}">
                <a16:creationId xmlns:a16="http://schemas.microsoft.com/office/drawing/2014/main" id="{7AE80EE2-00C0-8A0A-D515-AD3BA7498569}"/>
              </a:ext>
            </a:extLst>
          </p:cNvPr>
          <p:cNvPicPr>
            <a:picLocks noGrp="1" noRot="1" noMove="1" noResize="1" noEditPoints="1" noAdjustHandles="1" noChangeArrowheads="1" noChangeShapeType="1" noCrop="1"/>
          </p:cNvPicPr>
          <p:nvPr userDrawn="1"/>
        </p:nvPicPr>
        <p:blipFill rotWithShape="1">
          <a:blip r:embed="rId3"/>
          <a:srcRect l="14037" t="14615" r="14674" b="16256"/>
          <a:stretch/>
        </p:blipFill>
        <p:spPr>
          <a:xfrm>
            <a:off x="9687697" y="5618556"/>
            <a:ext cx="2298357" cy="1103519"/>
          </a:xfrm>
          <a:prstGeom prst="rect">
            <a:avLst/>
          </a:prstGeom>
        </p:spPr>
      </p:pic>
      <p:sp>
        <p:nvSpPr>
          <p:cNvPr id="3" name="TextBox 2">
            <a:extLst>
              <a:ext uri="{FF2B5EF4-FFF2-40B4-BE49-F238E27FC236}">
                <a16:creationId xmlns:a16="http://schemas.microsoft.com/office/drawing/2014/main" id="{BB307A56-2718-EEBF-D1A6-36F894F93C15}"/>
              </a:ext>
            </a:extLst>
          </p:cNvPr>
          <p:cNvSpPr txBox="1">
            <a:spLocks/>
          </p:cNvSpPr>
          <p:nvPr userDrawn="1"/>
        </p:nvSpPr>
        <p:spPr>
          <a:xfrm>
            <a:off x="831850" y="2940908"/>
            <a:ext cx="8200939" cy="338554"/>
          </a:xfrm>
          <a:prstGeom prst="rect">
            <a:avLst/>
          </a:prstGeom>
          <a:noFill/>
        </p:spPr>
        <p:txBody>
          <a:bodyPr wrap="square" rtlCol="0">
            <a:spAutoFit/>
          </a:bodyPr>
          <a:lstStyle/>
          <a:p>
            <a:pPr lvl="0"/>
            <a:r>
              <a:rPr lang="en-US" sz="1600" b="1" dirty="0">
                <a:solidFill>
                  <a:srgbClr val="00205B"/>
                </a:solidFill>
                <a:latin typeface="Calibri" panose="020F0502020204030204" pitchFamily="34" charset="0"/>
                <a:cs typeface="Calibri" panose="020F0502020204030204" pitchFamily="34" charset="0"/>
              </a:rPr>
              <a:t>National Federation of State High School Associations</a:t>
            </a:r>
            <a:endParaRPr lang="en-US" sz="1600" dirty="0">
              <a:solidFill>
                <a:srgbClr val="00205B"/>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24C605D-C615-53A0-C816-0C04C7A330F0}"/>
              </a:ext>
            </a:extLst>
          </p:cNvPr>
          <p:cNvPicPr>
            <a:picLocks noChangeAspect="1"/>
          </p:cNvPicPr>
          <p:nvPr userDrawn="1"/>
        </p:nvPicPr>
        <p:blipFill>
          <a:blip r:embed="rId4"/>
          <a:stretch>
            <a:fillRect/>
          </a:stretch>
        </p:blipFill>
        <p:spPr>
          <a:xfrm>
            <a:off x="1237231" y="3652703"/>
            <a:ext cx="260856" cy="260856"/>
          </a:xfrm>
          <a:prstGeom prst="rect">
            <a:avLst/>
          </a:prstGeom>
        </p:spPr>
      </p:pic>
      <p:pic>
        <p:nvPicPr>
          <p:cNvPr id="9" name="Picture 8">
            <a:extLst>
              <a:ext uri="{FF2B5EF4-FFF2-40B4-BE49-F238E27FC236}">
                <a16:creationId xmlns:a16="http://schemas.microsoft.com/office/drawing/2014/main" id="{B42A2163-3026-9CC8-9E4D-C707F7D56235}"/>
              </a:ext>
            </a:extLst>
          </p:cNvPr>
          <p:cNvPicPr>
            <a:picLocks noChangeAspect="1"/>
          </p:cNvPicPr>
          <p:nvPr userDrawn="1"/>
        </p:nvPicPr>
        <p:blipFill>
          <a:blip r:embed="rId5"/>
          <a:stretch>
            <a:fillRect/>
          </a:stretch>
        </p:blipFill>
        <p:spPr>
          <a:xfrm>
            <a:off x="931341" y="3652703"/>
            <a:ext cx="260856" cy="260856"/>
          </a:xfrm>
          <a:prstGeom prst="rect">
            <a:avLst/>
          </a:prstGeom>
        </p:spPr>
      </p:pic>
      <p:pic>
        <p:nvPicPr>
          <p:cNvPr id="10" name="Picture 9">
            <a:extLst>
              <a:ext uri="{FF2B5EF4-FFF2-40B4-BE49-F238E27FC236}">
                <a16:creationId xmlns:a16="http://schemas.microsoft.com/office/drawing/2014/main" id="{DBBD938B-4575-FAD8-78BE-4DC4629CCDE7}"/>
              </a:ext>
            </a:extLst>
          </p:cNvPr>
          <p:cNvPicPr>
            <a:picLocks noChangeAspect="1"/>
          </p:cNvPicPr>
          <p:nvPr userDrawn="1"/>
        </p:nvPicPr>
        <p:blipFill>
          <a:blip r:embed="rId6"/>
          <a:stretch>
            <a:fillRect/>
          </a:stretch>
        </p:blipFill>
        <p:spPr>
          <a:xfrm>
            <a:off x="2799885" y="3652703"/>
            <a:ext cx="260856" cy="260856"/>
          </a:xfrm>
          <a:prstGeom prst="rect">
            <a:avLst/>
          </a:prstGeom>
        </p:spPr>
      </p:pic>
      <p:sp>
        <p:nvSpPr>
          <p:cNvPr id="19" name="TextBox 18">
            <a:extLst>
              <a:ext uri="{FF2B5EF4-FFF2-40B4-BE49-F238E27FC236}">
                <a16:creationId xmlns:a16="http://schemas.microsoft.com/office/drawing/2014/main" id="{12B705B1-FACF-E86D-1769-013B8451DF9A}"/>
              </a:ext>
            </a:extLst>
          </p:cNvPr>
          <p:cNvSpPr txBox="1">
            <a:spLocks/>
          </p:cNvSpPr>
          <p:nvPr userDrawn="1"/>
        </p:nvSpPr>
        <p:spPr>
          <a:xfrm>
            <a:off x="831850" y="3613854"/>
            <a:ext cx="8200939" cy="338554"/>
          </a:xfrm>
          <a:prstGeom prst="rect">
            <a:avLst/>
          </a:prstGeom>
          <a:noFill/>
        </p:spPr>
        <p:txBody>
          <a:bodyPr wrap="square" rtlCol="0">
            <a:spAutoFit/>
          </a:bodyPr>
          <a:lstStyle/>
          <a:p>
            <a:pPr lvl="0"/>
            <a:r>
              <a:rPr lang="en-US" sz="1600" dirty="0">
                <a:solidFill>
                  <a:srgbClr val="00205B"/>
                </a:solidFill>
                <a:latin typeface="Calibri" panose="020F0502020204030204" pitchFamily="34" charset="0"/>
                <a:cs typeface="Calibri" panose="020F0502020204030204" pitchFamily="34" charset="0"/>
              </a:rPr>
              <a:t>              @</a:t>
            </a:r>
            <a:r>
              <a:rPr lang="en-US" sz="1600" dirty="0" err="1">
                <a:solidFill>
                  <a:srgbClr val="00205B"/>
                </a:solidFill>
                <a:latin typeface="Calibri" panose="020F0502020204030204" pitchFamily="34" charset="0"/>
                <a:cs typeface="Calibri" panose="020F0502020204030204" pitchFamily="34" charset="0"/>
              </a:rPr>
              <a:t>NFHS_org</a:t>
            </a:r>
            <a:r>
              <a:rPr lang="en-US" sz="1600" dirty="0">
                <a:solidFill>
                  <a:srgbClr val="00205B"/>
                </a:solidFill>
                <a:latin typeface="Calibri" panose="020F0502020204030204" pitchFamily="34" charset="0"/>
                <a:cs typeface="Calibri" panose="020F0502020204030204" pitchFamily="34" charset="0"/>
              </a:rPr>
              <a:t>            @NFHS1920</a:t>
            </a:r>
          </a:p>
        </p:txBody>
      </p:sp>
    </p:spTree>
    <p:extLst>
      <p:ext uri="{BB962C8B-B14F-4D97-AF65-F5344CB8AC3E}">
        <p14:creationId xmlns:p14="http://schemas.microsoft.com/office/powerpoint/2010/main" val="9051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Picture 6" descr="A person in a white uniform holding a baseball glove&#10;&#10;Description automatically generated">
            <a:extLst>
              <a:ext uri="{FF2B5EF4-FFF2-40B4-BE49-F238E27FC236}">
                <a16:creationId xmlns:a16="http://schemas.microsoft.com/office/drawing/2014/main" id="{42E101A7-B072-C02F-CBE9-253010015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4"/>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138759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259D7-C629-99D5-E5E6-C1F8133D4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A588-CC38-9DAA-DD30-66D45B7B4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AE522-F825-B856-E8E5-41511A36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600CC-5870-3A48-916C-A06D7BC60A64}" type="datetimeFigureOut">
              <a:rPr lang="en-US" smtClean="0"/>
              <a:t>1/5/2026</a:t>
            </a:fld>
            <a:endParaRPr lang="en-US"/>
          </a:p>
        </p:txBody>
      </p:sp>
      <p:sp>
        <p:nvSpPr>
          <p:cNvPr id="5" name="Footer Placeholder 4">
            <a:extLst>
              <a:ext uri="{FF2B5EF4-FFF2-40B4-BE49-F238E27FC236}">
                <a16:creationId xmlns:a16="http://schemas.microsoft.com/office/drawing/2014/main" id="{D3CAF983-59E2-C2D4-3DA6-D9B1BBA51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F1BFF0-BF3B-C0DA-5CCD-ACE9829FF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4E3598-2D5C-024F-9D1E-B79FF9982580}" type="slidenum">
              <a:rPr lang="en-US" smtClean="0"/>
              <a:t>‹#›</a:t>
            </a:fld>
            <a:endParaRPr lang="en-US"/>
          </a:p>
        </p:txBody>
      </p:sp>
    </p:spTree>
    <p:extLst>
      <p:ext uri="{BB962C8B-B14F-4D97-AF65-F5344CB8AC3E}">
        <p14:creationId xmlns:p14="http://schemas.microsoft.com/office/powerpoint/2010/main" val="32801806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70" r:id="rId4"/>
    <p:sldLayoutId id="2147483671" r:id="rId5"/>
    <p:sldLayoutId id="2147483672" r:id="rId6"/>
    <p:sldLayoutId id="2147483673"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33663" y="2447762"/>
            <a:ext cx="11298238" cy="1241425"/>
          </a:xfrm>
        </p:spPr>
        <p:txBody>
          <a:bodyPr/>
          <a:lstStyle/>
          <a:p>
            <a:pPr>
              <a:defRPr/>
            </a:pPr>
            <a:r>
              <a:rPr lang="en-US" dirty="0"/>
              <a:t>2025-26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1038142" y="3259305"/>
            <a:ext cx="8829675" cy="1709737"/>
          </a:xfrm>
        </p:spPr>
        <p:txBody>
          <a:bodyPr/>
          <a:lstStyle/>
          <a:p>
            <a:endParaRPr lang="en-US" altLang="en-US" dirty="0"/>
          </a:p>
          <a:p>
            <a:r>
              <a:rPr lang="en-US" altLang="en-US" dirty="0"/>
              <a:t>Substituting, Lineup Management, Illegal Substitutes, Coaching and Conferences, Courtesy Runners</a:t>
            </a:r>
          </a:p>
        </p:txBody>
      </p:sp>
      <p:sp>
        <p:nvSpPr>
          <p:cNvPr id="3" name="TextBox 2"/>
          <p:cNvSpPr txBox="1"/>
          <p:nvPr/>
        </p:nvSpPr>
        <p:spPr>
          <a:xfrm>
            <a:off x="10602673" y="6482090"/>
            <a:ext cx="1362874" cy="261610"/>
          </a:xfrm>
          <a:prstGeom prst="rect">
            <a:avLst/>
          </a:prstGeom>
          <a:noFill/>
        </p:spPr>
        <p:txBody>
          <a:bodyPr wrap="none" rtlCol="0">
            <a:spAutoFit/>
          </a:bodyPr>
          <a:lstStyle/>
          <a:p>
            <a:r>
              <a:rPr lang="en-US" sz="1100" dirty="0"/>
              <a:t>Updated 1/05/2026</a:t>
            </a:r>
          </a:p>
        </p:txBody>
      </p:sp>
    </p:spTree>
    <p:extLst>
      <p:ext uri="{BB962C8B-B14F-4D97-AF65-F5344CB8AC3E}">
        <p14:creationId xmlns:p14="http://schemas.microsoft.com/office/powerpoint/2010/main" val="36922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D16B0-6669-21B2-4767-A346BD34F108}"/>
              </a:ext>
            </a:extLst>
          </p:cNvPr>
          <p:cNvSpPr>
            <a:spLocks noGrp="1"/>
          </p:cNvSpPr>
          <p:nvPr>
            <p:ph type="title"/>
          </p:nvPr>
        </p:nvSpPr>
        <p:spPr>
          <a:xfrm>
            <a:off x="946150" y="951958"/>
            <a:ext cx="8200939" cy="2111332"/>
          </a:xfrm>
        </p:spPr>
        <p:txBody>
          <a:bodyPr>
            <a:normAutofit/>
          </a:bodyPr>
          <a:lstStyle/>
          <a:p>
            <a:r>
              <a:rPr lang="en-US" sz="4400" dirty="0"/>
              <a:t>Recording Changes on Lineup Card</a:t>
            </a:r>
          </a:p>
        </p:txBody>
      </p:sp>
    </p:spTree>
    <p:extLst>
      <p:ext uri="{BB962C8B-B14F-4D97-AF65-F5344CB8AC3E}">
        <p14:creationId xmlns:p14="http://schemas.microsoft.com/office/powerpoint/2010/main" val="372605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63E0-B6A8-477C-8F98-9150E72E718B}"/>
              </a:ext>
            </a:extLst>
          </p:cNvPr>
          <p:cNvSpPr>
            <a:spLocks noGrp="1"/>
          </p:cNvSpPr>
          <p:nvPr>
            <p:ph type="title"/>
          </p:nvPr>
        </p:nvSpPr>
        <p:spPr/>
        <p:txBody>
          <a:bodyPr/>
          <a:lstStyle/>
          <a:p>
            <a:r>
              <a:rPr lang="en-US" dirty="0"/>
              <a:t>Recording changes on lineup card</a:t>
            </a:r>
          </a:p>
        </p:txBody>
      </p:sp>
      <p:sp>
        <p:nvSpPr>
          <p:cNvPr id="3" name="Content Placeholder 2">
            <a:extLst>
              <a:ext uri="{FF2B5EF4-FFF2-40B4-BE49-F238E27FC236}">
                <a16:creationId xmlns:a16="http://schemas.microsoft.com/office/drawing/2014/main" id="{13017160-A99E-4A24-B4D1-3A9378078ADD}"/>
              </a:ext>
            </a:extLst>
          </p:cNvPr>
          <p:cNvSpPr>
            <a:spLocks noGrp="1"/>
          </p:cNvSpPr>
          <p:nvPr>
            <p:ph idx="1"/>
          </p:nvPr>
        </p:nvSpPr>
        <p:spPr>
          <a:xfrm>
            <a:off x="746470" y="2067344"/>
            <a:ext cx="10547925" cy="4338637"/>
          </a:xfrm>
        </p:spPr>
        <p:txBody>
          <a:bodyPr/>
          <a:lstStyle/>
          <a:p>
            <a:r>
              <a:rPr lang="en-US" dirty="0"/>
              <a:t>Although there are many ways to record changes in the lineup during a game, the following slides will show the most popular way to record those changes.</a:t>
            </a:r>
          </a:p>
          <a:p>
            <a:pPr marL="0" indent="0">
              <a:buNone/>
            </a:pPr>
            <a:endParaRPr lang="en-US" dirty="0"/>
          </a:p>
          <a:p>
            <a:r>
              <a:rPr lang="en-US" dirty="0"/>
              <a:t>If an umpire were to decide to use a different method, it is critical that they document all changes in a manner that allows them to know what changes were made to ensure a proper ruling if a question of player legality is raised.</a:t>
            </a:r>
          </a:p>
        </p:txBody>
      </p:sp>
      <p:sp>
        <p:nvSpPr>
          <p:cNvPr id="4" name="Footer Placeholder 3">
            <a:extLst>
              <a:ext uri="{FF2B5EF4-FFF2-40B4-BE49-F238E27FC236}">
                <a16:creationId xmlns:a16="http://schemas.microsoft.com/office/drawing/2014/main" id="{804B9111-7503-46AC-A755-24ABC1648DD7}"/>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562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1">
            <a:extLst>
              <a:ext uri="{FF2B5EF4-FFF2-40B4-BE49-F238E27FC236}">
                <a16:creationId xmlns:a16="http://schemas.microsoft.com/office/drawing/2014/main" id="{B56DE770-9D5D-4204-8A69-3930D367C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49" y="539291"/>
            <a:ext cx="3513841" cy="613168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3">
            <a:extLst>
              <a:ext uri="{FF2B5EF4-FFF2-40B4-BE49-F238E27FC236}">
                <a16:creationId xmlns:a16="http://schemas.microsoft.com/office/drawing/2014/main" id="{563614D8-3E50-4489-A819-ED0B75E6628F}"/>
              </a:ext>
            </a:extLst>
          </p:cNvPr>
          <p:cNvSpPr>
            <a:spLocks noGrp="1" noChangeArrowheads="1"/>
          </p:cNvSpPr>
          <p:nvPr>
            <p:ph type="title"/>
          </p:nvPr>
        </p:nvSpPr>
        <p:spPr/>
        <p:txBody>
          <a:bodyPr/>
          <a:lstStyle/>
          <a:p>
            <a:r>
              <a:rPr lang="en-US" altLang="en-US" dirty="0"/>
              <a:t>Recording a Sub</a:t>
            </a:r>
          </a:p>
        </p:txBody>
      </p:sp>
      <p:sp>
        <p:nvSpPr>
          <p:cNvPr id="11" name="Rectangle 3">
            <a:extLst>
              <a:ext uri="{FF2B5EF4-FFF2-40B4-BE49-F238E27FC236}">
                <a16:creationId xmlns:a16="http://schemas.microsoft.com/office/drawing/2014/main" id="{03ACA55C-2D48-43E2-8BA9-161CCFAE2A5E}"/>
              </a:ext>
            </a:extLst>
          </p:cNvPr>
          <p:cNvSpPr txBox="1">
            <a:spLocks noChangeArrowheads="1"/>
          </p:cNvSpPr>
          <p:nvPr/>
        </p:nvSpPr>
        <p:spPr>
          <a:xfrm>
            <a:off x="982579" y="2071688"/>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Baker is going to bat for Able.</a:t>
            </a:r>
          </a:p>
        </p:txBody>
      </p:sp>
      <p:sp>
        <p:nvSpPr>
          <p:cNvPr id="12" name="Rectangle 3">
            <a:extLst>
              <a:ext uri="{FF2B5EF4-FFF2-40B4-BE49-F238E27FC236}">
                <a16:creationId xmlns:a16="http://schemas.microsoft.com/office/drawing/2014/main" id="{7C0290CE-5AE0-45D7-892C-471F3FA37044}"/>
              </a:ext>
            </a:extLst>
          </p:cNvPr>
          <p:cNvSpPr txBox="1">
            <a:spLocks noChangeArrowheads="1"/>
          </p:cNvSpPr>
          <p:nvPr/>
        </p:nvSpPr>
        <p:spPr>
          <a:xfrm>
            <a:off x="982579" y="2919771"/>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Mark out Baker since they are no longer an available substitute.</a:t>
            </a:r>
          </a:p>
        </p:txBody>
      </p:sp>
      <p:sp>
        <p:nvSpPr>
          <p:cNvPr id="24" name="Rectangle 3">
            <a:extLst>
              <a:ext uri="{FF2B5EF4-FFF2-40B4-BE49-F238E27FC236}">
                <a16:creationId xmlns:a16="http://schemas.microsoft.com/office/drawing/2014/main" id="{84B8A76F-8492-44F6-9701-56BBB05BCDE7}"/>
              </a:ext>
            </a:extLst>
          </p:cNvPr>
          <p:cNvSpPr txBox="1">
            <a:spLocks noChangeArrowheads="1"/>
          </p:cNvSpPr>
          <p:nvPr/>
        </p:nvSpPr>
        <p:spPr>
          <a:xfrm>
            <a:off x="982579" y="4416360"/>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Mark out Able since they have left the game.</a:t>
            </a:r>
          </a:p>
        </p:txBody>
      </p:sp>
      <p:sp>
        <p:nvSpPr>
          <p:cNvPr id="31" name="Rectangle 3">
            <a:extLst>
              <a:ext uri="{FF2B5EF4-FFF2-40B4-BE49-F238E27FC236}">
                <a16:creationId xmlns:a16="http://schemas.microsoft.com/office/drawing/2014/main" id="{ABB70CA9-3E35-4A6B-ABE5-227416C7F9E1}"/>
              </a:ext>
            </a:extLst>
          </p:cNvPr>
          <p:cNvSpPr txBox="1">
            <a:spLocks noChangeArrowheads="1"/>
          </p:cNvSpPr>
          <p:nvPr/>
        </p:nvSpPr>
        <p:spPr>
          <a:xfrm>
            <a:off x="982579" y="5604172"/>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Write Baker’s name and number in the correct position.</a:t>
            </a:r>
          </a:p>
        </p:txBody>
      </p:sp>
      <p:sp>
        <p:nvSpPr>
          <p:cNvPr id="32" name="Text Box 15">
            <a:extLst>
              <a:ext uri="{FF2B5EF4-FFF2-40B4-BE49-F238E27FC236}">
                <a16:creationId xmlns:a16="http://schemas.microsoft.com/office/drawing/2014/main" id="{35911DC2-F2E9-418B-9E12-EE5EEB32C7F8}"/>
              </a:ext>
            </a:extLst>
          </p:cNvPr>
          <p:cNvSpPr txBox="1">
            <a:spLocks noChangeArrowheads="1"/>
          </p:cNvSpPr>
          <p:nvPr/>
        </p:nvSpPr>
        <p:spPr bwMode="auto">
          <a:xfrm>
            <a:off x="9707563" y="1577975"/>
            <a:ext cx="493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Baker</a:t>
            </a:r>
          </a:p>
        </p:txBody>
      </p:sp>
      <p:sp>
        <p:nvSpPr>
          <p:cNvPr id="33" name="Text Box 15">
            <a:extLst>
              <a:ext uri="{FF2B5EF4-FFF2-40B4-BE49-F238E27FC236}">
                <a16:creationId xmlns:a16="http://schemas.microsoft.com/office/drawing/2014/main" id="{46D9F9DE-7178-45BA-BABD-F0DABCD81996}"/>
              </a:ext>
            </a:extLst>
          </p:cNvPr>
          <p:cNvSpPr txBox="1">
            <a:spLocks noChangeArrowheads="1"/>
          </p:cNvSpPr>
          <p:nvPr/>
        </p:nvSpPr>
        <p:spPr bwMode="auto">
          <a:xfrm>
            <a:off x="10207405" y="1577975"/>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4</a:t>
            </a:r>
          </a:p>
        </p:txBody>
      </p:sp>
      <p:cxnSp>
        <p:nvCxnSpPr>
          <p:cNvPr id="15" name="Straight Connector 14">
            <a:extLst>
              <a:ext uri="{FF2B5EF4-FFF2-40B4-BE49-F238E27FC236}">
                <a16:creationId xmlns:a16="http://schemas.microsoft.com/office/drawing/2014/main" id="{A86BBD4D-E1D0-48B4-B1F6-E3E64600AC56}"/>
              </a:ext>
            </a:extLst>
          </p:cNvPr>
          <p:cNvCxnSpPr>
            <a:cxnSpLocks noChangeShapeType="1"/>
          </p:cNvCxnSpPr>
          <p:nvPr/>
        </p:nvCxnSpPr>
        <p:spPr bwMode="auto">
          <a:xfrm>
            <a:off x="8524875" y="4191000"/>
            <a:ext cx="20574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71" name="Freeform 19">
            <a:extLst>
              <a:ext uri="{FF2B5EF4-FFF2-40B4-BE49-F238E27FC236}">
                <a16:creationId xmlns:a16="http://schemas.microsoft.com/office/drawing/2014/main" id="{6ADD88E3-1817-47E6-8CDB-07478CF72348}"/>
              </a:ext>
            </a:extLst>
          </p:cNvPr>
          <p:cNvSpPr>
            <a:spLocks/>
          </p:cNvSpPr>
          <p:nvPr/>
        </p:nvSpPr>
        <p:spPr bwMode="auto">
          <a:xfrm>
            <a:off x="7803840" y="1669257"/>
            <a:ext cx="158750" cy="85725"/>
          </a:xfrm>
          <a:custGeom>
            <a:avLst/>
            <a:gdLst>
              <a:gd name="T0" fmla="*/ 0 w 8830"/>
              <a:gd name="T1" fmla="*/ 571346351 h 19757"/>
              <a:gd name="T2" fmla="*/ 2147483646 w 8830"/>
              <a:gd name="T3" fmla="*/ 0 h 19757"/>
              <a:gd name="T4" fmla="*/ 0 60000 65536"/>
              <a:gd name="T5" fmla="*/ 0 60000 65536"/>
            </a:gdLst>
            <a:ahLst/>
            <a:cxnLst>
              <a:cxn ang="T4">
                <a:pos x="T0" y="T1"/>
              </a:cxn>
              <a:cxn ang="T5">
                <a:pos x="T2" y="T3"/>
              </a:cxn>
            </a:cxnLst>
            <a:rect l="0" t="0" r="r" b="b"/>
            <a:pathLst>
              <a:path w="8830" h="19757">
                <a:moveTo>
                  <a:pt x="0" y="19757"/>
                </a:moveTo>
                <a:lnTo>
                  <a:pt x="88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 name="Freeform 19">
            <a:extLst>
              <a:ext uri="{FF2B5EF4-FFF2-40B4-BE49-F238E27FC236}">
                <a16:creationId xmlns:a16="http://schemas.microsoft.com/office/drawing/2014/main" id="{49CE37DF-8193-44F8-BE04-B3C4E7C5278D}"/>
              </a:ext>
            </a:extLst>
          </p:cNvPr>
          <p:cNvSpPr>
            <a:spLocks/>
          </p:cNvSpPr>
          <p:nvPr/>
        </p:nvSpPr>
        <p:spPr bwMode="auto">
          <a:xfrm>
            <a:off x="9047163" y="1701006"/>
            <a:ext cx="361950" cy="60325"/>
          </a:xfrm>
          <a:custGeom>
            <a:avLst/>
            <a:gdLst>
              <a:gd name="T0" fmla="*/ 0 w 9581"/>
              <a:gd name="T1" fmla="*/ 31 h 213721"/>
              <a:gd name="T2" fmla="*/ 2147483646 w 9581"/>
              <a:gd name="T3" fmla="*/ 0 h 213721"/>
              <a:gd name="T4" fmla="*/ 0 60000 65536"/>
              <a:gd name="T5" fmla="*/ 0 60000 65536"/>
            </a:gdLst>
            <a:ahLst/>
            <a:cxnLst>
              <a:cxn ang="T4">
                <a:pos x="T0" y="T1"/>
              </a:cxn>
              <a:cxn ang="T5">
                <a:pos x="T2" y="T3"/>
              </a:cxn>
            </a:cxnLst>
            <a:rect l="0" t="0" r="r" b="b"/>
            <a:pathLst>
              <a:path w="9581" h="213721">
                <a:moveTo>
                  <a:pt x="0" y="213721"/>
                </a:moveTo>
                <a:lnTo>
                  <a:pt x="9581"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1" name="AutoShape 32">
            <a:extLst>
              <a:ext uri="{FF2B5EF4-FFF2-40B4-BE49-F238E27FC236}">
                <a16:creationId xmlns:a16="http://schemas.microsoft.com/office/drawing/2014/main" id="{6D13070A-1230-4CAC-AA97-BDB7B98B194F}"/>
              </a:ext>
            </a:extLst>
          </p:cNvPr>
          <p:cNvSpPr>
            <a:spLocks noChangeAspect="1" noChangeArrowheads="1"/>
          </p:cNvSpPr>
          <p:nvPr/>
        </p:nvSpPr>
        <p:spPr bwMode="auto">
          <a:xfrm>
            <a:off x="1527176" y="1"/>
            <a:ext cx="3175"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grpSp>
        <p:nvGrpSpPr>
          <p:cNvPr id="3" name="Group 2"/>
          <p:cNvGrpSpPr/>
          <p:nvPr/>
        </p:nvGrpSpPr>
        <p:grpSpPr>
          <a:xfrm>
            <a:off x="7404489" y="559594"/>
            <a:ext cx="1414652" cy="711994"/>
            <a:chOff x="7404489" y="559594"/>
            <a:chExt cx="1414652" cy="711994"/>
          </a:xfrm>
        </p:grpSpPr>
        <p:sp>
          <p:nvSpPr>
            <p:cNvPr id="2" name="Rectangle 1"/>
            <p:cNvSpPr/>
            <p:nvPr/>
          </p:nvSpPr>
          <p:spPr>
            <a:xfrm>
              <a:off x="7404489" y="559594"/>
              <a:ext cx="723261" cy="71199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04489" y="574659"/>
              <a:ext cx="1414652" cy="684246"/>
            </a:xfrm>
            <a:prstGeom prst="rect">
              <a:avLst/>
            </a:prstGeom>
          </p:spPr>
        </p:pic>
      </p:grpSp>
    </p:spTree>
    <p:extLst>
      <p:ext uri="{BB962C8B-B14F-4D97-AF65-F5344CB8AC3E}">
        <p14:creationId xmlns:p14="http://schemas.microsoft.com/office/powerpoint/2010/main" val="32769844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1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4" fill="hold" nodeType="afterEffect">
                                  <p:stCondLst>
                                    <p:cond delay="500"/>
                                  </p:stCondLst>
                                  <p:childTnLst>
                                    <p:set>
                                      <p:cBhvr>
                                        <p:cTn id="16" dur="1" fill="hold">
                                          <p:stCondLst>
                                            <p:cond delay="0"/>
                                          </p:stCondLst>
                                        </p:cTn>
                                        <p:tgtEl>
                                          <p:spTgt spid="271"/>
                                        </p:tgtEl>
                                        <p:attrNameLst>
                                          <p:attrName>style.visibility</p:attrName>
                                        </p:attrNameLst>
                                      </p:cBhvr>
                                      <p:to>
                                        <p:strVal val="visible"/>
                                      </p:to>
                                    </p:set>
                                    <p:animEffect transition="in" filter="wipe(down)">
                                      <p:cBhvr>
                                        <p:cTn id="17" dur="500"/>
                                        <p:tgtEl>
                                          <p:spTgt spid="271"/>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72"/>
                                        </p:tgtEl>
                                        <p:attrNameLst>
                                          <p:attrName>style.visibility</p:attrName>
                                        </p:attrNameLst>
                                      </p:cBhvr>
                                      <p:to>
                                        <p:strVal val="visible"/>
                                      </p:to>
                                    </p:set>
                                    <p:animEffect transition="in" filter="wipe(left)">
                                      <p:cBhvr>
                                        <p:cTn id="21" dur="800"/>
                                        <p:tgtEl>
                                          <p:spTgt spid="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8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build="p"/>
      <p:bldP spid="31" grpId="0" build="p"/>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6">
            <a:extLst>
              <a:ext uri="{FF2B5EF4-FFF2-40B4-BE49-F238E27FC236}">
                <a16:creationId xmlns:a16="http://schemas.microsoft.com/office/drawing/2014/main" id="{7B0F901A-4343-427D-8E9D-E26EE22CB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61" y="496351"/>
            <a:ext cx="3490331" cy="61827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3">
            <a:extLst>
              <a:ext uri="{FF2B5EF4-FFF2-40B4-BE49-F238E27FC236}">
                <a16:creationId xmlns:a16="http://schemas.microsoft.com/office/drawing/2014/main" id="{C6477444-6080-44A2-A4B9-29353807C39C}"/>
              </a:ext>
            </a:extLst>
          </p:cNvPr>
          <p:cNvSpPr>
            <a:spLocks noGrp="1" noChangeArrowheads="1"/>
          </p:cNvSpPr>
          <p:nvPr>
            <p:ph type="title"/>
          </p:nvPr>
        </p:nvSpPr>
        <p:spPr/>
        <p:txBody>
          <a:bodyPr/>
          <a:lstStyle/>
          <a:p>
            <a:r>
              <a:rPr lang="en-US" altLang="en-US"/>
              <a:t>Re-entering a Player</a:t>
            </a:r>
          </a:p>
        </p:txBody>
      </p:sp>
      <p:sp>
        <p:nvSpPr>
          <p:cNvPr id="11" name="Rectangle 3">
            <a:extLst>
              <a:ext uri="{FF2B5EF4-FFF2-40B4-BE49-F238E27FC236}">
                <a16:creationId xmlns:a16="http://schemas.microsoft.com/office/drawing/2014/main" id="{73EBBE62-E5D0-49CD-BE4F-33A0807D332D}"/>
              </a:ext>
            </a:extLst>
          </p:cNvPr>
          <p:cNvSpPr txBox="1">
            <a:spLocks noChangeArrowheads="1"/>
          </p:cNvSpPr>
          <p:nvPr/>
        </p:nvSpPr>
        <p:spPr>
          <a:xfrm>
            <a:off x="1308408" y="2128485"/>
            <a:ext cx="5257800" cy="2133600"/>
          </a:xfrm>
          <a:prstGeom prst="rect">
            <a:avLst/>
          </a:prstGeom>
        </p:spPr>
        <p:txBody>
          <a:bodyPr/>
          <a:lstStyle/>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Able is going to play defense for Baker.</a:t>
            </a:r>
          </a:p>
          <a:p>
            <a:pPr marL="342900" indent="-342900">
              <a:lnSpc>
                <a:spcPct val="90000"/>
              </a:lnSpc>
              <a:buFontTx/>
              <a:buChar char="•"/>
              <a:defRPr/>
            </a:pPr>
            <a:endParaRPr lang="en-US" altLang="en-US" sz="2800" kern="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Mark out Baker since they are leaving the game.</a:t>
            </a:r>
          </a:p>
          <a:p>
            <a:pPr marL="342900" indent="-342900">
              <a:lnSpc>
                <a:spcPct val="90000"/>
              </a:lnSpc>
              <a:buFontTx/>
              <a:buChar char="•"/>
              <a:defRPr/>
            </a:pPr>
            <a:endParaRPr lang="en-US" altLang="en-US" sz="2800" kern="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buFontTx/>
              <a:buChar char="•"/>
              <a:defRPr/>
            </a:pPr>
            <a:r>
              <a:rPr lang="en-US" altLang="en-US" sz="2800" kern="0" dirty="0">
                <a:latin typeface="Calibri" panose="020F0502020204030204" pitchFamily="34" charset="0"/>
                <a:ea typeface="Calibri" panose="020F0502020204030204" pitchFamily="34" charset="0"/>
                <a:cs typeface="Calibri" panose="020F0502020204030204" pitchFamily="34" charset="0"/>
              </a:rPr>
              <a:t>Circle Able to show they have re-entered the game.</a:t>
            </a:r>
          </a:p>
          <a:p>
            <a:pPr marL="342900" indent="-342900">
              <a:lnSpc>
                <a:spcPct val="90000"/>
              </a:lnSpc>
              <a:buFontTx/>
              <a:buChar char="•"/>
              <a:defRPr/>
            </a:pPr>
            <a:endParaRPr lang="en-US" altLang="en-US" sz="2000" kern="0" dirty="0">
              <a:cs typeface="Times New Roman" pitchFamily="18" charset="0"/>
            </a:endParaRPr>
          </a:p>
          <a:p>
            <a:pPr marL="342900" indent="-342900">
              <a:lnSpc>
                <a:spcPct val="90000"/>
              </a:lnSpc>
              <a:buFontTx/>
              <a:buChar char="•"/>
              <a:defRPr/>
            </a:pPr>
            <a:endParaRPr lang="en-US" altLang="en-US" sz="2000" kern="0" dirty="0">
              <a:latin typeface="+mn-lt"/>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a:p>
            <a:pPr>
              <a:lnSpc>
                <a:spcPct val="90000"/>
              </a:lnSpc>
              <a:defRPr/>
            </a:pPr>
            <a:endParaRPr lang="en-US" altLang="en-US" sz="3400" kern="0" dirty="0">
              <a:latin typeface="Arial" charset="0"/>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p:txBody>
      </p:sp>
      <p:sp>
        <p:nvSpPr>
          <p:cNvPr id="12" name="Rectangle 3">
            <a:extLst>
              <a:ext uri="{FF2B5EF4-FFF2-40B4-BE49-F238E27FC236}">
                <a16:creationId xmlns:a16="http://schemas.microsoft.com/office/drawing/2014/main" id="{2976B6B7-3642-4637-A342-667C9D1E5745}"/>
              </a:ext>
            </a:extLst>
          </p:cNvPr>
          <p:cNvSpPr txBox="1">
            <a:spLocks noChangeArrowheads="1"/>
          </p:cNvSpPr>
          <p:nvPr/>
        </p:nvSpPr>
        <p:spPr>
          <a:xfrm>
            <a:off x="1676400" y="3323622"/>
            <a:ext cx="5257800" cy="2133600"/>
          </a:xfrm>
          <a:prstGeom prst="rect">
            <a:avLst/>
          </a:prstGeom>
        </p:spPr>
        <p:txBody>
          <a:bodyPr/>
          <a:lstStyle/>
          <a:p>
            <a:pPr>
              <a:lnSpc>
                <a:spcPct val="90000"/>
              </a:lnSpc>
              <a:defRPr/>
            </a:pPr>
            <a:endParaRPr lang="en-US" altLang="en-US" sz="2000" kern="0" dirty="0">
              <a:latin typeface="+mn-lt"/>
              <a:cs typeface="Times New Roman" pitchFamily="18" charset="0"/>
            </a:endParaRPr>
          </a:p>
        </p:txBody>
      </p:sp>
      <p:sp>
        <p:nvSpPr>
          <p:cNvPr id="16" name="Oval 16">
            <a:extLst>
              <a:ext uri="{FF2B5EF4-FFF2-40B4-BE49-F238E27FC236}">
                <a16:creationId xmlns:a16="http://schemas.microsoft.com/office/drawing/2014/main" id="{1F23098A-2493-4DE4-AF9A-AE2B54F78D57}"/>
              </a:ext>
            </a:extLst>
          </p:cNvPr>
          <p:cNvSpPr>
            <a:spLocks noChangeArrowheads="1"/>
          </p:cNvSpPr>
          <p:nvPr/>
        </p:nvSpPr>
        <p:spPr bwMode="auto">
          <a:xfrm>
            <a:off x="8967867" y="1607087"/>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18" name="Oval 16">
            <a:extLst>
              <a:ext uri="{FF2B5EF4-FFF2-40B4-BE49-F238E27FC236}">
                <a16:creationId xmlns:a16="http://schemas.microsoft.com/office/drawing/2014/main" id="{79BFF327-ED9B-444A-95F7-DBE49C9C9804}"/>
              </a:ext>
            </a:extLst>
          </p:cNvPr>
          <p:cNvSpPr>
            <a:spLocks noChangeArrowheads="1"/>
          </p:cNvSpPr>
          <p:nvPr/>
        </p:nvSpPr>
        <p:spPr bwMode="auto">
          <a:xfrm flipH="1" flipV="1">
            <a:off x="7749158" y="1607087"/>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7" name="Freeform 19">
            <a:extLst>
              <a:ext uri="{FF2B5EF4-FFF2-40B4-BE49-F238E27FC236}">
                <a16:creationId xmlns:a16="http://schemas.microsoft.com/office/drawing/2014/main" id="{C5CA7FD1-0760-426E-B3C6-C5D62A712852}"/>
              </a:ext>
            </a:extLst>
          </p:cNvPr>
          <p:cNvSpPr>
            <a:spLocks/>
          </p:cNvSpPr>
          <p:nvPr/>
        </p:nvSpPr>
        <p:spPr bwMode="auto">
          <a:xfrm>
            <a:off x="10192533" y="1661855"/>
            <a:ext cx="180975" cy="42863"/>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9">
            <a:extLst>
              <a:ext uri="{FF2B5EF4-FFF2-40B4-BE49-F238E27FC236}">
                <a16:creationId xmlns:a16="http://schemas.microsoft.com/office/drawing/2014/main" id="{7BBE8187-7AA5-4984-A602-C72F5080DBF2}"/>
              </a:ext>
            </a:extLst>
          </p:cNvPr>
          <p:cNvSpPr>
            <a:spLocks/>
          </p:cNvSpPr>
          <p:nvPr/>
        </p:nvSpPr>
        <p:spPr bwMode="auto">
          <a:xfrm>
            <a:off x="9701565" y="1657280"/>
            <a:ext cx="334963" cy="73025"/>
          </a:xfrm>
          <a:custGeom>
            <a:avLst/>
            <a:gdLst>
              <a:gd name="T0" fmla="*/ 0 w 18567"/>
              <a:gd name="T1" fmla="*/ 522312950 h 16594"/>
              <a:gd name="T2" fmla="*/ 2147483646 w 18567"/>
              <a:gd name="T3" fmla="*/ 0 h 16594"/>
              <a:gd name="T4" fmla="*/ 0 60000 65536"/>
              <a:gd name="T5" fmla="*/ 0 60000 65536"/>
            </a:gdLst>
            <a:ahLst/>
            <a:cxnLst>
              <a:cxn ang="T4">
                <a:pos x="T0" y="T1"/>
              </a:cxn>
              <a:cxn ang="T5">
                <a:pos x="T2" y="T3"/>
              </a:cxn>
            </a:cxnLst>
            <a:rect l="0" t="0" r="r" b="b"/>
            <a:pathLst>
              <a:path w="18567" h="16594">
                <a:moveTo>
                  <a:pt x="0" y="16594"/>
                </a:moveTo>
                <a:lnTo>
                  <a:pt x="1856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45CD6ED0-EA93-441F-AE51-BB7EFA48F55F}"/>
              </a:ext>
            </a:extLst>
          </p:cNvPr>
          <p:cNvCxnSpPr/>
          <p:nvPr/>
        </p:nvCxnSpPr>
        <p:spPr>
          <a:xfrm>
            <a:off x="8586479" y="4183004"/>
            <a:ext cx="1981976"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44970" y="525462"/>
            <a:ext cx="723261" cy="684245"/>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4970" y="525461"/>
            <a:ext cx="1414652" cy="684246"/>
          </a:xfrm>
          <a:prstGeom prst="rect">
            <a:avLst/>
          </a:prstGeom>
        </p:spPr>
      </p:pic>
    </p:spTree>
    <p:extLst>
      <p:ext uri="{BB962C8B-B14F-4D97-AF65-F5344CB8AC3E}">
        <p14:creationId xmlns:p14="http://schemas.microsoft.com/office/powerpoint/2010/main" val="31884000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800"/>
                                        <p:tgtEl>
                                          <p:spTgt spid="39"/>
                                        </p:tgtEl>
                                      </p:cBhvr>
                                    </p:animEffect>
                                  </p:childTnLst>
                                </p:cTn>
                              </p:par>
                            </p:childTnLst>
                          </p:cTn>
                        </p:par>
                        <p:par>
                          <p:cTn id="11" fill="hold">
                            <p:stCondLst>
                              <p:cond delay="800"/>
                            </p:stCondLst>
                            <p:childTnLst>
                              <p:par>
                                <p:cTn id="12" presetID="22" presetClass="entr" presetSubtype="4"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22" presetClass="entr" presetSubtype="4" fill="hold" grpId="0" nodeType="withEffect">
                                  <p:stCondLst>
                                    <p:cond delay="30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800"/>
                                        <p:tgtEl>
                                          <p:spTgt spid="16"/>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A984-14DD-41E9-B70F-06FF4CEDB11A}"/>
              </a:ext>
            </a:extLst>
          </p:cNvPr>
          <p:cNvSpPr>
            <a:spLocks noGrp="1"/>
          </p:cNvSpPr>
          <p:nvPr>
            <p:ph type="title"/>
          </p:nvPr>
        </p:nvSpPr>
        <p:spPr/>
        <p:txBody>
          <a:bodyPr/>
          <a:lstStyle/>
          <a:p>
            <a:r>
              <a:rPr lang="en-US" dirty="0"/>
              <a:t>Additional Substitution Items</a:t>
            </a:r>
          </a:p>
        </p:txBody>
      </p:sp>
    </p:spTree>
    <p:extLst>
      <p:ext uri="{BB962C8B-B14F-4D97-AF65-F5344CB8AC3E}">
        <p14:creationId xmlns:p14="http://schemas.microsoft.com/office/powerpoint/2010/main" val="115662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3-2-8</a:t>
            </a:r>
          </a:p>
        </p:txBody>
      </p:sp>
      <p:sp>
        <p:nvSpPr>
          <p:cNvPr id="2" name="Rectangle 1">
            <a:extLst>
              <a:ext uri="{FF2B5EF4-FFF2-40B4-BE49-F238E27FC236}">
                <a16:creationId xmlns:a16="http://schemas.microsoft.com/office/drawing/2014/main" id="{DECAA062-71BD-4DCF-BA4B-9702A980537B}"/>
              </a:ext>
            </a:extLst>
          </p:cNvPr>
          <p:cNvSpPr/>
          <p:nvPr/>
        </p:nvSpPr>
        <p:spPr>
          <a:xfrm>
            <a:off x="958393" y="1382281"/>
            <a:ext cx="9372599" cy="4745915"/>
          </a:xfrm>
          <a:prstGeom prst="rect">
            <a:avLst/>
          </a:prstGeom>
        </p:spPr>
        <p:txBody>
          <a:bodyPr wrap="square">
            <a:spAutoFit/>
          </a:bodyPr>
          <a:lstStyle/>
          <a:p>
            <a:pPr eaLnBrk="1" hangingPunct="1">
              <a:lnSpc>
                <a:spcPct val="90000"/>
              </a:lnSpc>
              <a:tabLst>
                <a:tab pos="398463" algn="l"/>
              </a:tabLst>
              <a:defRPr/>
            </a:pPr>
            <a:r>
              <a:rPr lang="en-US" altLang="en-US" dirty="0">
                <a:cs typeface="Times New Roman" pitchFamily="18" charset="0"/>
              </a:rPr>
              <a:t> </a:t>
            </a:r>
            <a:r>
              <a:rPr lang="en-US" altLang="en-US" sz="2400" dirty="0">
                <a:latin typeface="+mn-lt"/>
                <a:cs typeface="Times New Roman" pitchFamily="18" charset="0"/>
              </a:rPr>
              <a:t>If a team is playing with 9 (F.P.), 10 (S.P. or F. P. if DP/FLEX is used), or 11 (S.P. if an EP is used) and there are no available substitutes when a runner advancing on an awarded base or after reaching base is unable to continue:</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The previous batter not on base is allowed to replace that player as a temporary runner until the runner is put out, scores or the half-inning ends.</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player who could not continue is scheduled to bat, an out shall be called.</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half-inning ends and the team assumes a defensive position. (4-3-1g)</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Once a team has gone short-handed and another eligible player becomes available, that player may fill the empty space in the lineup.</a:t>
            </a:r>
            <a:endParaRPr lang="en-US" sz="2400" dirty="0">
              <a:latin typeface="+mn-lt"/>
            </a:endParaRPr>
          </a:p>
        </p:txBody>
      </p:sp>
    </p:spTree>
    <p:extLst>
      <p:ext uri="{BB962C8B-B14F-4D97-AF65-F5344CB8AC3E}">
        <p14:creationId xmlns:p14="http://schemas.microsoft.com/office/powerpoint/2010/main" val="108834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3-2-9</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Any player who exhibits signs, symptoms, or behaviors consistent with a concussion (such as loss of consciousness, headache, dizziness, confusion, or balance problems) shall be immediately removed from the game and shall not return to play until cleared by an appropriate health-care professional. </a:t>
            </a:r>
          </a:p>
          <a:p>
            <a:pPr marL="342900" indent="-342900" eaLnBrk="1" hangingPunct="1">
              <a:lnSpc>
                <a:spcPct val="90000"/>
              </a:lnSpc>
              <a:buFont typeface="Arial" panose="020B0604020202020204" pitchFamily="34" charset="0"/>
              <a:buChar char="•"/>
              <a:defRPr/>
            </a:pPr>
            <a:endParaRPr lang="en-US" altLang="en-US" sz="28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See NFHS Suggested Guidelines for Management of Concussion in Appendix B. </a:t>
            </a:r>
          </a:p>
        </p:txBody>
      </p:sp>
    </p:spTree>
    <p:extLst>
      <p:ext uri="{BB962C8B-B14F-4D97-AF65-F5344CB8AC3E}">
        <p14:creationId xmlns:p14="http://schemas.microsoft.com/office/powerpoint/2010/main" val="106715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3-2-10</a:t>
            </a:r>
          </a:p>
        </p:txBody>
      </p:sp>
      <p:sp>
        <p:nvSpPr>
          <p:cNvPr id="2" name="Rectangle 1">
            <a:extLst>
              <a:ext uri="{FF2B5EF4-FFF2-40B4-BE49-F238E27FC236}">
                <a16:creationId xmlns:a16="http://schemas.microsoft.com/office/drawing/2014/main" id="{DECAA062-71BD-4DCF-BA4B-9702A980537B}"/>
              </a:ext>
            </a:extLst>
          </p:cNvPr>
          <p:cNvSpPr/>
          <p:nvPr/>
        </p:nvSpPr>
        <p:spPr>
          <a:xfrm>
            <a:off x="1409700" y="1757596"/>
            <a:ext cx="9372599" cy="37487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A coach or athlete who is bleeding, has an open wound, has any amount of blood on the uniform, or has blood on their person, shall be directed to leave the game until the bleeding is stopped, the wound is covered, the uniform and/or body is appropriately cleaned, and/or the uniform is changed before returning to competition. If medical care or treatment can be administered in a reasonable amount of time, the individual does not have to leave the game. The length of time that is considered reasonable is umpire judgment. The re-entry rule would apply to players taken out of the game for this rule. </a:t>
            </a:r>
          </a:p>
          <a:p>
            <a:pPr marL="342900" indent="-342900" eaLnBrk="1" hangingPunct="1">
              <a:lnSpc>
                <a:spcPct val="90000"/>
              </a:lnSpc>
              <a:buFont typeface="Arial" panose="020B0604020202020204" pitchFamily="34" charset="0"/>
              <a:buChar char="•"/>
              <a:defRPr/>
            </a:pPr>
            <a:endParaRPr lang="en-US" altLang="en-US" sz="24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See Communicable Disease Procedures, Appendix D. </a:t>
            </a:r>
          </a:p>
        </p:txBody>
      </p:sp>
    </p:spTree>
    <p:extLst>
      <p:ext uri="{BB962C8B-B14F-4D97-AF65-F5344CB8AC3E}">
        <p14:creationId xmlns:p14="http://schemas.microsoft.com/office/powerpoint/2010/main" val="376968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0679-5928-46BD-65D5-AA34D053DB1D}"/>
              </a:ext>
            </a:extLst>
          </p:cNvPr>
          <p:cNvSpPr>
            <a:spLocks noGrp="1"/>
          </p:cNvSpPr>
          <p:nvPr>
            <p:ph type="title"/>
          </p:nvPr>
        </p:nvSpPr>
        <p:spPr/>
        <p:txBody>
          <a:bodyPr/>
          <a:lstStyle/>
          <a:p>
            <a:r>
              <a:rPr lang="en-US" dirty="0"/>
              <a:t>ILLEGAL / UNREPORTED SUBSTITUTES</a:t>
            </a:r>
          </a:p>
        </p:txBody>
      </p:sp>
    </p:spTree>
    <p:extLst>
      <p:ext uri="{BB962C8B-B14F-4D97-AF65-F5344CB8AC3E}">
        <p14:creationId xmlns:p14="http://schemas.microsoft.com/office/powerpoint/2010/main" val="395954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3-3-1</a:t>
            </a:r>
          </a:p>
        </p:txBody>
      </p:sp>
      <p:sp>
        <p:nvSpPr>
          <p:cNvPr id="2" name="Rectangle 1">
            <a:extLst>
              <a:ext uri="{FF2B5EF4-FFF2-40B4-BE49-F238E27FC236}">
                <a16:creationId xmlns:a16="http://schemas.microsoft.com/office/drawing/2014/main" id="{DECAA062-71BD-4DCF-BA4B-9702A980537B}"/>
              </a:ext>
            </a:extLst>
          </p:cNvPr>
          <p:cNvSpPr/>
          <p:nvPr/>
        </p:nvSpPr>
        <p:spPr>
          <a:xfrm>
            <a:off x="1409700" y="1607493"/>
            <a:ext cx="9372599" cy="4415632"/>
          </a:xfrm>
          <a:prstGeom prst="rect">
            <a:avLst/>
          </a:prstGeom>
        </p:spPr>
        <p:txBody>
          <a:bodyPr wrap="square">
            <a:spAutoFit/>
          </a:bodyPr>
          <a:lstStyle/>
          <a:p>
            <a:pPr eaLnBrk="1" hangingPunct="1">
              <a:lnSpc>
                <a:spcPct val="90000"/>
              </a:lnSpc>
              <a:defRPr/>
            </a:pPr>
            <a:r>
              <a:rPr lang="en-US" altLang="en-US" sz="2400" dirty="0">
                <a:latin typeface="+mn-lt"/>
                <a:cs typeface="Times New Roman" pitchFamily="18" charset="0"/>
              </a:rPr>
              <a:t>Illegal offensive or defensive players may be discovered by the umpire or either team anytime after the ball becomes live and an illegal substitute has taken a position as:</a:t>
            </a:r>
          </a:p>
          <a:p>
            <a:pPr marL="857250" lvl="1" indent="-457200" eaLnBrk="1" hangingPunct="1">
              <a:lnSpc>
                <a:spcPct val="90000"/>
              </a:lnSpc>
              <a:buFont typeface="+mj-lt"/>
              <a:buAutoNum type="alphaLcPeriod"/>
              <a:tabLst>
                <a:tab pos="687388" algn="l"/>
              </a:tabLst>
              <a:defRPr/>
            </a:pPr>
            <a:r>
              <a:rPr lang="en-US" altLang="en-US" sz="2400" dirty="0">
                <a:latin typeface="+mn-lt"/>
                <a:cs typeface="Times New Roman" pitchFamily="18" charset="0"/>
              </a:rPr>
              <a:t>a runner the illegal substitute has replaced or as a batter in the batter's box;</a:t>
            </a:r>
          </a:p>
          <a:p>
            <a:pPr marL="857250" lvl="1" indent="-457200" eaLnBrk="1" hangingPunct="1">
              <a:lnSpc>
                <a:spcPct val="90000"/>
              </a:lnSpc>
              <a:buFont typeface="+mj-lt"/>
              <a:buAutoNum type="alphaLcPeriod"/>
              <a:tabLst>
                <a:tab pos="687388" algn="l"/>
              </a:tabLst>
              <a:defRPr/>
            </a:pPr>
            <a:r>
              <a:rPr lang="en-US" altLang="en-US" sz="2400" dirty="0">
                <a:latin typeface="+mn-lt"/>
                <a:cs typeface="Times New Roman" pitchFamily="18" charset="0"/>
              </a:rPr>
              <a:t>a pitcher on the pitcher's plate, or as a fielder reaching a position</a:t>
            </a:r>
            <a:br>
              <a:rPr lang="en-US" altLang="en-US" sz="2400" dirty="0">
                <a:latin typeface="+mn-lt"/>
                <a:cs typeface="Times New Roman" pitchFamily="18" charset="0"/>
              </a:rPr>
            </a:br>
            <a:r>
              <a:rPr lang="en-US" altLang="en-US" sz="2400" dirty="0">
                <a:latin typeface="+mn-lt"/>
                <a:cs typeface="Times New Roman" pitchFamily="18" charset="0"/>
              </a:rPr>
              <a:t>usually occupied by the fielder being replaced; or</a:t>
            </a:r>
          </a:p>
          <a:p>
            <a:pPr marL="857250" lvl="1" indent="-457200" eaLnBrk="1" hangingPunct="1">
              <a:lnSpc>
                <a:spcPct val="90000"/>
              </a:lnSpc>
              <a:buFont typeface="+mj-lt"/>
              <a:buAutoNum type="alphaLcPeriod"/>
              <a:tabLst>
                <a:tab pos="687388" algn="l"/>
              </a:tabLst>
              <a:defRPr/>
            </a:pPr>
            <a:r>
              <a:rPr lang="en-US" altLang="en-US" sz="2400" dirty="0">
                <a:latin typeface="+mn-lt"/>
                <a:cs typeface="Times New Roman" pitchFamily="18" charset="0"/>
              </a:rPr>
              <a:t>a courtesy runner if that player has violated the courtesy runner </a:t>
            </a:r>
            <a:br>
              <a:rPr lang="en-US" altLang="en-US" sz="2400" dirty="0">
                <a:latin typeface="+mn-lt"/>
                <a:cs typeface="Times New Roman" pitchFamily="18" charset="0"/>
              </a:rPr>
            </a:br>
            <a:r>
              <a:rPr lang="en-US" altLang="en-US" sz="2400" dirty="0">
                <a:latin typeface="+mn-lt"/>
                <a:cs typeface="Times New Roman" pitchFamily="18" charset="0"/>
              </a:rPr>
              <a:t>rule.</a:t>
            </a:r>
          </a:p>
          <a:p>
            <a:pPr marL="0" indent="0" eaLnBrk="1" hangingPunct="1">
              <a:lnSpc>
                <a:spcPct val="90000"/>
              </a:lnSpc>
              <a:buFontTx/>
              <a:buNone/>
              <a:tabLst>
                <a:tab pos="687388" algn="l"/>
              </a:tabLst>
              <a:defRPr/>
            </a:pPr>
            <a:br>
              <a:rPr lang="en-US" altLang="en-US" sz="2400" dirty="0">
                <a:latin typeface="+mn-lt"/>
                <a:cs typeface="Times New Roman" pitchFamily="18" charset="0"/>
              </a:rPr>
            </a:br>
            <a:r>
              <a:rPr lang="en-US" altLang="en-US" sz="2400" b="1" dirty="0">
                <a:latin typeface="+mn-lt"/>
                <a:cs typeface="Times New Roman" pitchFamily="18" charset="0"/>
              </a:rPr>
              <a:t>PENALTY: </a:t>
            </a:r>
            <a:r>
              <a:rPr lang="en-US" altLang="en-US" sz="2400" dirty="0">
                <a:latin typeface="+mn-lt"/>
                <a:cs typeface="Times New Roman" pitchFamily="18" charset="0"/>
              </a:rPr>
              <a:t>(Art.1) Restricted to the dugout/bench area for the remainder of the game. (Art. 1a, c) The player is also called out. </a:t>
            </a:r>
          </a:p>
        </p:txBody>
      </p:sp>
    </p:spTree>
    <p:extLst>
      <p:ext uri="{BB962C8B-B14F-4D97-AF65-F5344CB8AC3E}">
        <p14:creationId xmlns:p14="http://schemas.microsoft.com/office/powerpoint/2010/main" val="424702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Rule 3-1-3</a:t>
            </a:r>
          </a:p>
        </p:txBody>
      </p:sp>
      <p:sp>
        <p:nvSpPr>
          <p:cNvPr id="2" name="Rectangle 1">
            <a:extLst>
              <a:ext uri="{FF2B5EF4-FFF2-40B4-BE49-F238E27FC236}">
                <a16:creationId xmlns:a16="http://schemas.microsoft.com/office/drawing/2014/main" id="{AA85A882-1709-45F3-BF0E-C83A7376F21E}"/>
              </a:ext>
            </a:extLst>
          </p:cNvPr>
          <p:cNvSpPr/>
          <p:nvPr/>
        </p:nvSpPr>
        <p:spPr>
          <a:xfrm>
            <a:off x="1150849" y="1735010"/>
            <a:ext cx="10162903" cy="4093428"/>
          </a:xfrm>
          <a:prstGeom prst="rect">
            <a:avLst/>
          </a:prstGeom>
        </p:spPr>
        <p:txBody>
          <a:bodyPr wrap="square">
            <a:spAutoFit/>
          </a:bodyPr>
          <a:lstStyle/>
          <a:p>
            <a:pPr marL="0" indent="0">
              <a:buFont typeface="Wingdings" panose="05000000000000000000" pitchFamily="2" charset="2"/>
              <a:buNone/>
              <a:defRPr/>
            </a:pPr>
            <a:r>
              <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Players, Positions</a:t>
            </a:r>
          </a:p>
          <a:p>
            <a:pPr marL="0" indent="0">
              <a:buFont typeface="Wingdings" panose="05000000000000000000" pitchFamily="2" charset="2"/>
              <a:buNone/>
              <a:defRPr/>
            </a:pPr>
            <a:endPar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team's lineup card shall include first initial and last name, jersey number, position and batting order of each starting player and shall include each eligible substitute. Lineups become official after they have been exchanged, verified and then accepted by the plate umpire during the pregame conference.</a:t>
            </a:r>
          </a:p>
          <a:p>
            <a:pPr marL="0" indent="0">
              <a:buFont typeface="Wingdings" panose="05000000000000000000" pitchFamily="2" charset="2"/>
              <a:buNone/>
              <a:defRPr/>
            </a:pPr>
            <a:endPar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altLang="en-US" sz="20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PENALTY: </a:t>
            </a:r>
            <a:r>
              <a:rPr lang="en-US" altLang="en-US"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a:t>
            </a:r>
          </a:p>
          <a:p>
            <a:pPr marL="228600" indent="-228600">
              <a:buFontTx/>
              <a:buNone/>
              <a:defRPr/>
            </a:pPr>
            <a:endParaRPr lang="en-US" altLang="en-US" sz="2000" dirty="0">
              <a:latin typeface="+mn-lt"/>
            </a:endParaRPr>
          </a:p>
        </p:txBody>
      </p:sp>
    </p:spTree>
    <p:extLst>
      <p:ext uri="{BB962C8B-B14F-4D97-AF65-F5344CB8AC3E}">
        <p14:creationId xmlns:p14="http://schemas.microsoft.com/office/powerpoint/2010/main" val="9433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3-3-2</a:t>
            </a:r>
            <a:endParaRPr lang="en-US" dirty="0">
              <a:solidFill>
                <a:srgbClr val="FF0000"/>
              </a:solidFill>
            </a:endParaRPr>
          </a:p>
        </p:txBody>
      </p:sp>
      <p:sp>
        <p:nvSpPr>
          <p:cNvPr id="2" name="Rectangle 1">
            <a:extLst>
              <a:ext uri="{FF2B5EF4-FFF2-40B4-BE49-F238E27FC236}">
                <a16:creationId xmlns:a16="http://schemas.microsoft.com/office/drawing/2014/main" id="{DECAA062-71BD-4DCF-BA4B-9702A980537B}"/>
              </a:ext>
            </a:extLst>
          </p:cNvPr>
          <p:cNvSpPr/>
          <p:nvPr/>
        </p:nvSpPr>
        <p:spPr>
          <a:xfrm>
            <a:off x="737471" y="1396809"/>
            <a:ext cx="9372599" cy="4748031"/>
          </a:xfrm>
          <a:prstGeom prst="rect">
            <a:avLst/>
          </a:prstGeom>
        </p:spPr>
        <p:txBody>
          <a:bodyPr wrap="square">
            <a:spAutoFit/>
          </a:bodyPr>
          <a:lstStyle/>
          <a:p>
            <a:pPr eaLnBrk="1" hangingPunct="1">
              <a:lnSpc>
                <a:spcPct val="90000"/>
              </a:lnSpc>
              <a:defRPr/>
            </a:pPr>
            <a:r>
              <a:rPr lang="en-US" altLang="en-US" sz="1050" dirty="0"/>
              <a:t> </a:t>
            </a:r>
            <a:r>
              <a:rPr lang="en-US" altLang="en-US" sz="2400" dirty="0">
                <a:latin typeface="+mn-lt"/>
              </a:rPr>
              <a:t>Illegal offensive players may be discovered:</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when in the batter's box, the ball is live and/or before the batter-	runner reaches first base, or is put out and before a pitch is 	delivered to the next batter of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742950" lvl="1" indent="-342900" eaLnBrk="1" hangingPunct="1">
              <a:lnSpc>
                <a:spcPct val="90000"/>
              </a:lnSpc>
              <a:buClrTx/>
              <a:buFontTx/>
              <a:buAutoNum type="alphaLcPeriod" startAt="2"/>
              <a:tabLst>
                <a:tab pos="687388" algn="l"/>
              </a:tabLst>
              <a:defRPr/>
            </a:pPr>
            <a:r>
              <a:rPr lang="en-US" altLang="en-US" sz="2400" dirty="0">
                <a:latin typeface="+mn-lt"/>
                <a:cs typeface="Times New Roman" pitchFamily="18" charset="0"/>
              </a:rPr>
              <a:t>when the illegal batter-runner or runner advances, scores or causes a play to be made that allows another runner(s) to advance or score, and the infraction is detected before the next pitch by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when an illegal batter-runner or runner advances, scores or causes a play to be made that allows another runner(s) to advance or score, and the infraction is detected after the next pitch by either team;</a:t>
            </a:r>
          </a:p>
        </p:txBody>
      </p:sp>
    </p:spTree>
    <p:extLst>
      <p:ext uri="{BB962C8B-B14F-4D97-AF65-F5344CB8AC3E}">
        <p14:creationId xmlns:p14="http://schemas.microsoft.com/office/powerpoint/2010/main" val="382422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3-3-2</a:t>
            </a:r>
          </a:p>
        </p:txBody>
      </p:sp>
      <p:sp>
        <p:nvSpPr>
          <p:cNvPr id="2" name="Rectangle 1">
            <a:extLst>
              <a:ext uri="{FF2B5EF4-FFF2-40B4-BE49-F238E27FC236}">
                <a16:creationId xmlns:a16="http://schemas.microsoft.com/office/drawing/2014/main" id="{DECAA062-71BD-4DCF-BA4B-9702A980537B}"/>
              </a:ext>
            </a:extLst>
          </p:cNvPr>
          <p:cNvSpPr/>
          <p:nvPr/>
        </p:nvSpPr>
        <p:spPr>
          <a:xfrm>
            <a:off x="1118908" y="1572200"/>
            <a:ext cx="9372599" cy="4415632"/>
          </a:xfrm>
          <a:prstGeom prst="rect">
            <a:avLst/>
          </a:prstGeom>
        </p:spPr>
        <p:txBody>
          <a:bodyPr wrap="square">
            <a:spAutoFit/>
          </a:bodyPr>
          <a:lstStyle/>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d. in a game-ending play prior to all infielders and/or umpires leaving 	the diamond. </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PENALTY: </a:t>
            </a:r>
            <a:r>
              <a:rPr lang="en-US" altLang="en-US" sz="2400" dirty="0">
                <a:latin typeface="+mn-lt"/>
                <a:cs typeface="Times New Roman" panose="02020603050405020304" pitchFamily="18" charset="0"/>
              </a:rPr>
              <a:t>The illegal substitute is restricted to the bench/dugout for the remainder of the game. (Art. 2a, b) The player is called out. (Art. 2c, d) If still on base, the player is called out. (Art. 2a) The proper batter is considered to have lost the turn at bat. The next proper batter shall bat. (Art. 2b, d) Play is nullified. Outs made on play stand. Runners not put out return to base(s) occupied</a:t>
            </a:r>
          </a:p>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at the time of the pitch. (Art. 2c) Play stands.</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NOTE: </a:t>
            </a:r>
            <a:r>
              <a:rPr lang="en-US" altLang="en-US" sz="2400" dirty="0">
                <a:latin typeface="+mn-lt"/>
                <a:cs typeface="Times New Roman" panose="02020603050405020304" pitchFamily="18" charset="0"/>
              </a:rPr>
              <a:t>The penalty for illegal substitution takes precedence over the batting-out-of-order penalty.</a:t>
            </a:r>
          </a:p>
        </p:txBody>
      </p:sp>
    </p:spTree>
    <p:extLst>
      <p:ext uri="{BB962C8B-B14F-4D97-AF65-F5344CB8AC3E}">
        <p14:creationId xmlns:p14="http://schemas.microsoft.com/office/powerpoint/2010/main" val="82354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3-3-3</a:t>
            </a:r>
          </a:p>
        </p:txBody>
      </p:sp>
      <p:sp>
        <p:nvSpPr>
          <p:cNvPr id="2" name="Rectangle 1">
            <a:extLst>
              <a:ext uri="{FF2B5EF4-FFF2-40B4-BE49-F238E27FC236}">
                <a16:creationId xmlns:a16="http://schemas.microsoft.com/office/drawing/2014/main" id="{DECAA062-71BD-4DCF-BA4B-9702A980537B}"/>
              </a:ext>
            </a:extLst>
          </p:cNvPr>
          <p:cNvSpPr/>
          <p:nvPr/>
        </p:nvSpPr>
        <p:spPr>
          <a:xfrm>
            <a:off x="1227192" y="1903068"/>
            <a:ext cx="9372599" cy="3970318"/>
          </a:xfrm>
          <a:prstGeom prst="rect">
            <a:avLst/>
          </a:prstGeom>
        </p:spPr>
        <p:txBody>
          <a:bodyPr wrap="square">
            <a:spAutoFit/>
          </a:bodyPr>
          <a:lstStyle/>
          <a:p>
            <a:pPr eaLnBrk="1" hangingPunct="1">
              <a:lnSpc>
                <a:spcPct val="90000"/>
              </a:lnSpc>
            </a:pPr>
            <a:r>
              <a:rPr lang="en-US" altLang="en-US" sz="2800" dirty="0">
                <a:latin typeface="+mn-lt"/>
              </a:rPr>
              <a:t>Illegal defensive player is discovered before the next pitch to either team when:</a:t>
            </a:r>
          </a:p>
          <a:p>
            <a:pPr marL="465138" lvl="2" indent="0" eaLnBrk="1" hangingPunct="1">
              <a:lnSpc>
                <a:spcPct val="90000"/>
              </a:lnSpc>
              <a:buFontTx/>
              <a:buNone/>
            </a:pPr>
            <a:r>
              <a:rPr lang="en-US" altLang="en-US" sz="2800" dirty="0">
                <a:latin typeface="+mn-lt"/>
              </a:rPr>
              <a:t>a. 	involved in a play with batted ball;</a:t>
            </a:r>
          </a:p>
          <a:p>
            <a:pPr marL="465138" lvl="2" indent="0" eaLnBrk="1" hangingPunct="1">
              <a:lnSpc>
                <a:spcPct val="90000"/>
              </a:lnSpc>
              <a:buFontTx/>
              <a:buNone/>
            </a:pPr>
            <a:r>
              <a:rPr lang="en-US" altLang="en-US" sz="2800" dirty="0">
                <a:latin typeface="+mn-lt"/>
              </a:rPr>
              <a:t>b. 	a non-batted ball is handled or touched by an illegal</a:t>
            </a:r>
            <a:br>
              <a:rPr lang="en-US" altLang="en-US" sz="2800" dirty="0">
                <a:latin typeface="+mn-lt"/>
              </a:rPr>
            </a:br>
            <a:r>
              <a:rPr lang="en-US" altLang="en-US" sz="2800" dirty="0">
                <a:latin typeface="+mn-lt"/>
              </a:rPr>
              <a:t>  	substitute that leads to a runner being put out;</a:t>
            </a:r>
          </a:p>
          <a:p>
            <a:pPr marL="465138" lvl="2" indent="0" eaLnBrk="1" hangingPunct="1">
              <a:lnSpc>
                <a:spcPct val="90000"/>
              </a:lnSpc>
              <a:buFontTx/>
              <a:buNone/>
            </a:pPr>
            <a:r>
              <a:rPr lang="en-US" altLang="en-US" sz="2800" dirty="0">
                <a:latin typeface="+mn-lt"/>
              </a:rPr>
              <a:t>c. 	a non-batted ball is handled or touched by an illegal</a:t>
            </a:r>
            <a:br>
              <a:rPr lang="en-US" altLang="en-US" sz="2800" dirty="0">
                <a:latin typeface="+mn-lt"/>
              </a:rPr>
            </a:br>
            <a:r>
              <a:rPr lang="en-US" altLang="en-US" sz="2800" dirty="0">
                <a:latin typeface="+mn-lt"/>
              </a:rPr>
              <a:t> 	substitute that alters the play, but no runner is put out</a:t>
            </a:r>
            <a:br>
              <a:rPr lang="en-US" altLang="en-US" sz="2800" dirty="0">
                <a:latin typeface="+mn-lt"/>
              </a:rPr>
            </a:br>
            <a:r>
              <a:rPr lang="en-US" altLang="en-US" sz="2800" dirty="0">
                <a:latin typeface="+mn-lt"/>
              </a:rPr>
              <a:t> 	(i.e., on an overthrow on a stealing runner, the illegal</a:t>
            </a:r>
            <a:br>
              <a:rPr lang="en-US" altLang="en-US" sz="2800" dirty="0">
                <a:latin typeface="+mn-lt"/>
              </a:rPr>
            </a:br>
            <a:r>
              <a:rPr lang="en-US" altLang="en-US" sz="2800" dirty="0">
                <a:latin typeface="+mn-lt"/>
              </a:rPr>
              <a:t> 	substitute retrieves ball and prevents runner from</a:t>
            </a:r>
            <a:br>
              <a:rPr lang="en-US" altLang="en-US" sz="2800" dirty="0">
                <a:latin typeface="+mn-lt"/>
              </a:rPr>
            </a:br>
            <a:r>
              <a:rPr lang="en-US" altLang="en-US" sz="2800" dirty="0">
                <a:latin typeface="+mn-lt"/>
              </a:rPr>
              <a:t> 	advancing farther).</a:t>
            </a:r>
          </a:p>
        </p:txBody>
      </p:sp>
    </p:spTree>
    <p:extLst>
      <p:ext uri="{BB962C8B-B14F-4D97-AF65-F5344CB8AC3E}">
        <p14:creationId xmlns:p14="http://schemas.microsoft.com/office/powerpoint/2010/main" val="95649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3-3-3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1118908" y="1620326"/>
            <a:ext cx="9372599" cy="4358116"/>
          </a:xfrm>
          <a:prstGeom prst="rect">
            <a:avLst/>
          </a:prstGeom>
        </p:spPr>
        <p:txBody>
          <a:bodyPr wrap="square">
            <a:spAutoFit/>
          </a:bodyPr>
          <a:lstStyle/>
          <a:p>
            <a:pPr marL="403225" indent="-403225" eaLnBrk="1" hangingPunct="1">
              <a:lnSpc>
                <a:spcPct val="90000"/>
              </a:lnSpc>
              <a:buClr>
                <a:schemeClr val="tx1"/>
              </a:buClr>
              <a:buFont typeface="Wingdings" panose="05000000000000000000" pitchFamily="2" charset="2"/>
              <a:buNone/>
              <a:tabLst>
                <a:tab pos="461963" algn="l"/>
              </a:tabLst>
            </a:pPr>
            <a:r>
              <a:rPr lang="en-US" altLang="en-US" sz="1050" dirty="0"/>
              <a:t> </a:t>
            </a:r>
            <a:r>
              <a:rPr lang="en-US" altLang="en-US" sz="2200" dirty="0">
                <a:latin typeface="+mn-lt"/>
              </a:rPr>
              <a:t>1.	The illegal player/substitute shall be restricted to the dugout/bench for the remainder of the game. (Art. 3a, b) Team on offense has option of taking the play or accepting the penalty (out is nullified, runners return to base occupied at time of pitch.) (Art. 3c) Umpire may award bases based on judgment and the circumstances concerning the play. (Art. 3a) The batter is allowed to bat again with the same count. (Art. 3b, c) The pitch is canceled if it is a strike or stands if it is a ball. </a:t>
            </a:r>
            <a:br>
              <a:rPr lang="en-US" altLang="en-US" sz="2200" dirty="0">
                <a:latin typeface="+mn-lt"/>
              </a:rPr>
            </a:br>
            <a:endParaRPr lang="en-US" altLang="en-US" sz="2200" dirty="0">
              <a:latin typeface="+mn-lt"/>
            </a:endParaRPr>
          </a:p>
          <a:p>
            <a:pPr marL="403225" indent="-403225" eaLnBrk="1" hangingPunct="1">
              <a:lnSpc>
                <a:spcPct val="90000"/>
              </a:lnSpc>
              <a:buFontTx/>
              <a:buNone/>
              <a:tabLst>
                <a:tab pos="461963" algn="l"/>
              </a:tabLst>
            </a:pPr>
            <a:r>
              <a:rPr lang="en-US" altLang="en-US" sz="2200" dirty="0">
                <a:latin typeface="+mn-lt"/>
              </a:rPr>
              <a:t>2. 	After another pitch, all play stands but the illegal player/substitute is still restricted to the dugout/bench for the remainder of the game. </a:t>
            </a:r>
            <a:br>
              <a:rPr lang="en-US" altLang="en-US" sz="2200" dirty="0">
                <a:latin typeface="+mn-lt"/>
              </a:rPr>
            </a:br>
            <a:endParaRPr lang="en-US" altLang="en-US" sz="2200" dirty="0">
              <a:latin typeface="+mn-lt"/>
            </a:endParaRPr>
          </a:p>
          <a:p>
            <a:pPr marL="403225" indent="-403225" eaLnBrk="1" hangingPunct="1">
              <a:lnSpc>
                <a:spcPct val="90000"/>
              </a:lnSpc>
              <a:buFont typeface="Wingdings" panose="05000000000000000000" pitchFamily="2" charset="2"/>
              <a:buNone/>
              <a:tabLst>
                <a:tab pos="461963" algn="l"/>
              </a:tabLst>
            </a:pPr>
            <a:r>
              <a:rPr lang="en-US" altLang="en-US" sz="2200" dirty="0">
                <a:latin typeface="+mn-lt"/>
              </a:rPr>
              <a:t>3.	Any time a non-batted ball is handled or touched by an illegal substitute and does not lead to a runner being put out or alter a play, the play stands and the illegal substitute is restricted to the dugout/bench.</a:t>
            </a:r>
          </a:p>
        </p:txBody>
      </p:sp>
    </p:spTree>
    <p:extLst>
      <p:ext uri="{BB962C8B-B14F-4D97-AF65-F5344CB8AC3E}">
        <p14:creationId xmlns:p14="http://schemas.microsoft.com/office/powerpoint/2010/main" val="653234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6D9E2-F9FC-42CB-914D-2FBB8C04EE85}"/>
              </a:ext>
            </a:extLst>
          </p:cNvPr>
          <p:cNvSpPr>
            <a:spLocks noGrp="1"/>
          </p:cNvSpPr>
          <p:nvPr>
            <p:ph type="title"/>
          </p:nvPr>
        </p:nvSpPr>
        <p:spPr/>
        <p:txBody>
          <a:bodyPr/>
          <a:lstStyle/>
          <a:p>
            <a:r>
              <a:rPr lang="en-US" dirty="0"/>
              <a:t>Unreported vs illegal substitute</a:t>
            </a:r>
          </a:p>
        </p:txBody>
      </p:sp>
      <p:sp>
        <p:nvSpPr>
          <p:cNvPr id="6" name="Content Placeholder 5">
            <a:extLst>
              <a:ext uri="{FF2B5EF4-FFF2-40B4-BE49-F238E27FC236}">
                <a16:creationId xmlns:a16="http://schemas.microsoft.com/office/drawing/2014/main" id="{393A09B2-27DA-454E-8542-1FE7EE5C6015}"/>
              </a:ext>
            </a:extLst>
          </p:cNvPr>
          <p:cNvSpPr>
            <a:spLocks noGrp="1"/>
          </p:cNvSpPr>
          <p:nvPr>
            <p:ph sz="half" idx="1"/>
          </p:nvPr>
        </p:nvSpPr>
        <p:spPr/>
        <p:txBody>
          <a:bodyPr/>
          <a:lstStyle/>
          <a:p>
            <a:r>
              <a:rPr lang="en-US" dirty="0"/>
              <a:t>Unreported substitute (2-57-2)</a:t>
            </a:r>
          </a:p>
          <a:p>
            <a:pPr lvl="1"/>
            <a:r>
              <a:rPr lang="en-US" sz="2300" dirty="0"/>
              <a:t>An unreported substitute is a substitute who has a legal right to participate in the game but has not reported to the umpire prior to participation (3-2-4, 3-5-7). All substitutions must be reported to the umpire. NOTE: A courtesy runner is not a substitute, but must be reported to the umpire. (8-10-7)</a:t>
            </a:r>
          </a:p>
          <a:p>
            <a:pPr lvl="1"/>
            <a:r>
              <a:rPr lang="en-US" sz="2300" dirty="0"/>
              <a:t>See 3-5-7 PENALTY</a:t>
            </a:r>
          </a:p>
        </p:txBody>
      </p:sp>
      <p:sp>
        <p:nvSpPr>
          <p:cNvPr id="7" name="Content Placeholder 6">
            <a:extLst>
              <a:ext uri="{FF2B5EF4-FFF2-40B4-BE49-F238E27FC236}">
                <a16:creationId xmlns:a16="http://schemas.microsoft.com/office/drawing/2014/main" id="{57F4751A-48DB-4896-A257-E49FF4C27406}"/>
              </a:ext>
            </a:extLst>
          </p:cNvPr>
          <p:cNvSpPr>
            <a:spLocks noGrp="1"/>
          </p:cNvSpPr>
          <p:nvPr>
            <p:ph sz="half" idx="2"/>
          </p:nvPr>
        </p:nvSpPr>
        <p:spPr/>
        <p:txBody>
          <a:bodyPr>
            <a:normAutofit lnSpcReduction="10000"/>
          </a:bodyPr>
          <a:lstStyle/>
          <a:p>
            <a:r>
              <a:rPr lang="en-US" dirty="0"/>
              <a:t>Illegal Substitute (2-57-3)</a:t>
            </a:r>
          </a:p>
          <a:p>
            <a:pPr lvl="1"/>
            <a:r>
              <a:rPr lang="en-US" sz="2300" dirty="0"/>
              <a:t>An illegal substitute is a player who enters or re-enters the game without eligibility to do so (illegal re-entry); a player who re-enters the game in the wrong position in the batting order; (F.P.) the FLEX who enters the game as a batter or runner in a different position in the batting order than the DP; or a player who violates the courtesy runner rule.</a:t>
            </a:r>
          </a:p>
          <a:p>
            <a:pPr lvl="1"/>
            <a:r>
              <a:rPr lang="en-US" sz="2300" dirty="0"/>
              <a:t>See 3-3 PENALTY</a:t>
            </a:r>
          </a:p>
        </p:txBody>
      </p:sp>
      <p:sp>
        <p:nvSpPr>
          <p:cNvPr id="4" name="Footer Placeholder 3">
            <a:extLst>
              <a:ext uri="{FF2B5EF4-FFF2-40B4-BE49-F238E27FC236}">
                <a16:creationId xmlns:a16="http://schemas.microsoft.com/office/drawing/2014/main" id="{453DD5CA-1B0D-4BCA-A47A-20B9C005BDD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5355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6D9E2-F9FC-42CB-914D-2FBB8C04EE85}"/>
              </a:ext>
            </a:extLst>
          </p:cNvPr>
          <p:cNvSpPr>
            <a:spLocks noGrp="1"/>
          </p:cNvSpPr>
          <p:nvPr>
            <p:ph type="title"/>
          </p:nvPr>
        </p:nvSpPr>
        <p:spPr/>
        <p:txBody>
          <a:bodyPr/>
          <a:lstStyle/>
          <a:p>
            <a:r>
              <a:rPr lang="en-US" dirty="0"/>
              <a:t>Unreported vs illegal substitute Examples</a:t>
            </a:r>
          </a:p>
        </p:txBody>
      </p:sp>
      <p:sp>
        <p:nvSpPr>
          <p:cNvPr id="6" name="Content Placeholder 5">
            <a:extLst>
              <a:ext uri="{FF2B5EF4-FFF2-40B4-BE49-F238E27FC236}">
                <a16:creationId xmlns:a16="http://schemas.microsoft.com/office/drawing/2014/main" id="{393A09B2-27DA-454E-8542-1FE7EE5C6015}"/>
              </a:ext>
            </a:extLst>
          </p:cNvPr>
          <p:cNvSpPr>
            <a:spLocks noGrp="1"/>
          </p:cNvSpPr>
          <p:nvPr>
            <p:ph sz="half" idx="1"/>
          </p:nvPr>
        </p:nvSpPr>
        <p:spPr>
          <a:xfrm>
            <a:off x="838200" y="1690688"/>
            <a:ext cx="5181600" cy="4351338"/>
          </a:xfrm>
        </p:spPr>
        <p:txBody>
          <a:bodyPr/>
          <a:lstStyle/>
          <a:p>
            <a:r>
              <a:rPr lang="en-US" dirty="0"/>
              <a:t>Unreported substitute </a:t>
            </a:r>
          </a:p>
          <a:p>
            <a:pPr lvl="1"/>
            <a:r>
              <a:rPr lang="en-US" sz="2300" dirty="0"/>
              <a:t>Eligible Sub S1 replaces R1 at 1B without being reported</a:t>
            </a:r>
          </a:p>
          <a:p>
            <a:pPr lvl="1"/>
            <a:r>
              <a:rPr lang="en-US" sz="2300" dirty="0"/>
              <a:t>Eligible Sub S2 comes to bat in place of B3 without being reported</a:t>
            </a:r>
          </a:p>
          <a:p>
            <a:pPr lvl="1"/>
            <a:r>
              <a:rPr lang="en-US" sz="2300" dirty="0"/>
              <a:t>Eligible Sub that was a courtesy runner for F1 earlier in the game replaces F1 on 2B without being reported</a:t>
            </a:r>
          </a:p>
          <a:p>
            <a:pPr lvl="1"/>
            <a:r>
              <a:rPr lang="en-US" sz="2300" dirty="0"/>
              <a:t>All actions would be legal if they would have been reported</a:t>
            </a:r>
          </a:p>
        </p:txBody>
      </p:sp>
      <p:sp>
        <p:nvSpPr>
          <p:cNvPr id="7" name="Content Placeholder 6">
            <a:extLst>
              <a:ext uri="{FF2B5EF4-FFF2-40B4-BE49-F238E27FC236}">
                <a16:creationId xmlns:a16="http://schemas.microsoft.com/office/drawing/2014/main" id="{57F4751A-48DB-4896-A257-E49FF4C27406}"/>
              </a:ext>
            </a:extLst>
          </p:cNvPr>
          <p:cNvSpPr>
            <a:spLocks noGrp="1"/>
          </p:cNvSpPr>
          <p:nvPr>
            <p:ph sz="half" idx="2"/>
          </p:nvPr>
        </p:nvSpPr>
        <p:spPr>
          <a:xfrm>
            <a:off x="6261117" y="1690688"/>
            <a:ext cx="5757485" cy="4525963"/>
          </a:xfrm>
        </p:spPr>
        <p:txBody>
          <a:bodyPr/>
          <a:lstStyle/>
          <a:p>
            <a:r>
              <a:rPr lang="en-US" dirty="0"/>
              <a:t>Illegal Substitute </a:t>
            </a:r>
          </a:p>
          <a:p>
            <a:pPr lvl="1"/>
            <a:r>
              <a:rPr lang="en-US" sz="2200" dirty="0"/>
              <a:t>B3 reenters the game a second time to bat</a:t>
            </a:r>
          </a:p>
          <a:p>
            <a:pPr lvl="1"/>
            <a:r>
              <a:rPr lang="en-US" sz="2200" dirty="0"/>
              <a:t>B4 reenters the game a second time as F8</a:t>
            </a:r>
          </a:p>
          <a:p>
            <a:pPr lvl="1"/>
            <a:r>
              <a:rPr lang="en-US" sz="2200" dirty="0"/>
              <a:t>S1 enters the game to bat for B3, B3 returns on defense. The next inning S1 courtesy runs for F2</a:t>
            </a:r>
          </a:p>
          <a:p>
            <a:pPr lvl="1"/>
            <a:r>
              <a:rPr lang="en-US" sz="2200" dirty="0"/>
              <a:t>S1 courtesy runs for F1 in the 1</a:t>
            </a:r>
            <a:r>
              <a:rPr lang="en-US" sz="2200" baseline="30000" dirty="0"/>
              <a:t>st</a:t>
            </a:r>
            <a:r>
              <a:rPr lang="en-US" sz="2200" dirty="0"/>
              <a:t> inning then courtesy runs for F2 in the 2</a:t>
            </a:r>
            <a:r>
              <a:rPr lang="en-US" sz="2200" baseline="30000" dirty="0"/>
              <a:t>nd</a:t>
            </a:r>
            <a:r>
              <a:rPr lang="en-US" sz="2200" dirty="0"/>
              <a:t> inning</a:t>
            </a:r>
          </a:p>
          <a:p>
            <a:pPr lvl="1"/>
            <a:r>
              <a:rPr lang="en-US" sz="2200" dirty="0"/>
              <a:t>The DP is batting 4</a:t>
            </a:r>
            <a:r>
              <a:rPr lang="en-US" sz="2200" baseline="30000" dirty="0"/>
              <a:t>th</a:t>
            </a:r>
            <a:r>
              <a:rPr lang="en-US" sz="2200" dirty="0"/>
              <a:t> in the lineup, the FLEX enters on offense for B6</a:t>
            </a:r>
          </a:p>
          <a:p>
            <a:pPr lvl="1"/>
            <a:r>
              <a:rPr lang="en-US" sz="2200" dirty="0"/>
              <a:t>All of these actions are illegal even if reported</a:t>
            </a:r>
          </a:p>
        </p:txBody>
      </p:sp>
      <p:sp>
        <p:nvSpPr>
          <p:cNvPr id="4" name="Footer Placeholder 3">
            <a:extLst>
              <a:ext uri="{FF2B5EF4-FFF2-40B4-BE49-F238E27FC236}">
                <a16:creationId xmlns:a16="http://schemas.microsoft.com/office/drawing/2014/main" id="{453DD5CA-1B0D-4BCA-A47A-20B9C005BDD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0129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C760-64C3-C8E9-20FB-93CADE5E9ADB}"/>
              </a:ext>
            </a:extLst>
          </p:cNvPr>
          <p:cNvSpPr>
            <a:spLocks noGrp="1"/>
          </p:cNvSpPr>
          <p:nvPr>
            <p:ph type="title"/>
          </p:nvPr>
        </p:nvSpPr>
        <p:spPr/>
        <p:txBody>
          <a:bodyPr/>
          <a:lstStyle/>
          <a:p>
            <a:r>
              <a:rPr lang="en-US" dirty="0"/>
              <a:t>COACHING</a:t>
            </a:r>
          </a:p>
        </p:txBody>
      </p:sp>
    </p:spTree>
    <p:extLst>
      <p:ext uri="{BB962C8B-B14F-4D97-AF65-F5344CB8AC3E}">
        <p14:creationId xmlns:p14="http://schemas.microsoft.com/office/powerpoint/2010/main" val="383838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3-4-3</a:t>
            </a:r>
          </a:p>
        </p:txBody>
      </p:sp>
      <p:sp>
        <p:nvSpPr>
          <p:cNvPr id="2" name="Rectangle 1">
            <a:extLst>
              <a:ext uri="{FF2B5EF4-FFF2-40B4-BE49-F238E27FC236}">
                <a16:creationId xmlns:a16="http://schemas.microsoft.com/office/drawing/2014/main" id="{DECAA062-71BD-4DCF-BA4B-9702A980537B}"/>
              </a:ext>
            </a:extLst>
          </p:cNvPr>
          <p:cNvSpPr/>
          <p:nvPr/>
        </p:nvSpPr>
        <p:spPr>
          <a:xfrm>
            <a:off x="1094845" y="1806815"/>
            <a:ext cx="9372599"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Any time a coach is in live-ball area to confer with players or an umpire, or to occupy a coach's box, the coach shall be attired in school uniform or jersey/coaching shirt with slacks, shorts or other leg coverings in school colors or colors of khaki, black, white or gray. Cut-offs or any type of jeans are prohibited. Jackets are not considered part of the coach's uniform.</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PENALTY: A coach not dressed in appropriate attire shall not be permitted in the field of play following the pregame conference for the duration of the game or until the situation has been remedied.</a:t>
            </a:r>
          </a:p>
        </p:txBody>
      </p:sp>
    </p:spTree>
    <p:extLst>
      <p:ext uri="{BB962C8B-B14F-4D97-AF65-F5344CB8AC3E}">
        <p14:creationId xmlns:p14="http://schemas.microsoft.com/office/powerpoint/2010/main" val="1979093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3-4-4, 3-4-5</a:t>
            </a:r>
          </a:p>
        </p:txBody>
      </p:sp>
      <p:sp>
        <p:nvSpPr>
          <p:cNvPr id="2" name="Rectangle 1">
            <a:extLst>
              <a:ext uri="{FF2B5EF4-FFF2-40B4-BE49-F238E27FC236}">
                <a16:creationId xmlns:a16="http://schemas.microsoft.com/office/drawing/2014/main" id="{DECAA062-71BD-4DCF-BA4B-9702A980537B}"/>
              </a:ext>
            </a:extLst>
          </p:cNvPr>
          <p:cNvSpPr/>
          <p:nvPr/>
        </p:nvSpPr>
        <p:spPr>
          <a:xfrm>
            <a:off x="1061788" y="1595667"/>
            <a:ext cx="9929207" cy="4524315"/>
          </a:xfrm>
          <a:prstGeom prst="rect">
            <a:avLst/>
          </a:prstGeom>
        </p:spPr>
        <p:txBody>
          <a:bodyPr wrap="square">
            <a:spAutoFit/>
          </a:bodyPr>
          <a:lstStyle/>
          <a:p>
            <a:pPr marL="514350" indent="-514350">
              <a:buClrTx/>
              <a:buFont typeface="Tahoma" pitchFamily="34" charset="0"/>
              <a:buAutoNum type="arabicPeriod" startAt="4"/>
              <a:defRPr/>
            </a:pPr>
            <a:r>
              <a:rPr lang="en-US" altLang="en-US" sz="2400" dirty="0">
                <a:latin typeface="+mn-lt"/>
              </a:rPr>
              <a:t>A coach shall not physically assist a runner during playing action. </a:t>
            </a:r>
          </a:p>
          <a:p>
            <a:pPr marL="514350" indent="-514350">
              <a:buClrTx/>
              <a:buFont typeface="Tahoma" pitchFamily="34" charset="0"/>
              <a:buAutoNum type="arabicPeriod" startAt="4"/>
              <a:defRPr/>
            </a:pPr>
            <a:endParaRPr lang="en-US" altLang="en-US" sz="2400" b="1" dirty="0">
              <a:latin typeface="+mn-lt"/>
            </a:endParaRPr>
          </a:p>
          <a:p>
            <a:pPr marL="0" indent="0">
              <a:buClrTx/>
              <a:buFont typeface="Wingdings" panose="05000000000000000000" pitchFamily="2" charset="2"/>
              <a:buNone/>
              <a:defRPr/>
            </a:pPr>
            <a:r>
              <a:rPr lang="en-US" altLang="en-US" sz="2400" b="1" dirty="0">
                <a:latin typeface="+mn-lt"/>
              </a:rPr>
              <a:t>PENALTY: </a:t>
            </a:r>
            <a:r>
              <a:rPr lang="en-US" altLang="en-US" sz="2400" dirty="0">
                <a:latin typeface="+mn-lt"/>
              </a:rPr>
              <a:t>(Art. 4) The runner is out and the ball is in play. (8-7-5)</a:t>
            </a:r>
          </a:p>
          <a:p>
            <a:pPr marL="0" indent="0">
              <a:buFont typeface="Wingdings" panose="05000000000000000000" pitchFamily="2" charset="2"/>
              <a:buNone/>
              <a:defRPr/>
            </a:pPr>
            <a:endParaRPr lang="en-US" altLang="en-US" sz="2400" b="1" dirty="0">
              <a:latin typeface="+mn-lt"/>
            </a:endParaRPr>
          </a:p>
          <a:p>
            <a:pPr marL="342900" indent="-342900">
              <a:buClrTx/>
              <a:buFont typeface="Wingdings" panose="05000000000000000000" pitchFamily="2" charset="2"/>
              <a:buAutoNum type="arabicPeriod" startAt="5"/>
              <a:tabLst>
                <a:tab pos="461963" algn="l"/>
              </a:tabLst>
              <a:defRPr/>
            </a:pPr>
            <a:r>
              <a:rPr lang="en-US" altLang="en-US" sz="2400" dirty="0">
                <a:latin typeface="+mn-lt"/>
              </a:rPr>
              <a:t>Offensive team personnel, other than the base coach, shall not be near a base to which a runner is advancing or returning; nor shall anyone fail to vacate any area (including a coach's box) needed by a fielder in an attempt to put out a batter or runner. (8-7-16)</a:t>
            </a:r>
          </a:p>
          <a:p>
            <a:pPr marL="342900" indent="-342900">
              <a:buClrTx/>
              <a:buFont typeface="Wingdings" panose="05000000000000000000" pitchFamily="2" charset="2"/>
              <a:buAutoNum type="arabicPeriod" startAt="5"/>
              <a:tabLst>
                <a:tab pos="461963" algn="l"/>
              </a:tabLst>
              <a:defRPr/>
            </a:pPr>
            <a:endParaRPr lang="en-US" altLang="en-US" sz="2400" b="1" dirty="0">
              <a:latin typeface="+mn-lt"/>
            </a:endParaRPr>
          </a:p>
          <a:p>
            <a:pPr marL="0" indent="0">
              <a:buClrTx/>
              <a:buFont typeface="Wingdings" panose="05000000000000000000" pitchFamily="2" charset="2"/>
              <a:buNone/>
              <a:tabLst>
                <a:tab pos="461963" algn="l"/>
              </a:tabLst>
              <a:defRPr/>
            </a:pPr>
            <a:r>
              <a:rPr lang="en-US" altLang="en-US" sz="2400" b="1" dirty="0">
                <a:latin typeface="+mn-lt"/>
              </a:rPr>
              <a:t>PENALTY: </a:t>
            </a:r>
            <a:r>
              <a:rPr lang="en-US" altLang="en-US" sz="2400" dirty="0">
                <a:latin typeface="+mn-lt"/>
              </a:rPr>
              <a:t>(Art. 5) The ball is dead. The runner closest to home is out and all runners not out must return to the last base touched at the time of the interference.</a:t>
            </a:r>
          </a:p>
        </p:txBody>
      </p:sp>
    </p:spTree>
    <p:extLst>
      <p:ext uri="{BB962C8B-B14F-4D97-AF65-F5344CB8AC3E}">
        <p14:creationId xmlns:p14="http://schemas.microsoft.com/office/powerpoint/2010/main" val="314379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EF15-D4B2-6CF3-DEE9-5D2919A4B2A5}"/>
              </a:ext>
            </a:extLst>
          </p:cNvPr>
          <p:cNvSpPr>
            <a:spLocks noGrp="1"/>
          </p:cNvSpPr>
          <p:nvPr>
            <p:ph type="title"/>
          </p:nvPr>
        </p:nvSpPr>
        <p:spPr/>
        <p:txBody>
          <a:bodyPr/>
          <a:lstStyle/>
          <a:p>
            <a:r>
              <a:rPr lang="en-US" dirty="0"/>
              <a:t>BENCH AND FIELD CONDUCT</a:t>
            </a:r>
          </a:p>
        </p:txBody>
      </p:sp>
    </p:spTree>
    <p:extLst>
      <p:ext uri="{BB962C8B-B14F-4D97-AF65-F5344CB8AC3E}">
        <p14:creationId xmlns:p14="http://schemas.microsoft.com/office/powerpoint/2010/main" val="428569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Fielder’s Positions</a:t>
            </a:r>
          </a:p>
        </p:txBody>
      </p:sp>
      <p:pic>
        <p:nvPicPr>
          <p:cNvPr id="5" name="Content Placeholder 3">
            <a:extLst>
              <a:ext uri="{FF2B5EF4-FFF2-40B4-BE49-F238E27FC236}">
                <a16:creationId xmlns:a16="http://schemas.microsoft.com/office/drawing/2014/main" id="{DFFBD460-4CCA-41F0-9FD8-E5FF63F2680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21826" y="1690688"/>
            <a:ext cx="7748347" cy="3727222"/>
          </a:xfrm>
        </p:spPr>
      </p:pic>
    </p:spTree>
    <p:extLst>
      <p:ext uri="{BB962C8B-B14F-4D97-AF65-F5344CB8AC3E}">
        <p14:creationId xmlns:p14="http://schemas.microsoft.com/office/powerpoint/2010/main" val="90361433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3-5-6</a:t>
            </a:r>
          </a:p>
        </p:txBody>
      </p:sp>
      <p:sp>
        <p:nvSpPr>
          <p:cNvPr id="2" name="Rectangle 1">
            <a:extLst>
              <a:ext uri="{FF2B5EF4-FFF2-40B4-BE49-F238E27FC236}">
                <a16:creationId xmlns:a16="http://schemas.microsoft.com/office/drawing/2014/main" id="{DECAA062-71BD-4DCF-BA4B-9702A980537B}"/>
              </a:ext>
            </a:extLst>
          </p:cNvPr>
          <p:cNvSpPr/>
          <p:nvPr/>
        </p:nvSpPr>
        <p:spPr>
          <a:xfrm>
            <a:off x="1155002" y="1963226"/>
            <a:ext cx="9372599" cy="3046988"/>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Only the batter, runner(s), on-deck batter, coaches in the coach’s box, bat/ball </a:t>
            </a:r>
            <a:r>
              <a:rPr lang="en-US" altLang="en-US" sz="2400" dirty="0" err="1">
                <a:latin typeface="+mn-lt"/>
              </a:rPr>
              <a:t>shaggers</a:t>
            </a:r>
            <a:r>
              <a:rPr lang="en-US" altLang="en-US" sz="2400" dirty="0">
                <a:latin typeface="+mn-lt"/>
              </a:rPr>
              <a:t> or one of the nine players on defense (S.P. 10) are permitted to be outside the designated dugout/bench or designated warm-up areas. (3-4-7)</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NOTE: Bench personnel are permitted to engage in throwing and running activities during the one minute designated for the pitcher to throw five warm-up pitches at the beginning of each half inning.</a:t>
            </a:r>
          </a:p>
        </p:txBody>
      </p:sp>
    </p:spTree>
    <p:extLst>
      <p:ext uri="{BB962C8B-B14F-4D97-AF65-F5344CB8AC3E}">
        <p14:creationId xmlns:p14="http://schemas.microsoft.com/office/powerpoint/2010/main" val="224692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3-5-17</a:t>
            </a:r>
          </a:p>
        </p:txBody>
      </p:sp>
      <p:sp>
        <p:nvSpPr>
          <p:cNvPr id="2" name="Rectangle 1">
            <a:extLst>
              <a:ext uri="{FF2B5EF4-FFF2-40B4-BE49-F238E27FC236}">
                <a16:creationId xmlns:a16="http://schemas.microsoft.com/office/drawing/2014/main" id="{DECAA062-71BD-4DCF-BA4B-9702A980537B}"/>
              </a:ext>
            </a:extLst>
          </p:cNvPr>
          <p:cNvSpPr/>
          <p:nvPr/>
        </p:nvSpPr>
        <p:spPr>
          <a:xfrm>
            <a:off x="1028671" y="1752673"/>
            <a:ext cx="9372599" cy="3970318"/>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rPr>
              <a:t>Team personnel shall not intentionally remove any lines of the batter’s box or on the field of play.</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b="1" dirty="0">
                <a:latin typeface="+mn-lt"/>
              </a:rPr>
              <a:t>PENALTY: </a:t>
            </a:r>
            <a:r>
              <a:rPr lang="en-US" altLang="en-US" sz="2800" dirty="0">
                <a:latin typeface="+mn-lt"/>
              </a:rPr>
              <a:t>A strike shall be called on the batter if a member of the offense intentionally removes the line and a ball awarded to the batter if a member of the defense intentionally erases a line. A team warning shall be issued, with the next offense resulting in a strike/ball, the offender and the head coach being restricted to the dugout.</a:t>
            </a:r>
          </a:p>
        </p:txBody>
      </p:sp>
    </p:spTree>
    <p:extLst>
      <p:ext uri="{BB962C8B-B14F-4D97-AF65-F5344CB8AC3E}">
        <p14:creationId xmlns:p14="http://schemas.microsoft.com/office/powerpoint/2010/main" val="18907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6E92-E8F0-DB08-215A-B4DE0858B205}"/>
              </a:ext>
            </a:extLst>
          </p:cNvPr>
          <p:cNvSpPr>
            <a:spLocks noGrp="1"/>
          </p:cNvSpPr>
          <p:nvPr>
            <p:ph type="title"/>
          </p:nvPr>
        </p:nvSpPr>
        <p:spPr/>
        <p:txBody>
          <a:bodyPr/>
          <a:lstStyle/>
          <a:p>
            <a:r>
              <a:rPr lang="en-US" dirty="0"/>
              <a:t>CHARGED CONFERENCES</a:t>
            </a:r>
          </a:p>
        </p:txBody>
      </p:sp>
    </p:spTree>
    <p:extLst>
      <p:ext uri="{BB962C8B-B14F-4D97-AF65-F5344CB8AC3E}">
        <p14:creationId xmlns:p14="http://schemas.microsoft.com/office/powerpoint/2010/main" val="278127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838200" y="120682"/>
            <a:ext cx="10515600" cy="1325563"/>
          </a:xfrm>
        </p:spPr>
        <p:txBody>
          <a:bodyPr/>
          <a:lstStyle/>
          <a:p>
            <a:pPr>
              <a:defRPr/>
            </a:pPr>
            <a:r>
              <a:rPr lang="en-US" dirty="0"/>
              <a:t>Rule 3-6-1</a:t>
            </a:r>
          </a:p>
        </p:txBody>
      </p:sp>
      <p:sp>
        <p:nvSpPr>
          <p:cNvPr id="2" name="Rectangle 1">
            <a:extLst>
              <a:ext uri="{FF2B5EF4-FFF2-40B4-BE49-F238E27FC236}">
                <a16:creationId xmlns:a16="http://schemas.microsoft.com/office/drawing/2014/main" id="{DECAA062-71BD-4DCF-BA4B-9702A980537B}"/>
              </a:ext>
            </a:extLst>
          </p:cNvPr>
          <p:cNvSpPr/>
          <p:nvPr/>
        </p:nvSpPr>
        <p:spPr>
          <a:xfrm>
            <a:off x="1103091" y="1265397"/>
            <a:ext cx="9372599" cy="4524315"/>
          </a:xfrm>
          <a:prstGeom prst="rect">
            <a:avLst/>
          </a:prstGeom>
        </p:spPr>
        <p:txBody>
          <a:bodyPr wrap="square">
            <a:spAutoFit/>
          </a:bodyPr>
          <a:lstStyle/>
          <a:p>
            <a:pPr marL="342900" indent="-342900">
              <a:buFont typeface="Arial" panose="020B0604020202020204" pitchFamily="34" charset="0"/>
              <a:buChar char="•"/>
            </a:pPr>
            <a:r>
              <a:rPr lang="en-US" altLang="en-US" dirty="0">
                <a:latin typeface="+mn-lt"/>
              </a:rPr>
              <a:t>Each team, when on defense, may be granted not more than three charged conferences without penalty during a seven-inning game to permit coaches or their representatives to confer with a defensive player or players. In any extra-inning game, each team shall be permitted one charged conference without penalty each inning while on defense. The number of charged conferences permitted is not cumulative. A request for time for a conference may be made by a coach, player, substitute or bench personnel. Time granted for an obviously incapacitated player shall not constitute a charged conference. A conference is not charged when the pitcher is removed as pitcher. This defensive team charged conference rule coverage is effective when the ball first becomes live at the start of each half-inning.</a:t>
            </a:r>
          </a:p>
          <a:p>
            <a:pPr marL="342900" indent="-342900">
              <a:buFont typeface="Arial" panose="020B0604020202020204" pitchFamily="34" charset="0"/>
              <a:buChar char="•"/>
            </a:pPr>
            <a:r>
              <a:rPr lang="en-US" altLang="en-US" dirty="0">
                <a:latin typeface="+mn-lt"/>
              </a:rPr>
              <a:t>NOTE: If the incoming pitcher has already pitched in the game, the pitcher will receive five warmup pitches, unless returning to pitch in the same half-inning. When a pitcher is removed by rule and the incoming pitcher has not pitched in the game, the umpire is authorized to permit additional warm-up pitches.</a:t>
            </a:r>
          </a:p>
          <a:p>
            <a:pPr marL="342900" indent="-342900">
              <a:buFont typeface="Arial" panose="020B0604020202020204" pitchFamily="34" charset="0"/>
              <a:buChar char="•"/>
            </a:pPr>
            <a:r>
              <a:rPr lang="en-US" altLang="en-US" b="1" dirty="0">
                <a:latin typeface="+mn-lt"/>
              </a:rPr>
              <a:t>PENALTY: </a:t>
            </a:r>
            <a:r>
              <a:rPr lang="en-US" altLang="en-US" dirty="0">
                <a:latin typeface="+mn-lt"/>
              </a:rPr>
              <a:t>After three charged conferences in a seven-inning game, or for any charged conference in excess of one in each extra inning, the pitcher shall be removed as pitcher for the duration of the game. </a:t>
            </a:r>
          </a:p>
        </p:txBody>
      </p:sp>
    </p:spTree>
    <p:extLst>
      <p:ext uri="{BB962C8B-B14F-4D97-AF65-F5344CB8AC3E}">
        <p14:creationId xmlns:p14="http://schemas.microsoft.com/office/powerpoint/2010/main" val="254155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3-6-2</a:t>
            </a:r>
          </a:p>
        </p:txBody>
      </p:sp>
      <p:sp>
        <p:nvSpPr>
          <p:cNvPr id="2" name="Rectangle 1">
            <a:extLst>
              <a:ext uri="{FF2B5EF4-FFF2-40B4-BE49-F238E27FC236}">
                <a16:creationId xmlns:a16="http://schemas.microsoft.com/office/drawing/2014/main" id="{DECAA062-71BD-4DCF-BA4B-9702A980537B}"/>
              </a:ext>
            </a:extLst>
          </p:cNvPr>
          <p:cNvSpPr/>
          <p:nvPr/>
        </p:nvSpPr>
        <p:spPr>
          <a:xfrm>
            <a:off x="974529" y="1879005"/>
            <a:ext cx="9372599" cy="3416320"/>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n-lt"/>
              </a:rPr>
              <a:t>Each team, when on offense, may be granted not more than one charged conference per inning to permit the coach or any of that team's personnel to confer with base runners, the batter, the on-deck batter or other offensive team personnel. The umpire shall deny any subsequent offensive team requests for charged conferences. This offensive team charged conference rule coverage is effective when the ball first becomes live at the start of each half inning. Time granted for an obviously incapacitated player shall not constitute a charged conference. </a:t>
            </a:r>
          </a:p>
        </p:txBody>
      </p:sp>
    </p:spTree>
    <p:extLst>
      <p:ext uri="{BB962C8B-B14F-4D97-AF65-F5344CB8AC3E}">
        <p14:creationId xmlns:p14="http://schemas.microsoft.com/office/powerpoint/2010/main" val="269233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3-6-3</a:t>
            </a:r>
          </a:p>
        </p:txBody>
      </p:sp>
      <p:sp>
        <p:nvSpPr>
          <p:cNvPr id="2" name="Rectangle 1">
            <a:extLst>
              <a:ext uri="{FF2B5EF4-FFF2-40B4-BE49-F238E27FC236}">
                <a16:creationId xmlns:a16="http://schemas.microsoft.com/office/drawing/2014/main" id="{DECAA062-71BD-4DCF-BA4B-9702A980537B}"/>
              </a:ext>
            </a:extLst>
          </p:cNvPr>
          <p:cNvSpPr/>
          <p:nvPr/>
        </p:nvSpPr>
        <p:spPr>
          <a:xfrm>
            <a:off x="958516" y="1975258"/>
            <a:ext cx="9372599"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rPr>
              <a:t>When either team has a charged conference, the other team may also have a conference which is not charged, provided the non-charged conference concludes when the opposing team's charged conference concludes, thus not delaying the game.</a:t>
            </a:r>
          </a:p>
        </p:txBody>
      </p:sp>
    </p:spTree>
    <p:extLst>
      <p:ext uri="{BB962C8B-B14F-4D97-AF65-F5344CB8AC3E}">
        <p14:creationId xmlns:p14="http://schemas.microsoft.com/office/powerpoint/2010/main" val="684526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7497-B175-782D-EA06-1163380DB6E9}"/>
              </a:ext>
            </a:extLst>
          </p:cNvPr>
          <p:cNvSpPr>
            <a:spLocks noGrp="1"/>
          </p:cNvSpPr>
          <p:nvPr>
            <p:ph type="title"/>
          </p:nvPr>
        </p:nvSpPr>
        <p:spPr/>
        <p:txBody>
          <a:bodyPr/>
          <a:lstStyle/>
          <a:p>
            <a:r>
              <a:rPr lang="en-US" dirty="0"/>
              <a:t>COURTESY RUNNER</a:t>
            </a:r>
          </a:p>
        </p:txBody>
      </p:sp>
    </p:spTree>
    <p:extLst>
      <p:ext uri="{BB962C8B-B14F-4D97-AF65-F5344CB8AC3E}">
        <p14:creationId xmlns:p14="http://schemas.microsoft.com/office/powerpoint/2010/main" val="147345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8-10-1, 8-10-2</a:t>
            </a:r>
          </a:p>
        </p:txBody>
      </p:sp>
      <p:sp>
        <p:nvSpPr>
          <p:cNvPr id="2" name="Rectangle 1">
            <a:extLst>
              <a:ext uri="{FF2B5EF4-FFF2-40B4-BE49-F238E27FC236}">
                <a16:creationId xmlns:a16="http://schemas.microsoft.com/office/drawing/2014/main" id="{DECAA062-71BD-4DCF-BA4B-9702A980537B}"/>
              </a:ext>
            </a:extLst>
          </p:cNvPr>
          <p:cNvSpPr/>
          <p:nvPr/>
        </p:nvSpPr>
        <p:spPr>
          <a:xfrm>
            <a:off x="918506" y="1491126"/>
            <a:ext cx="10141313" cy="4801314"/>
          </a:xfrm>
          <a:prstGeom prst="rect">
            <a:avLst/>
          </a:prstGeom>
        </p:spPr>
        <p:txBody>
          <a:bodyPr wrap="square">
            <a:spAutoFit/>
          </a:bodyPr>
          <a:lstStyle/>
          <a:p>
            <a:pPr marL="344488" indent="-344488" eaLnBrk="1" hangingPunct="1">
              <a:lnSpc>
                <a:spcPct val="90000"/>
              </a:lnSpc>
              <a:buClrTx/>
              <a:buFont typeface="+mj-lt"/>
              <a:buAutoNum type="arabicPeriod"/>
              <a:defRPr/>
            </a:pPr>
            <a:r>
              <a:rPr lang="en-US" sz="2000" dirty="0">
                <a:latin typeface="+mn-lt"/>
              </a:rPr>
              <a:t>The team at bat may use a courtesy runner for the pitcher and/or the catcher at any time. Neither the pitcher nor the catcher will be required to leave the game under such circumstances. The same courtesy runner may not run for both the pitcher and the catcher any time during the game.</a:t>
            </a: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tabLst>
                <a:tab pos="344488" algn="l"/>
              </a:tabLst>
              <a:defRPr/>
            </a:pPr>
            <a:r>
              <a:rPr lang="en-US" sz="2000" dirty="0">
                <a:latin typeface="+mn-lt"/>
              </a:rPr>
              <a:t>2.	In the top of the first inning only, the pitcher and catcher are identified as those</a:t>
            </a:r>
            <a:br>
              <a:rPr lang="en-US" sz="2000" dirty="0">
                <a:latin typeface="+mn-lt"/>
              </a:rPr>
            </a:br>
            <a:r>
              <a:rPr lang="en-US" sz="2000" dirty="0">
                <a:latin typeface="+mn-lt"/>
              </a:rPr>
              <a:t> 	players listed on the lineup as the pitcher and catcher; both must face at least the</a:t>
            </a:r>
            <a:br>
              <a:rPr lang="en-US" sz="2000" dirty="0">
                <a:latin typeface="+mn-lt"/>
              </a:rPr>
            </a:br>
            <a:r>
              <a:rPr lang="en-US" sz="2000" dirty="0">
                <a:latin typeface="+mn-lt"/>
              </a:rPr>
              <a:t> 	first batter on defense (one pitch). Thereafter, the pitcher and catcher are identified</a:t>
            </a:r>
            <a:br>
              <a:rPr lang="en-US" sz="2000" dirty="0">
                <a:latin typeface="+mn-lt"/>
              </a:rPr>
            </a:br>
            <a:r>
              <a:rPr lang="en-US" sz="2000" dirty="0">
                <a:latin typeface="+mn-lt"/>
              </a:rPr>
              <a:t> 	as the last players who physically played that position on defense. The pitcher or</a:t>
            </a:r>
            <a:br>
              <a:rPr lang="en-US" sz="2000" dirty="0">
                <a:latin typeface="+mn-lt"/>
              </a:rPr>
            </a:br>
            <a:r>
              <a:rPr lang="en-US" sz="2000" dirty="0">
                <a:latin typeface="+mn-lt"/>
              </a:rPr>
              <a:t>  	catcher must bat and reach base legally (or earn their way on base) in order to be</a:t>
            </a:r>
            <a:br>
              <a:rPr lang="en-US" sz="2000" dirty="0">
                <a:latin typeface="+mn-lt"/>
              </a:rPr>
            </a:br>
            <a:r>
              <a:rPr lang="en-US" sz="2000" dirty="0">
                <a:latin typeface="+mn-lt"/>
              </a:rPr>
              <a:t>  	eligible for a courtesy runner.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r>
              <a:rPr lang="en-US" altLang="en-US" sz="2000" b="1" dirty="0">
                <a:latin typeface="+mn-lt"/>
                <a:cs typeface="Times New Roman" pitchFamily="18" charset="0"/>
              </a:rPr>
              <a:t>EXCEPTION: </a:t>
            </a:r>
            <a:r>
              <a:rPr lang="en-US" sz="2000" dirty="0">
                <a:latin typeface="+mn-lt"/>
              </a:rPr>
              <a:t>When an injury or disqualification occurs in the top of the first inning to the pitcher/catcher identified on the lineup card and the pitcher/catcher is unable to face the first batter in the bottom of the first inning, the player who ran for the pitcher/catcher is retroactively a substitute for the pitcher/catcher, no longer a courtesy runner. All substitution rules apply and the pitcher/catcher has left the game.</a:t>
            </a:r>
            <a:endParaRPr lang="en-US" altLang="en-US" sz="2000" dirty="0">
              <a:latin typeface="+mn-lt"/>
              <a:cs typeface="Times New Roman" pitchFamily="18" charset="0"/>
            </a:endParaRPr>
          </a:p>
        </p:txBody>
      </p:sp>
    </p:spTree>
    <p:extLst>
      <p:ext uri="{BB962C8B-B14F-4D97-AF65-F5344CB8AC3E}">
        <p14:creationId xmlns:p14="http://schemas.microsoft.com/office/powerpoint/2010/main" val="4215494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8-10-3, 8-10-4</a:t>
            </a:r>
          </a:p>
        </p:txBody>
      </p:sp>
      <p:sp>
        <p:nvSpPr>
          <p:cNvPr id="2" name="Rectangle 1">
            <a:extLst>
              <a:ext uri="{FF2B5EF4-FFF2-40B4-BE49-F238E27FC236}">
                <a16:creationId xmlns:a16="http://schemas.microsoft.com/office/drawing/2014/main" id="{DECAA062-71BD-4DCF-BA4B-9702A980537B}"/>
              </a:ext>
            </a:extLst>
          </p:cNvPr>
          <p:cNvSpPr/>
          <p:nvPr/>
        </p:nvSpPr>
        <p:spPr>
          <a:xfrm>
            <a:off x="913541" y="1866974"/>
            <a:ext cx="10531249" cy="3748719"/>
          </a:xfrm>
          <a:prstGeom prst="rect">
            <a:avLst/>
          </a:prstGeom>
        </p:spPr>
        <p:txBody>
          <a:bodyPr wrap="square">
            <a:spAutoFit/>
          </a:bodyPr>
          <a:lstStyle/>
          <a:p>
            <a:pPr marL="342900" indent="-342900" eaLnBrk="1" hangingPunct="1">
              <a:lnSpc>
                <a:spcPct val="90000"/>
              </a:lnSpc>
              <a:buClrTx/>
              <a:buFont typeface="Wingdings" panose="05000000000000000000" pitchFamily="2" charset="2"/>
              <a:buAutoNum type="arabicPeriod" startAt="3"/>
              <a:tabLst>
                <a:tab pos="344488" algn="l"/>
              </a:tabLst>
              <a:defRPr/>
            </a:pPr>
            <a:r>
              <a:rPr lang="en-US" sz="2400" dirty="0">
                <a:latin typeface="+mn-lt"/>
              </a:rPr>
              <a:t>Players who are currently in the game or have participated in the game in any other playing capacity are ineligible to serve as courtesy runners.</a:t>
            </a:r>
          </a:p>
          <a:p>
            <a:pPr marL="0" indent="0" eaLnBrk="1" hangingPunct="1">
              <a:lnSpc>
                <a:spcPct val="90000"/>
              </a:lnSpc>
              <a:buFont typeface="Wingdings" panose="05000000000000000000" pitchFamily="2" charset="2"/>
              <a:buNone/>
              <a:tabLst>
                <a:tab pos="344488" algn="l"/>
              </a:tabLst>
              <a:defRPr/>
            </a:pPr>
            <a:endParaRPr lang="en-US" altLang="en-US" sz="24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4"/>
              <a:tabLst>
                <a:tab pos="398463" algn="l"/>
              </a:tabLst>
              <a:defRPr/>
            </a:pPr>
            <a:r>
              <a:rPr lang="en-US" sz="2400" dirty="0">
                <a:latin typeface="+mn-lt"/>
              </a:rPr>
              <a:t>A player may not be a substitute for any player in the half inning that the player ran as a courtesy runner.</a:t>
            </a:r>
          </a:p>
          <a:p>
            <a:pPr marL="0" indent="0" eaLnBrk="1" hangingPunct="1">
              <a:lnSpc>
                <a:spcPct val="90000"/>
              </a:lnSpc>
              <a:buFont typeface="Wingdings" panose="05000000000000000000" pitchFamily="2" charset="2"/>
              <a:buNone/>
              <a:tabLst>
                <a:tab pos="398463" algn="l"/>
              </a:tabLst>
              <a:defRPr/>
            </a:pPr>
            <a:endParaRPr lang="en-US" altLang="en-US" sz="2400" dirty="0">
              <a:latin typeface="+mn-lt"/>
              <a:cs typeface="Times New Roman" pitchFamily="18" charset="0"/>
            </a:endParaRPr>
          </a:p>
          <a:p>
            <a:pPr marL="0" indent="0" eaLnBrk="1" hangingPunct="1">
              <a:lnSpc>
                <a:spcPct val="90000"/>
              </a:lnSpc>
              <a:buFont typeface="Wingdings" panose="05000000000000000000" pitchFamily="2" charset="2"/>
              <a:buNone/>
              <a:tabLst>
                <a:tab pos="398463" algn="l"/>
              </a:tabLst>
              <a:defRPr/>
            </a:pPr>
            <a:r>
              <a:rPr lang="en-US" altLang="en-US" sz="2400" b="1" dirty="0">
                <a:latin typeface="+mn-lt"/>
                <a:cs typeface="Times New Roman" pitchFamily="18" charset="0"/>
              </a:rPr>
              <a:t>EXCEPTION: </a:t>
            </a:r>
            <a:r>
              <a:rPr lang="en-US" sz="2400" dirty="0">
                <a:latin typeface="+mn-lt"/>
              </a:rPr>
              <a:t>When an injury or disqualification occurs and no substitutes are available, the courtesy runner must be used as a substitute, and take the place of the injured player. Should the courtesy runner be on base, and is entered as a substitute, the pitcher or catcher for whom the courtesy runner is running, must run in the pitcher’s/catcher’s place.</a:t>
            </a:r>
            <a:endParaRPr lang="en-US" altLang="en-US" sz="2400" dirty="0">
              <a:latin typeface="+mn-lt"/>
              <a:cs typeface="Times New Roman" pitchFamily="18" charset="0"/>
            </a:endParaRPr>
          </a:p>
        </p:txBody>
      </p:sp>
    </p:spTree>
    <p:extLst>
      <p:ext uri="{BB962C8B-B14F-4D97-AF65-F5344CB8AC3E}">
        <p14:creationId xmlns:p14="http://schemas.microsoft.com/office/powerpoint/2010/main" val="698360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8-10-5, 8-10-6</a:t>
            </a:r>
          </a:p>
        </p:txBody>
      </p:sp>
      <p:sp>
        <p:nvSpPr>
          <p:cNvPr id="2" name="Rectangle 1">
            <a:extLst>
              <a:ext uri="{FF2B5EF4-FFF2-40B4-BE49-F238E27FC236}">
                <a16:creationId xmlns:a16="http://schemas.microsoft.com/office/drawing/2014/main" id="{DECAA062-71BD-4DCF-BA4B-9702A980537B}"/>
              </a:ext>
            </a:extLst>
          </p:cNvPr>
          <p:cNvSpPr/>
          <p:nvPr/>
        </p:nvSpPr>
        <p:spPr>
          <a:xfrm>
            <a:off x="838200" y="1298405"/>
            <a:ext cx="9776947" cy="4770537"/>
          </a:xfrm>
          <a:prstGeom prst="rect">
            <a:avLst/>
          </a:prstGeom>
        </p:spPr>
        <p:txBody>
          <a:bodyPr wrap="square">
            <a:spAutoFit/>
          </a:bodyPr>
          <a:lstStyle/>
          <a:p>
            <a:pPr marL="0" indent="0" eaLnBrk="1" hangingPunct="1">
              <a:lnSpc>
                <a:spcPct val="90000"/>
              </a:lnSpc>
              <a:buClr>
                <a:schemeClr val="tx1"/>
              </a:buClr>
              <a:buFont typeface="Wingdings" panose="05000000000000000000" pitchFamily="2" charset="2"/>
              <a:buNone/>
              <a:tabLst>
                <a:tab pos="344488" algn="l"/>
              </a:tabLst>
              <a:defRPr/>
            </a:pPr>
            <a:r>
              <a:rPr lang="en-US" sz="2000" dirty="0">
                <a:latin typeface="Calibri" panose="020F0502020204030204" pitchFamily="34" charset="0"/>
                <a:ea typeface="Calibri" panose="020F0502020204030204" pitchFamily="34" charset="0"/>
                <a:cs typeface="Calibri" panose="020F0502020204030204" pitchFamily="34" charset="0"/>
              </a:rPr>
              <a:t>5.  The courtesy runner is not permitted to run as a courtesy runner for the Designated Player (DP), if the DP is only batting, and not playing defense, for the pitcher or the catcher.</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lnSpc>
                <a:spcPct val="90000"/>
              </a:lnSpc>
              <a:buFont typeface="Wingdings" panose="05000000000000000000" pitchFamily="2" charset="2"/>
              <a:buNone/>
              <a:defRP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buClrTx/>
              <a:tabLst>
                <a:tab pos="344488" algn="l"/>
              </a:tabLst>
              <a:defRPr/>
            </a:pPr>
            <a:r>
              <a:rPr lang="en-US" sz="2000" dirty="0">
                <a:latin typeface="Calibri" panose="020F0502020204030204" pitchFamily="34" charset="0"/>
                <a:ea typeface="Calibri" panose="020F0502020204030204" pitchFamily="34" charset="0"/>
                <a:cs typeface="Calibri" panose="020F0502020204030204" pitchFamily="34" charset="0"/>
              </a:rPr>
              <a:t>6. Once the courtesy runner is designated for that half-inning, the pitcher or catcher for whom is running may not return to run while that courtesy runner is on base. A courtesy runner shall not run for a courtesy runner. When a legal substitute replaces a courtesy runner, the player for whom the courtesy runner was running has left the game.</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eaLnBrk="1" hangingPunct="1">
              <a:lnSpc>
                <a:spcPct val="90000"/>
              </a:lnSpc>
              <a:buFont typeface="Wingdings" panose="05000000000000000000" pitchFamily="2" charset="2"/>
              <a:buAutoNum type="arabicPeriod" startAt="6"/>
              <a:tabLst>
                <a:tab pos="344488" algn="l"/>
              </a:tabLst>
              <a:defRP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anose="05000000000000000000" pitchFamily="2" charset="2"/>
              <a:buNone/>
              <a:tabLst>
                <a:tab pos="227013" algn="l"/>
              </a:tabLst>
              <a:defRPr/>
            </a:pPr>
            <a:r>
              <a:rPr lang="en-US" altLang="en-US" sz="2000" b="1" dirty="0">
                <a:latin typeface="Calibri" panose="020F0502020204030204" pitchFamily="34" charset="0"/>
                <a:ea typeface="Calibri" panose="020F0502020204030204" pitchFamily="34" charset="0"/>
                <a:cs typeface="Calibri" panose="020F0502020204030204" pitchFamily="34" charset="0"/>
              </a:rPr>
              <a:t>EXCEPTIONS:</a:t>
            </a:r>
            <a:br>
              <a:rPr lang="en-US" alt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1.	Should an injury or disqualification occur to any other offensive player, and no substitutes are available, the courtesy runner must take the place of the player. In this case, the courtesy runner enters as a substitute and the pitcher or catcher for whom the courtesy runner is running, must run in the pitcher’s/catcher’s place.</a:t>
            </a:r>
          </a:p>
          <a:p>
            <a:pPr marL="0" indent="0">
              <a:buFont typeface="Wingdings" panose="05000000000000000000" pitchFamily="2" charset="2"/>
              <a:buNone/>
              <a:tabLst>
                <a:tab pos="227013" algn="l"/>
              </a:tabLst>
              <a:defRPr/>
            </a:pPr>
            <a:r>
              <a:rPr lang="en-US" sz="2000" dirty="0">
                <a:latin typeface="Calibri" panose="020F0502020204030204" pitchFamily="34" charset="0"/>
                <a:ea typeface="Calibri" panose="020F0502020204030204" pitchFamily="34" charset="0"/>
                <a:cs typeface="Calibri" panose="020F0502020204030204" pitchFamily="34" charset="0"/>
              </a:rPr>
              <a:t>2.	When the courtesy runner is injured or disqualified, the player for whom the courtesy runner is running (pitcher or catcher) may return to run the bases or a legal substitute may be entered.</a:t>
            </a:r>
          </a:p>
        </p:txBody>
      </p:sp>
    </p:spTree>
    <p:extLst>
      <p:ext uri="{BB962C8B-B14F-4D97-AF65-F5344CB8AC3E}">
        <p14:creationId xmlns:p14="http://schemas.microsoft.com/office/powerpoint/2010/main" val="145902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3-2-1</a:t>
            </a:r>
          </a:p>
        </p:txBody>
      </p:sp>
      <p:sp>
        <p:nvSpPr>
          <p:cNvPr id="2" name="Rectangle 1">
            <a:extLst>
              <a:ext uri="{FF2B5EF4-FFF2-40B4-BE49-F238E27FC236}">
                <a16:creationId xmlns:a16="http://schemas.microsoft.com/office/drawing/2014/main" id="{5DED4C13-36D2-432D-8E11-93371E2583D0}"/>
              </a:ext>
            </a:extLst>
          </p:cNvPr>
          <p:cNvSpPr/>
          <p:nvPr/>
        </p:nvSpPr>
        <p:spPr>
          <a:xfrm>
            <a:off x="1082675" y="1828083"/>
            <a:ext cx="10026650" cy="4081117"/>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Substituting</a:t>
            </a:r>
          </a:p>
          <a:p>
            <a:pPr marL="0" indent="0" eaLnBrk="1" hangingPunct="1">
              <a:lnSpc>
                <a:spcPct val="90000"/>
              </a:lnSpc>
              <a:buFont typeface="Wingdings" panose="05000000000000000000" pitchFamily="2" charset="2"/>
              <a:buNone/>
              <a:defRPr/>
            </a:pPr>
            <a:endParaRPr lang="en-US" alt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defRPr/>
            </a:pPr>
            <a:r>
              <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 player who is not listed as an eligible substitute on the lineup card shall not be prohibited from playing.</a:t>
            </a:r>
          </a:p>
          <a:p>
            <a:pPr marL="0" indent="0" eaLnBrk="1" hangingPunct="1">
              <a:lnSpc>
                <a:spcPct val="90000"/>
              </a:lnSpc>
              <a:buFont typeface="Wingdings" panose="05000000000000000000" pitchFamily="2" charset="2"/>
              <a:buNone/>
              <a:defRPr/>
            </a:pPr>
            <a:endPar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defRPr/>
            </a:pPr>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PENALTY: </a:t>
            </a:r>
            <a:r>
              <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 </a:t>
            </a:r>
            <a:r>
              <a:rPr lang="en-US" alt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(3-1-3)</a:t>
            </a:r>
          </a:p>
        </p:txBody>
      </p:sp>
    </p:spTree>
    <p:extLst>
      <p:ext uri="{BB962C8B-B14F-4D97-AF65-F5344CB8AC3E}">
        <p14:creationId xmlns:p14="http://schemas.microsoft.com/office/powerpoint/2010/main" val="4215064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8-10-7 and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830375" y="2041432"/>
            <a:ext cx="10531249" cy="2031325"/>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800" b="1" dirty="0">
                <a:latin typeface="Calibri" panose="020F0502020204030204" pitchFamily="34" charset="0"/>
                <a:ea typeface="Calibri" panose="020F0502020204030204" pitchFamily="34" charset="0"/>
                <a:cs typeface="Calibri" panose="020F0502020204030204" pitchFamily="34" charset="0"/>
              </a:rPr>
              <a:t>Penalty: </a:t>
            </a:r>
            <a:r>
              <a:rPr lang="en-US" altLang="en-US" sz="2800" dirty="0">
                <a:latin typeface="Calibri" panose="020F0502020204030204" pitchFamily="34" charset="0"/>
                <a:ea typeface="Calibri" panose="020F0502020204030204" pitchFamily="34" charset="0"/>
                <a:cs typeface="Calibri" panose="020F0502020204030204" pitchFamily="34" charset="0"/>
              </a:rPr>
              <a:t>(Art. 1 through 6) Illegal substitute. (3-3)</a:t>
            </a:r>
          </a:p>
          <a:p>
            <a:pPr eaLnBrk="1" hangingPunct="1">
              <a:lnSpc>
                <a:spcPct val="90000"/>
              </a:lnSpc>
              <a:defRPr/>
            </a:pP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marL="344488" indent="-344488" eaLnBrk="1" hangingPunct="1">
              <a:lnSpc>
                <a:spcPct val="90000"/>
              </a:lnSpc>
              <a:buClrTx/>
              <a:buFont typeface="Tahoma" pitchFamily="34" charset="0"/>
              <a:buAutoNum type="arabicPeriod" startAt="7"/>
              <a:defRP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CR must be reported to plate umpire.</a:t>
            </a:r>
          </a:p>
          <a:p>
            <a:pPr marL="0" indent="0" eaLnBrk="1" hangingPunct="1">
              <a:lnSpc>
                <a:spcPct val="90000"/>
              </a:lnSpc>
              <a:buClrTx/>
              <a:buFont typeface="Wingdings" panose="05000000000000000000" pitchFamily="2" charset="2"/>
              <a:buNone/>
              <a:defRPr/>
            </a:pPr>
            <a:endPar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lnSpc>
                <a:spcPct val="90000"/>
              </a:lnSpc>
              <a:buClrTx/>
              <a:buFont typeface="Wingdings" panose="05000000000000000000" pitchFamily="2" charset="2"/>
              <a:buNone/>
              <a:defRPr/>
            </a:pPr>
            <a:r>
              <a:rPr lang="en-US" alt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Penalty: </a:t>
            </a: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(Art. 7) </a:t>
            </a:r>
            <a:r>
              <a:rPr lang="en-US" altLang="en-US" sz="2800" dirty="0">
                <a:latin typeface="Calibri" panose="020F0502020204030204" pitchFamily="34" charset="0"/>
                <a:ea typeface="Calibri" panose="020F0502020204030204" pitchFamily="34" charset="0"/>
                <a:cs typeface="Calibri" panose="020F0502020204030204" pitchFamily="34" charset="0"/>
              </a:rPr>
              <a:t>Unreported substitute as in 3-2-4 and 3-5-7 PENALTY. </a:t>
            </a:r>
          </a:p>
        </p:txBody>
      </p:sp>
    </p:spTree>
    <p:extLst>
      <p:ext uri="{BB962C8B-B14F-4D97-AF65-F5344CB8AC3E}">
        <p14:creationId xmlns:p14="http://schemas.microsoft.com/office/powerpoint/2010/main" val="3142183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713243" y="1854942"/>
            <a:ext cx="9856469" cy="3970318"/>
          </a:xfrm>
          <a:prstGeom prst="rect">
            <a:avLst/>
          </a:prstGeom>
        </p:spPr>
        <p:txBody>
          <a:bodyPr wrap="square">
            <a:spAutoFit/>
          </a:bodyPr>
          <a:lstStyle/>
          <a:p>
            <a:pPr marL="457200" indent="-457200">
              <a:buFont typeface="Arial" panose="020B0604020202020204" pitchFamily="34" charset="0"/>
              <a:buChar char="•"/>
              <a:defRPr/>
            </a:pPr>
            <a:r>
              <a:rPr lang="en-US" sz="2800" dirty="0">
                <a:latin typeface="Calibri" panose="020F0502020204030204" pitchFamily="34" charset="0"/>
                <a:ea typeface="Calibri" panose="020F0502020204030204" pitchFamily="34" charset="0"/>
                <a:cs typeface="Calibri" panose="020F0502020204030204" pitchFamily="34" charset="0"/>
              </a:rPr>
              <a:t>In the top of the third inning B8, the DP, singles to left field, Coach A asks for time and wants the FLEX (the pitcher) to run for DP.  Is this legal? Yes, the DP has left the game and has 1 re-entry.</a:t>
            </a:r>
          </a:p>
          <a:p>
            <a:pPr marL="457200" indent="-457200">
              <a:buFont typeface="Arial" panose="020B0604020202020204" pitchFamily="34" charset="0"/>
              <a:buChar char="•"/>
              <a:defRPr/>
            </a:pPr>
            <a:r>
              <a:rPr lang="en-US" sz="2800" dirty="0">
                <a:latin typeface="Calibri" panose="020F0502020204030204" pitchFamily="34" charset="0"/>
                <a:ea typeface="Calibri" panose="020F0502020204030204" pitchFamily="34" charset="0"/>
                <a:cs typeface="Calibri" panose="020F0502020204030204" pitchFamily="34" charset="0"/>
              </a:rPr>
              <a:t>After two pitches to B9, Coach A asks for time and wants to enter #12, an unused sub, as a CR for the pitcher.  Is this legal? No, the pitcher must have earned their way on base to be eligible for a CR.  The FLEX was substituted for after the DP was on base so they did not earn their way on base.</a:t>
            </a:r>
          </a:p>
        </p:txBody>
      </p:sp>
    </p:spTree>
    <p:extLst>
      <p:ext uri="{BB962C8B-B14F-4D97-AF65-F5344CB8AC3E}">
        <p14:creationId xmlns:p14="http://schemas.microsoft.com/office/powerpoint/2010/main" val="4201756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185081" y="1909084"/>
            <a:ext cx="9372599" cy="3539430"/>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In the top of the first inning B2, the catcher singles to left field, Coach A asks for time and enters #8 an unused sub as a courtesy runner. Is this legal? Yes</a:t>
            </a:r>
          </a:p>
          <a:p>
            <a:pPr marL="457200" indent="-457200">
              <a:buFont typeface="Arial" panose="020B0604020202020204" pitchFamily="34" charset="0"/>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In the top of the 8</a:t>
            </a:r>
            <a:r>
              <a:rPr lang="en-US" altLang="en-US" sz="2800" baseline="30000" dirty="0">
                <a:latin typeface="Calibri" panose="020F0502020204030204" pitchFamily="34" charset="0"/>
                <a:ea typeface="Calibri" panose="020F0502020204030204" pitchFamily="34" charset="0"/>
                <a:cs typeface="Calibri" panose="020F0502020204030204" pitchFamily="34" charset="0"/>
              </a:rPr>
              <a:t>th</a:t>
            </a:r>
            <a:r>
              <a:rPr lang="en-US" altLang="en-US" sz="2800" dirty="0">
                <a:latin typeface="Calibri" panose="020F0502020204030204" pitchFamily="34" charset="0"/>
                <a:ea typeface="Calibri" panose="020F0502020204030204" pitchFamily="34" charset="0"/>
                <a:cs typeface="Calibri" panose="020F0502020204030204" pitchFamily="34" charset="0"/>
              </a:rPr>
              <a:t> inning B3 is due up to bat and B2, the catcher, is to be placed on 2B to start the inning; Coach A wants to use #8 for the catcher as a CR.  Is this legal? Yes, the catcher earned their way on base by their position in the lineup and the tiebreaker rule placing them on base. </a:t>
            </a:r>
          </a:p>
        </p:txBody>
      </p:sp>
    </p:spTree>
    <p:extLst>
      <p:ext uri="{BB962C8B-B14F-4D97-AF65-F5344CB8AC3E}">
        <p14:creationId xmlns:p14="http://schemas.microsoft.com/office/powerpoint/2010/main" val="411288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94F3-A46D-AB12-8ED1-4A475F75A359}"/>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30D2895A-6B52-8B06-976A-9FD918E0438E}"/>
              </a:ext>
            </a:extLst>
          </p:cNvPr>
          <p:cNvSpPr txBox="1"/>
          <p:nvPr/>
        </p:nvSpPr>
        <p:spPr>
          <a:xfrm>
            <a:off x="831850" y="3259723"/>
            <a:ext cx="6098058" cy="338554"/>
          </a:xfrm>
          <a:prstGeom prst="rect">
            <a:avLst/>
          </a:prstGeom>
          <a:noFill/>
        </p:spPr>
        <p:txBody>
          <a:bodyPr wrap="square">
            <a:spAutoFit/>
          </a:bodyPr>
          <a:lstStyle/>
          <a:p>
            <a:pPr lvl="0"/>
            <a:r>
              <a:rPr lang="en-US" sz="1600" dirty="0">
                <a:solidFill>
                  <a:srgbClr val="00205B"/>
                </a:solidFill>
                <a:latin typeface="Calibri" panose="020F0502020204030204" pitchFamily="34" charset="0"/>
                <a:cs typeface="Calibri" panose="020F0502020204030204" pitchFamily="34" charset="0"/>
              </a:rPr>
              <a:t>NFHS.org		Phone # 317-822-5735    Email: </a:t>
            </a:r>
            <a:r>
              <a:rPr lang="en-US" sz="1600" dirty="0" err="1">
                <a:solidFill>
                  <a:srgbClr val="00205B"/>
                </a:solidFill>
                <a:latin typeface="Calibri" panose="020F0502020204030204" pitchFamily="34" charset="0"/>
                <a:cs typeface="Calibri" panose="020F0502020204030204" pitchFamily="34" charset="0"/>
              </a:rPr>
              <a:t>Ssearcy@</a:t>
            </a:r>
            <a:r>
              <a:rPr lang="en-US" sz="1600" err="1">
                <a:solidFill>
                  <a:srgbClr val="00205B"/>
                </a:solidFill>
                <a:latin typeface="Calibri" panose="020F0502020204030204" pitchFamily="34" charset="0"/>
                <a:cs typeface="Calibri" panose="020F0502020204030204" pitchFamily="34" charset="0"/>
              </a:rPr>
              <a:t>nfhs</a:t>
            </a:r>
            <a:r>
              <a:rPr lang="en-US" sz="1600">
                <a:solidFill>
                  <a:srgbClr val="00205B"/>
                </a:solidFill>
                <a:latin typeface="Calibri" panose="020F0502020204030204" pitchFamily="34" charset="0"/>
                <a:cs typeface="Calibri" panose="020F0502020204030204" pitchFamily="34" charset="0"/>
              </a:rPr>
              <a:t>.org</a:t>
            </a:r>
            <a:endParaRPr lang="en-US" sz="1600" dirty="0">
              <a:solidFill>
                <a:srgbClr val="00205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23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3-2-2</a:t>
            </a:r>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a:xfrm>
            <a:off x="1200111" y="1690688"/>
            <a:ext cx="10364994" cy="4338637"/>
          </a:xfrm>
        </p:spPr>
        <p:txBody>
          <a:bodyPr>
            <a:normAutofit fontScale="92500" lnSpcReduction="20000"/>
          </a:bodyPr>
          <a:lstStyle/>
          <a:p>
            <a:pPr marL="0" indent="0">
              <a:lnSpc>
                <a:spcPct val="90000"/>
              </a:lnSpc>
              <a:buNone/>
              <a:defRPr/>
            </a:pPr>
            <a:r>
              <a:rPr lang="en-US" altLang="en-US" sz="2000" b="1" dirty="0"/>
              <a:t>Substituting</a:t>
            </a:r>
            <a:endParaRPr lang="en-US" altLang="en-US" sz="2000" b="1" dirty="0">
              <a:cs typeface="Times New Roman" pitchFamily="18" charset="0"/>
            </a:endParaRPr>
          </a:p>
          <a:p>
            <a:pPr marL="0" indent="0" algn="ctr">
              <a:lnSpc>
                <a:spcPct val="90000"/>
              </a:lnSpc>
              <a:buNone/>
              <a:defRPr/>
            </a:pPr>
            <a:endParaRPr lang="en-US" altLang="en-US" sz="2000" dirty="0">
              <a:cs typeface="Times New Roman" pitchFamily="18" charset="0"/>
            </a:endParaRPr>
          </a:p>
          <a:p>
            <a:pPr>
              <a:defRPr/>
            </a:pPr>
            <a:r>
              <a:rPr lang="en-US" sz="2000" dirty="0"/>
              <a:t>A substitute may replace any player when the ball is dead or time has been called. The substitute or coach shall report to the plate umpire at the time of the change by stating name and shirt number of the:</a:t>
            </a:r>
          </a:p>
          <a:p>
            <a:pPr marL="688975" indent="-295275">
              <a:buNone/>
              <a:defRPr/>
            </a:pPr>
            <a:r>
              <a:rPr lang="en-US" sz="2000" dirty="0"/>
              <a:t>a.	player entering the game for the first time.</a:t>
            </a:r>
          </a:p>
          <a:p>
            <a:pPr marL="688975" indent="-295275">
              <a:buNone/>
              <a:defRPr/>
            </a:pPr>
            <a:r>
              <a:rPr lang="en-US" sz="2000" dirty="0"/>
              <a:t>b.	player re-entering.</a:t>
            </a:r>
          </a:p>
          <a:p>
            <a:pPr marL="688975" indent="-295275">
              <a:buNone/>
              <a:defRPr/>
            </a:pPr>
            <a:r>
              <a:rPr lang="en-US" sz="2000" dirty="0"/>
              <a:t>c.	FLEX who is batting for the DP.</a:t>
            </a:r>
          </a:p>
          <a:p>
            <a:pPr marL="688975" indent="-295275">
              <a:buNone/>
              <a:defRPr/>
            </a:pPr>
            <a:r>
              <a:rPr lang="en-US" sz="2000" dirty="0"/>
              <a:t>d.	DP who is playing defense for the FLEX.</a:t>
            </a:r>
          </a:p>
          <a:p>
            <a:pPr marL="688975" indent="-295275">
              <a:buNone/>
              <a:defRPr/>
            </a:pPr>
            <a:r>
              <a:rPr lang="en-US" sz="2000" dirty="0"/>
              <a:t>e.	player being replaced in the batting order and the position to be occupied in the field if the player is not a courtesy runner.</a:t>
            </a:r>
          </a:p>
          <a:p>
            <a:pPr marL="461963" indent="-234950">
              <a:buNone/>
              <a:defRPr/>
            </a:pPr>
            <a:endParaRPr lang="en-US" sz="2000" b="1" cap="all" dirty="0"/>
          </a:p>
          <a:p>
            <a:pPr marL="225425" indent="1588">
              <a:buNone/>
              <a:defRPr/>
            </a:pPr>
            <a:r>
              <a:rPr lang="en-US" sz="2000" b="1" cap="all" dirty="0"/>
              <a:t>NOTE:</a:t>
            </a:r>
            <a:r>
              <a:rPr lang="en-US" sz="2000" dirty="0"/>
              <a:t> A pitcher may be removed as a pitcher and return as a pitcher only once per inning provided the return does not violate either the substitution or charged conference rule.</a:t>
            </a:r>
          </a:p>
        </p:txBody>
      </p:sp>
    </p:spTree>
    <p:extLst>
      <p:ext uri="{BB962C8B-B14F-4D97-AF65-F5344CB8AC3E}">
        <p14:creationId xmlns:p14="http://schemas.microsoft.com/office/powerpoint/2010/main" val="380204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3-2-3</a:t>
            </a:r>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331737" y="1888549"/>
            <a:ext cx="10026650" cy="4338637"/>
          </a:xfrm>
        </p:spPr>
        <p:txBody>
          <a:bodyPr>
            <a:normAutofit fontScale="92500" lnSpcReduction="10000"/>
          </a:bodyPr>
          <a:lstStyle/>
          <a:p>
            <a:pPr marL="0" indent="0">
              <a:lnSpc>
                <a:spcPct val="90000"/>
              </a:lnSpc>
              <a:buNone/>
              <a:defRPr/>
            </a:pPr>
            <a:r>
              <a:rPr lang="en-US" altLang="en-US" sz="2400" dirty="0"/>
              <a:t> </a:t>
            </a:r>
            <a:r>
              <a:rPr lang="en-US" altLang="en-US" sz="2400" b="1" dirty="0"/>
              <a:t>Substituting</a:t>
            </a:r>
            <a:endParaRPr lang="en-US" altLang="en-US" sz="2400" b="1" dirty="0">
              <a:cs typeface="Times New Roman" pitchFamily="18" charset="0"/>
            </a:endParaRPr>
          </a:p>
          <a:p>
            <a:pPr marL="117475" indent="0">
              <a:buNone/>
              <a:defRPr/>
            </a:pPr>
            <a:r>
              <a:rPr lang="en-US" sz="2400" dirty="0"/>
              <a:t>The plate umpire shall record all substitutions on the lineup card and then announce immediately any change(s) to the opposing team’s head coach. Projected substitutions are not permitted. If there is no announcement of substitutions, a substitute has entered the game when:</a:t>
            </a:r>
          </a:p>
          <a:p>
            <a:pPr marL="569913">
              <a:buNone/>
              <a:defRPr/>
            </a:pPr>
            <a:r>
              <a:rPr lang="en-US" sz="2400" dirty="0"/>
              <a:t>a.	a runner takes the place of a runner who has replaced.</a:t>
            </a:r>
          </a:p>
          <a:p>
            <a:pPr marL="569913">
              <a:buNone/>
              <a:defRPr/>
            </a:pPr>
            <a:r>
              <a:rPr lang="en-US" sz="2400" dirty="0"/>
              <a:t>b.	a pitcher takes a position on the pitcher's plate.</a:t>
            </a:r>
          </a:p>
          <a:p>
            <a:pPr marL="569913">
              <a:buNone/>
              <a:defRPr/>
            </a:pPr>
            <a:r>
              <a:rPr lang="en-US" sz="2400" dirty="0"/>
              <a:t>c.	a fielder reaches the position usually occupied by the fielder who has been replaced.</a:t>
            </a:r>
          </a:p>
          <a:p>
            <a:pPr marL="569913">
              <a:buNone/>
              <a:defRPr/>
            </a:pPr>
            <a:r>
              <a:rPr lang="en-US" sz="2400" dirty="0"/>
              <a:t>d.	a batter takes a positon in the batter's box.</a:t>
            </a:r>
          </a:p>
          <a:p>
            <a:pPr marL="569913">
              <a:buNone/>
              <a:defRPr/>
            </a:pPr>
            <a:r>
              <a:rPr lang="en-US" sz="2400" dirty="0"/>
              <a:t>e.	and, in each of the above situations, when the ball is declared live by the plate umpire.</a:t>
            </a:r>
          </a:p>
        </p:txBody>
      </p:sp>
    </p:spTree>
    <p:extLst>
      <p:ext uri="{BB962C8B-B14F-4D97-AF65-F5344CB8AC3E}">
        <p14:creationId xmlns:p14="http://schemas.microsoft.com/office/powerpoint/2010/main" val="27536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8CE9-EA86-E225-17CD-00057F94CDE3}"/>
              </a:ext>
            </a:extLst>
          </p:cNvPr>
          <p:cNvSpPr>
            <a:spLocks noGrp="1"/>
          </p:cNvSpPr>
          <p:nvPr>
            <p:ph type="title"/>
          </p:nvPr>
        </p:nvSpPr>
        <p:spPr/>
        <p:txBody>
          <a:bodyPr/>
          <a:lstStyle/>
          <a:p>
            <a:r>
              <a:rPr lang="en-US" dirty="0"/>
              <a:t>Projected Substitution (2-57-4) Discussion</a:t>
            </a:r>
          </a:p>
        </p:txBody>
      </p:sp>
      <p:sp>
        <p:nvSpPr>
          <p:cNvPr id="3" name="Content Placeholder 2">
            <a:extLst>
              <a:ext uri="{FF2B5EF4-FFF2-40B4-BE49-F238E27FC236}">
                <a16:creationId xmlns:a16="http://schemas.microsoft.com/office/drawing/2014/main" id="{76AFDEF6-4DEB-8B32-8AB9-0FD041B79209}"/>
              </a:ext>
            </a:extLst>
          </p:cNvPr>
          <p:cNvSpPr>
            <a:spLocks noGrp="1"/>
          </p:cNvSpPr>
          <p:nvPr>
            <p:ph idx="1"/>
          </p:nvPr>
        </p:nvSpPr>
        <p:spPr/>
        <p:txBody>
          <a:bodyPr>
            <a:normAutofit lnSpcReduction="10000"/>
          </a:bodyPr>
          <a:lstStyle/>
          <a:p>
            <a:r>
              <a:rPr lang="en-US" b="1" dirty="0"/>
              <a:t>Projected Substitute – </a:t>
            </a:r>
            <a:r>
              <a:rPr lang="en-US" dirty="0"/>
              <a:t>A projected substitute is the act of entering a substitute without first removing a player from that position in the lineup.</a:t>
            </a:r>
          </a:p>
          <a:p>
            <a:r>
              <a:rPr lang="en-US" dirty="0"/>
              <a:t>If you can make the requested change on your lineup card at the moment it is requested it is not a projected substitute.</a:t>
            </a:r>
          </a:p>
          <a:p>
            <a:r>
              <a:rPr lang="en-US" dirty="0"/>
              <a:t>If you can NOT make the requested change on your lineup card at the moment it is requested this IS a projected substitute.</a:t>
            </a:r>
          </a:p>
          <a:p>
            <a:pPr lvl="1"/>
            <a:r>
              <a:rPr lang="en-US" dirty="0"/>
              <a:t>At the start of the inning a coach tells the plate umpire I want #10 to bat for #1, #12 for #2 and #13 for #3. These are the first three batters in this half inning. Can all three of these substitutions be accepted at once?</a:t>
            </a:r>
          </a:p>
          <a:p>
            <a:pPr lvl="2"/>
            <a:r>
              <a:rPr lang="en-US" dirty="0"/>
              <a:t>YES! It is a good practice to remind the coach that once reported all three of these players have entered the game  </a:t>
            </a:r>
          </a:p>
        </p:txBody>
      </p:sp>
    </p:spTree>
    <p:extLst>
      <p:ext uri="{BB962C8B-B14F-4D97-AF65-F5344CB8AC3E}">
        <p14:creationId xmlns:p14="http://schemas.microsoft.com/office/powerpoint/2010/main" val="135905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E139-42B7-66CF-0F4D-E2D8186A0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DE6ED-F701-AD19-35B1-B01DC82B80EE}"/>
              </a:ext>
            </a:extLst>
          </p:cNvPr>
          <p:cNvSpPr>
            <a:spLocks noGrp="1"/>
          </p:cNvSpPr>
          <p:nvPr>
            <p:ph type="title"/>
          </p:nvPr>
        </p:nvSpPr>
        <p:spPr/>
        <p:txBody>
          <a:bodyPr/>
          <a:lstStyle/>
          <a:p>
            <a:r>
              <a:rPr lang="en-US" dirty="0"/>
              <a:t>Projected Substitution Examples</a:t>
            </a:r>
          </a:p>
        </p:txBody>
      </p:sp>
      <p:sp>
        <p:nvSpPr>
          <p:cNvPr id="3" name="Content Placeholder 2">
            <a:extLst>
              <a:ext uri="{FF2B5EF4-FFF2-40B4-BE49-F238E27FC236}">
                <a16:creationId xmlns:a16="http://schemas.microsoft.com/office/drawing/2014/main" id="{EADD0BAE-2D33-C28F-43D3-9D46CF1192EB}"/>
              </a:ext>
            </a:extLst>
          </p:cNvPr>
          <p:cNvSpPr>
            <a:spLocks noGrp="1"/>
          </p:cNvSpPr>
          <p:nvPr>
            <p:ph idx="1"/>
          </p:nvPr>
        </p:nvSpPr>
        <p:spPr>
          <a:xfrm>
            <a:off x="838200" y="1565649"/>
            <a:ext cx="10515600" cy="4351338"/>
          </a:xfrm>
        </p:spPr>
        <p:txBody>
          <a:bodyPr>
            <a:normAutofit fontScale="92500" lnSpcReduction="10000"/>
          </a:bodyPr>
          <a:lstStyle/>
          <a:p>
            <a:r>
              <a:rPr lang="en-US" dirty="0"/>
              <a:t>At the start of the inning a coach tells the plate umpire “I want #10 to bat for #1, #12 for #2 and #13 for #3.” These are the first three batters in this half inning. Can all three of these substitutions be accepted at once?</a:t>
            </a:r>
          </a:p>
          <a:p>
            <a:pPr lvl="1"/>
            <a:r>
              <a:rPr lang="en-US" dirty="0"/>
              <a:t>YES! All three of these replacements can be changed on the lineup card when requested. #12 is the first batter but the other two substitutions can also occur at the time requested. It is a good practice to remind the coach that once reported all three of these players have entered the game in case something strange happens and they don’t bat, they are still officially in the game. </a:t>
            </a:r>
          </a:p>
          <a:p>
            <a:r>
              <a:rPr lang="en-US" dirty="0"/>
              <a:t>Coach tells the plate umpire “I want #10 to bat for #1 but #1 will return to play 3B when we go to defense.” Can you accept both of these changes?</a:t>
            </a:r>
          </a:p>
          <a:p>
            <a:pPr lvl="1"/>
            <a:r>
              <a:rPr lang="en-US" dirty="0"/>
              <a:t> NO! You can accept #10 for #1. But you cannot accept #1 returning on defense, #10 still has to bat so they have to remain in the game until the team returns on defense. The reentry of #1 cannot be recorded on the lineup when announced so this is a projected substitution and cannot be accepted.</a:t>
            </a:r>
          </a:p>
        </p:txBody>
      </p:sp>
    </p:spTree>
    <p:extLst>
      <p:ext uri="{BB962C8B-B14F-4D97-AF65-F5344CB8AC3E}">
        <p14:creationId xmlns:p14="http://schemas.microsoft.com/office/powerpoint/2010/main" val="184658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3-2-4, 3-2-5</a:t>
            </a:r>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a:xfrm>
            <a:off x="1082675" y="1951732"/>
            <a:ext cx="10026650" cy="4338637"/>
          </a:xfrm>
        </p:spPr>
        <p:txBody>
          <a:bodyPr/>
          <a:lstStyle/>
          <a:p>
            <a:pPr marL="0" indent="0">
              <a:lnSpc>
                <a:spcPct val="90000"/>
              </a:lnSpc>
              <a:buNone/>
              <a:defRPr/>
            </a:pPr>
            <a:r>
              <a:rPr lang="en-US" altLang="en-US" sz="2400" b="1" dirty="0"/>
              <a:t> Substituting</a:t>
            </a:r>
            <a:endParaRPr lang="en-US" altLang="en-US" sz="2400" b="1" dirty="0">
              <a:cs typeface="Times New Roman" pitchFamily="18" charset="0"/>
            </a:endParaRPr>
          </a:p>
          <a:p>
            <a:pPr marL="742950" indent="-742950" eaLnBrk="1" hangingPunct="1">
              <a:lnSpc>
                <a:spcPct val="90000"/>
              </a:lnSpc>
              <a:buFont typeface="Tahoma" pitchFamily="34" charset="0"/>
              <a:buAutoNum type="arabicPeriod" startAt="4"/>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 substitute or courtesy runner shall not enter the contest unreported. (3-5-7, Penalty 8-10-7)</a:t>
            </a:r>
          </a:p>
          <a:p>
            <a:pPr marL="0" indent="0">
              <a:lnSpc>
                <a:spcPct val="90000"/>
              </a:lnSpc>
              <a:buNone/>
              <a:tabLst>
                <a:tab pos="288925" algn="l"/>
              </a:tabLst>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Any player, starter or substitute may be withdrawn from the game and re-entered once, provided such player occupies the same batting position whenever in the lineup. A starter and any substitute for a starter may not be in the game at the same time. A violation results in illegal substitution. </a:t>
            </a:r>
            <a:endParaRPr lang="en-US" sz="2400" dirty="0"/>
          </a:p>
        </p:txBody>
      </p:sp>
    </p:spTree>
    <p:extLst>
      <p:ext uri="{BB962C8B-B14F-4D97-AF65-F5344CB8AC3E}">
        <p14:creationId xmlns:p14="http://schemas.microsoft.com/office/powerpoint/2010/main" val="2925864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1794</TotalTime>
  <Words>4360</Words>
  <Application>Microsoft Office PowerPoint</Application>
  <PresentationFormat>Widescreen</PresentationFormat>
  <Paragraphs>260</Paragraphs>
  <Slides>43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Calibri</vt:lpstr>
      <vt:lpstr>Tahoma</vt:lpstr>
      <vt:lpstr>Times</vt:lpstr>
      <vt:lpstr>Times New Roman</vt:lpstr>
      <vt:lpstr>Wingdings</vt:lpstr>
      <vt:lpstr>Office Theme</vt:lpstr>
      <vt:lpstr>2025-26 NFHS Softball</vt:lpstr>
      <vt:lpstr>Rule 3-1-3</vt:lpstr>
      <vt:lpstr>Fielder’s Positions</vt:lpstr>
      <vt:lpstr>Rule 3-2-1</vt:lpstr>
      <vt:lpstr>Rule 3-2-2</vt:lpstr>
      <vt:lpstr>Rule 3-2-3</vt:lpstr>
      <vt:lpstr>Projected Substitution (2-57-4) Discussion</vt:lpstr>
      <vt:lpstr>Projected Substitution Examples</vt:lpstr>
      <vt:lpstr>Rule 3-2-4, 3-2-5</vt:lpstr>
      <vt:lpstr>Recording Changes on Lineup Card</vt:lpstr>
      <vt:lpstr>Recording changes on lineup card</vt:lpstr>
      <vt:lpstr>Recording a Sub</vt:lpstr>
      <vt:lpstr>Re-entering a Player</vt:lpstr>
      <vt:lpstr>Additional Substitution Items</vt:lpstr>
      <vt:lpstr>Rule 3-2-8</vt:lpstr>
      <vt:lpstr>Rule 3-2-9</vt:lpstr>
      <vt:lpstr>Rule 3-2-10</vt:lpstr>
      <vt:lpstr>ILLEGAL / UNREPORTED SUBSTITUTES</vt:lpstr>
      <vt:lpstr>Rule 3-3-1</vt:lpstr>
      <vt:lpstr>Rule 3-3-2</vt:lpstr>
      <vt:lpstr>Rule 3-3-2</vt:lpstr>
      <vt:lpstr>Rule 3-3-3</vt:lpstr>
      <vt:lpstr>Rule 3-3-3 penalties</vt:lpstr>
      <vt:lpstr>Unreported vs illegal substitute</vt:lpstr>
      <vt:lpstr>Unreported vs illegal substitute Examples</vt:lpstr>
      <vt:lpstr>COACHING</vt:lpstr>
      <vt:lpstr>Rule 3-4-3</vt:lpstr>
      <vt:lpstr>Rule 3-4-4, 3-4-5</vt:lpstr>
      <vt:lpstr>BENCH AND FIELD CONDUCT</vt:lpstr>
      <vt:lpstr>Rule 3-5-6</vt:lpstr>
      <vt:lpstr>Rule 3-5-17</vt:lpstr>
      <vt:lpstr>CHARGED CONFERENCES</vt:lpstr>
      <vt:lpstr>Rule 3-6-1</vt:lpstr>
      <vt:lpstr>Rule 3-6-2</vt:lpstr>
      <vt:lpstr>Rule 3-6-3</vt:lpstr>
      <vt:lpstr>COURTESY RUNNER</vt:lpstr>
      <vt:lpstr>Rule 8-10-1, 8-10-2</vt:lpstr>
      <vt:lpstr>Rule 8-10-3, 8-10-4</vt:lpstr>
      <vt:lpstr>Rule 8-10-5, 8-10-6</vt:lpstr>
      <vt:lpstr>Rule 8-10-7 and Penalties</vt:lpstr>
      <vt:lpstr>CR scenario #1</vt:lpstr>
      <vt:lpstr>CR scenario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Davis</dc:creator>
  <cp:lastModifiedBy>Chandler, David {DSRN~INDIANAPOLIS}</cp:lastModifiedBy>
  <cp:revision>26</cp:revision>
  <dcterms:created xsi:type="dcterms:W3CDTF">2024-02-15T19:09:41Z</dcterms:created>
  <dcterms:modified xsi:type="dcterms:W3CDTF">2026-01-05T14:50:41Z</dcterms:modified>
</cp:coreProperties>
</file>