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" r:id="rId2"/>
    <p:sldId id="277" r:id="rId3"/>
    <p:sldId id="258" r:id="rId4"/>
    <p:sldId id="283" r:id="rId5"/>
    <p:sldId id="298" r:id="rId6"/>
    <p:sldId id="301" r:id="rId7"/>
    <p:sldId id="304" r:id="rId8"/>
    <p:sldId id="303" r:id="rId9"/>
    <p:sldId id="302" r:id="rId10"/>
    <p:sldId id="300" r:id="rId11"/>
    <p:sldId id="299" r:id="rId12"/>
    <p:sldId id="278" r:id="rId13"/>
    <p:sldId id="279" r:id="rId14"/>
    <p:sldId id="287" r:id="rId15"/>
    <p:sldId id="297" r:id="rId16"/>
    <p:sldId id="288" r:id="rId17"/>
    <p:sldId id="289" r:id="rId18"/>
    <p:sldId id="290" r:id="rId19"/>
    <p:sldId id="291" r:id="rId20"/>
    <p:sldId id="293" r:id="rId21"/>
    <p:sldId id="294" r:id="rId22"/>
    <p:sldId id="296" r:id="rId23"/>
    <p:sldId id="295" r:id="rId24"/>
    <p:sldId id="259" r:id="rId2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0" y="18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7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5035-A24C-0306-F0F3-C4AAF3C82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87EA9-3EFC-5646-01B2-316B06B42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241D2-4289-B55C-D3C2-F121C76B5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B95E-1B7D-A39E-7A34-739CF50D1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0753C-0181-9A27-AD60-9E18B1D5F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449B0-C4B3-A746-CD9D-D9F4F3335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18E83-7F2A-D0E4-69AE-DDC4EDA77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4A573-34CF-0D41-2A6C-2BBDAA10D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93993-D75B-387C-4A92-D1FC934B8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A05B7-1B50-F883-A319-5CB3DCF50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3AB08-AB07-2AF3-0C43-C904FEC25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E51D1-C200-38A8-3AC5-DD2044024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9617-CFD9-604C-6F02-EBF83430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78AF4-230E-07B4-5FD2-A1B4A0327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92C16-FBC4-DE9B-AD74-C48F878F8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6EC01-A3BE-64DB-8803-BE73A4666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2F06D-9BDB-155E-59E2-B9C51C7C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4D79F-716D-B2A7-D659-3BE83C32F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6E75E-0F3F-7B7F-7ADD-FFF087A3B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9CC85-4290-295F-4182-9B8B2244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6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2C961-9783-F891-EBEF-E14C2833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25338-0EDD-2504-A787-FDC8ABE00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61C46-3F99-04A8-0394-D76B8462A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D23B6-8F54-108E-EDC7-E2440B25C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D7C0-4CEF-E884-BF44-46E6AACB1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C0801-1EF8-721A-1EA1-0D749A6E7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D9531-ADDB-5E0F-95A2-2CDDE3635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BC8EF-7FA1-7002-BB33-18C7CA033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98" y="5183979"/>
            <a:ext cx="1235909" cy="1442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98" y="5183979"/>
            <a:ext cx="1235909" cy="1442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6/20/26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354" y="4851985"/>
            <a:ext cx="1260256" cy="14711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6/20/26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00205B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2" y="5749230"/>
            <a:ext cx="813855" cy="95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medicare-for-all-could-mean-doctors-for-none-1158137920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over.org/research/federalism-and-american-succe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oapboxie.com/social-issues/Are-Humans-Facing-Near-Term-Human-Extinction-Due-to-Global-Warmin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heweek.com/articles/937094/why-global-hegemony-worst-thing-happen-america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irobserver.com/region/north_america/khaled-dajani-usa-health-care-america-best-world-quality-health-care-system-world-news-34879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gnoliatribune.com/2026/04/08/the-truth-about-aca-subsidies-after-the-one-big-beautiful-bill/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www.modernhealthcare.com/providers/mh-healthcare-spending-growth-brookings-institute/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hill.com/opinion/healthcare/5342603-medicare-advantage-failing-elderly-patient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mc.ncbi.nlm.nih.gov/articles/PMC937318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wsj.com/health/healthcare/medicaid-insurers-doctor-networks-appointments-72f9c11f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department.va.gov/vha/community-care/partnerships/veteran-care-agreement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healthcarefinancenews.com/news/supreme-court-decision-win-tribal-health-finances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healthcareasiamagazine.com/news/staff-shortages-and-financial-woes-challenge-singapores-healthcare-quality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sciencehub.copangroup.com/what-will-be-the-next-pandemic-be-prepared-for-disease-x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une.com/2026/04/25/everyone-knows-a-stock-market-crash-is-coming-but-wh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25/07/07/how-the-us-deficit-could-spark-a-crisis-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bout/priorities/why-is-addressing-sdoh-important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clepiusinitiative.org/health-care-costs-and-the-2026-midterms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413FD-DF9A-4337-BE3E-0615F0C9F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43" y="3051622"/>
            <a:ext cx="11969392" cy="1241425"/>
          </a:xfrm>
        </p:spPr>
        <p:txBody>
          <a:bodyPr/>
          <a:lstStyle/>
          <a:p>
            <a:r>
              <a:rPr lang="en-US" dirty="0"/>
              <a:t>national Health Insurance: </a:t>
            </a:r>
            <a:br>
              <a:rPr lang="en-US" dirty="0"/>
            </a:br>
            <a:r>
              <a:rPr lang="en-US" dirty="0"/>
              <a:t>negative responses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A2ABF7-6139-4776-8075-C34E0EA36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321" y="4991568"/>
            <a:ext cx="9278679" cy="1727731"/>
          </a:xfrm>
        </p:spPr>
        <p:txBody>
          <a:bodyPr/>
          <a:lstStyle/>
          <a:p>
            <a:r>
              <a:rPr lang="en-US" sz="2000" dirty="0"/>
              <a:t>Resolved: The United States federal government should establish national health insurance in the United States. 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A look at negative responses, provided by Rich Edwards, Baylor University</a:t>
            </a:r>
          </a:p>
          <a:p>
            <a:endParaRPr lang="en-US" dirty="0"/>
          </a:p>
        </p:txBody>
      </p:sp>
      <p:pic>
        <p:nvPicPr>
          <p:cNvPr id="7" name="Picture 2" descr="A National Strategy for Critical and Emerging Technologies - Trajectory  Magazine">
            <a:extLst>
              <a:ext uri="{FF2B5EF4-FFF2-40B4-BE49-F238E27FC236}">
                <a16:creationId xmlns:a16="http://schemas.microsoft.com/office/drawing/2014/main" id="{1A2403F2-FE63-F65E-E263-77FD09C74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6"/>
          <a:stretch/>
        </p:blipFill>
        <p:spPr bwMode="auto">
          <a:xfrm>
            <a:off x="-1" y="0"/>
            <a:ext cx="12192001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99A7D9-2793-9713-AFE6-CBDDD991A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7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B23CE-AD61-61F0-A69B-DF83463A4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5BA-C30C-648D-965A-D6703453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Provider shortage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54C2-6340-848C-990B-F9A32BBD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7" y="1903938"/>
            <a:ext cx="6304472" cy="4620686"/>
          </a:xfrm>
        </p:spPr>
        <p:txBody>
          <a:bodyPr/>
          <a:lstStyle/>
          <a:p>
            <a:pPr marL="293688" indent="-282575">
              <a:lnSpc>
                <a:spcPts val="28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providers tolerate the losses incurred at Medicaid and Medicare reimbursement rates with private health insurance picking up the difference.</a:t>
            </a:r>
          </a:p>
          <a:p>
            <a:pPr marL="293688" indent="-282575">
              <a:lnSpc>
                <a:spcPts val="28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Medicaid/Medicare reimbursement rates will close hospitals and incentivize provider retirement.</a:t>
            </a:r>
          </a:p>
          <a:p>
            <a:pPr marL="293688" indent="-282575">
              <a:lnSpc>
                <a:spcPts val="28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The combination of increased demand and decreased supply will produce long wait times; delayed healthcare will increase disease and death.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4A99D-01E3-C720-5786-1CDAF5CB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5DDF9-FD17-B960-02F8-CA59E44F297C}"/>
              </a:ext>
            </a:extLst>
          </p:cNvPr>
          <p:cNvSpPr/>
          <p:nvPr/>
        </p:nvSpPr>
        <p:spPr>
          <a:xfrm>
            <a:off x="7400260" y="1958180"/>
            <a:ext cx="4661602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8CAB9-9AB4-97FC-F01E-23E747EB6247}"/>
              </a:ext>
            </a:extLst>
          </p:cNvPr>
          <p:cNvSpPr txBox="1"/>
          <p:nvPr/>
        </p:nvSpPr>
        <p:spPr>
          <a:xfrm>
            <a:off x="7626670" y="5747762"/>
            <a:ext cx="461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https://www.wsj.com/articles/medicare-for-all-could-mean-doctors-for-none-11581379209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F3B34-75DC-1A7A-D13E-FF59F984EF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6499" y="2063352"/>
            <a:ext cx="4521135" cy="35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999B-65AF-EFF5-E49C-FF3039F14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F7B7-9B61-4C64-F99F-0954A824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FEDERALISM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F427-2506-A1D9-81A8-6649189F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8" y="1903938"/>
            <a:ext cx="5866584" cy="4620686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the Affordable Care Act operates through state-based marketplaces.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plan shifts all payment to the federal government, leaving the states behind.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In addition to violating the 10</a:t>
            </a:r>
            <a:r>
              <a:rPr lang="en-US" baseline="30000" dirty="0"/>
              <a:t>th</a:t>
            </a:r>
            <a:r>
              <a:rPr lang="en-US" dirty="0"/>
              <a:t> Amendment, nationalizing health insurance will decrease responsiveness and increase political polarization. International modeling of a healthy U.S. system of federalism leads to reduced ethnic conflict, preventing war.</a:t>
            </a:r>
          </a:p>
          <a:p>
            <a:pPr marL="293688" indent="-282575">
              <a:spcBef>
                <a:spcPts val="600"/>
              </a:spcBef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5D98F-D2D0-901A-4BB7-32B3B401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095E5-4BA4-2860-749F-D9F9E5045B40}"/>
              </a:ext>
            </a:extLst>
          </p:cNvPr>
          <p:cNvSpPr/>
          <p:nvPr/>
        </p:nvSpPr>
        <p:spPr>
          <a:xfrm>
            <a:off x="7233008" y="1958180"/>
            <a:ext cx="4828854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88A77-3916-B74E-FEE6-30CAA14949AD}"/>
              </a:ext>
            </a:extLst>
          </p:cNvPr>
          <p:cNvSpPr txBox="1"/>
          <p:nvPr/>
        </p:nvSpPr>
        <p:spPr>
          <a:xfrm>
            <a:off x="7373438" y="5747762"/>
            <a:ext cx="461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https://www.hoover.org/research/federalism-and-american-success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38082-7330-D4FE-845F-1E77340686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1820" y="2137719"/>
            <a:ext cx="4571229" cy="2236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B787B-0261-FFE4-8F00-6A34942E1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0381" y="4167962"/>
            <a:ext cx="3997842" cy="153115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3FAA44B-AEE6-9C90-C720-AEBB81B3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09671"/>
            <a:ext cx="96007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Political Polarization Impact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federalization increases national political conflict.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 Point of Failure Impact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centralized systems become less adaptable and resilient.</a:t>
            </a:r>
          </a:p>
        </p:txBody>
      </p:sp>
    </p:spTree>
    <p:extLst>
      <p:ext uri="{BB962C8B-B14F-4D97-AF65-F5344CB8AC3E}">
        <p14:creationId xmlns:p14="http://schemas.microsoft.com/office/powerpoint/2010/main" val="127304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0CDF-F77D-4174-AF49-9C3D3C4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GROWTH BAD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7F7D-839B-4909-8248-DFBFD13F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844278"/>
            <a:ext cx="6158837" cy="4680346"/>
          </a:xfrm>
        </p:spPr>
        <p:txBody>
          <a:bodyPr/>
          <a:lstStyle/>
          <a:p>
            <a:pPr marL="401638" indent="-401638"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  <a:ea typeface="Arial" charset="0"/>
                <a:cs typeface="Arial" charset="0"/>
              </a:rPr>
              <a:t>Uniqueness: </a:t>
            </a:r>
            <a:r>
              <a:rPr lang="en-US" dirty="0">
                <a:ea typeface="Arial" charset="0"/>
                <a:cs typeface="Arial" charset="0"/>
              </a:rPr>
              <a:t>The affirmative case claims that U.S. economic growth is currently stagnant because of high spending on healthcare.</a:t>
            </a:r>
          </a:p>
          <a:p>
            <a:pPr marL="401638" indent="-401638"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  <a:ea typeface="Arial" charset="0"/>
                <a:cs typeface="Arial" charset="0"/>
              </a:rPr>
              <a:t>Link: </a:t>
            </a:r>
            <a:r>
              <a:rPr lang="en-US" dirty="0">
                <a:ea typeface="Arial" charset="0"/>
                <a:cs typeface="Arial" charset="0"/>
              </a:rPr>
              <a:t>The affirmative solvency argument claims that the plan will jump-start U.S. economic growth.</a:t>
            </a:r>
          </a:p>
          <a:p>
            <a:pPr marL="401638" indent="-401638"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  <a:ea typeface="Arial" charset="0"/>
                <a:cs typeface="Arial" charset="0"/>
              </a:rPr>
              <a:t>Impact: </a:t>
            </a:r>
            <a:r>
              <a:rPr lang="en-US" dirty="0">
                <a:ea typeface="Arial" charset="0"/>
                <a:cs typeface="Arial" charset="0"/>
              </a:rPr>
              <a:t>Increased economic growth will push the world past the brink for climate change, risking human extinction.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569E6-4BF3-4DB0-8243-7C43B5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04397-679F-3915-F378-E2E5F4ED0E15}"/>
              </a:ext>
            </a:extLst>
          </p:cNvPr>
          <p:cNvSpPr txBox="1"/>
          <p:nvPr/>
        </p:nvSpPr>
        <p:spPr>
          <a:xfrm>
            <a:off x="7311776" y="6004970"/>
            <a:ext cx="48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https://soapboxie.com/social-issues/Are-Humans-Facing-Near-Term-Human-Extinction-Due-to-Global-Warming</a:t>
            </a:r>
            <a:endParaRPr lang="en-US" sz="1200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44EC23-C4CB-52CA-95A6-5FA841E4B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776" y="1952894"/>
            <a:ext cx="4431894" cy="405207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724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0CDF-F77D-4174-AF49-9C3D3C4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Disadvantage: U.S. Hegemony Bad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7F7D-839B-4909-8248-DFBFD13F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451" y="1958181"/>
            <a:ext cx="5171289" cy="4566443"/>
          </a:xfrm>
        </p:spPr>
        <p:txBody>
          <a:bodyPr/>
          <a:lstStyle/>
          <a:p>
            <a:pPr marL="401638" indent="-401638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ea typeface="Arial" charset="0"/>
                <a:cs typeface="Arial" charset="0"/>
              </a:rPr>
              <a:t>Uniqueness: </a:t>
            </a:r>
            <a:r>
              <a:rPr lang="en-US" dirty="0">
                <a:ea typeface="Arial" charset="0"/>
                <a:cs typeface="Arial" charset="0"/>
              </a:rPr>
              <a:t>The case claims that the U.S. is currently losing its leadership position on the world stage.</a:t>
            </a:r>
          </a:p>
          <a:p>
            <a:pPr marL="401638" indent="-401638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ea typeface="Arial" charset="0"/>
                <a:cs typeface="Arial" charset="0"/>
              </a:rPr>
              <a:t>Link: </a:t>
            </a:r>
            <a:r>
              <a:rPr lang="en-US" dirty="0">
                <a:ea typeface="Arial" charset="0"/>
                <a:cs typeface="Arial" charset="0"/>
              </a:rPr>
              <a:t>The plan claims to restore and U.S. economic competitiveness and leadership.</a:t>
            </a:r>
          </a:p>
          <a:p>
            <a:pPr marL="401638" indent="-401638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ea typeface="Arial" charset="0"/>
                <a:cs typeface="Arial" charset="0"/>
              </a:rPr>
              <a:t>Impact: </a:t>
            </a:r>
            <a:r>
              <a:rPr lang="en-US" dirty="0">
                <a:ea typeface="Arial" charset="0"/>
                <a:cs typeface="Arial" charset="0"/>
              </a:rPr>
              <a:t>A U.S. return to world leadership and dominance results in unending wars.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569E6-4BF3-4DB0-8243-7C43B5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6C3D4-2186-F788-DAE3-C5CEE7E0E52A}"/>
              </a:ext>
            </a:extLst>
          </p:cNvPr>
          <p:cNvSpPr txBox="1"/>
          <p:nvPr/>
        </p:nvSpPr>
        <p:spPr>
          <a:xfrm>
            <a:off x="6637106" y="5584456"/>
            <a:ext cx="5492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https://theweek.com/articles/937094/why-global-hegemony-worst-thing-happen-america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FB2EAE-358B-5CE1-ADBA-E97BA2B6B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7106" y="2072084"/>
            <a:ext cx="5330528" cy="3493829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2EF6D9-EB76-442E-5AFF-3A3D9D6E4ACB}"/>
              </a:ext>
            </a:extLst>
          </p:cNvPr>
          <p:cNvSpPr/>
          <p:nvPr/>
        </p:nvSpPr>
        <p:spPr>
          <a:xfrm>
            <a:off x="6496506" y="1936164"/>
            <a:ext cx="5632894" cy="4498885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MEDICARE FOR 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809" y="1993900"/>
            <a:ext cx="5726663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quality of U.S. healthcare is best in the world and the U.S. level of spending for healthcare is justified.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The U.S. maintains a properly functioning safety net including the Emergency Medical Treatment and Labor Act (EMTALA) and Community Health Centers. 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Medicare-level quality and administration is a step down.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Disadvantages: </a:t>
            </a:r>
            <a:r>
              <a:rPr lang="en-US" sz="2400" dirty="0"/>
              <a:t>Disease Pandemics, Federalism, Deficit Disaster, Provider Shortage, Spending Tradeoffs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1DB1D-6C4D-C92C-1DCE-E25ED9020CAC}"/>
              </a:ext>
            </a:extLst>
          </p:cNvPr>
          <p:cNvSpPr txBox="1"/>
          <p:nvPr/>
        </p:nvSpPr>
        <p:spPr>
          <a:xfrm>
            <a:off x="7297615" y="5127624"/>
            <a:ext cx="4670019" cy="119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https://www.fairobserver.com/region/north_america/khaled-dajani-usa-health-care-america-best-world-quality-health-care-system-world-news-34879/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280DA-C37A-F15D-D41A-07D14C6A3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7615" y="2091137"/>
            <a:ext cx="4631196" cy="2936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48BE41-89FA-9C74-44ED-D9CF4C105482}"/>
              </a:ext>
            </a:extLst>
          </p:cNvPr>
          <p:cNvSpPr/>
          <p:nvPr/>
        </p:nvSpPr>
        <p:spPr>
          <a:xfrm>
            <a:off x="7174522" y="1958180"/>
            <a:ext cx="4887339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9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0D5F9-7059-BB5A-0961-7A0FB53F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ED12C-7359-4EDF-724E-1F11D4B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SINGLE-PAYER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82C8E-33AD-E468-65A2-CB8D0485E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13" y="1993898"/>
            <a:ext cx="7518295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claim that the U.S. is losing economic competitiveness because of the employer tie to health care is incorrect. First, U.S. leads the world in economic competitiveness; Second, the employment tie is a strength, not a weakness. </a:t>
            </a:r>
          </a:p>
          <a:p>
            <a:pPr marL="293688" indent="-282575">
              <a:lnSpc>
                <a:spcPts val="25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The ACA marketplaces provide an alternative for those not offered by employee health coverage. </a:t>
            </a:r>
          </a:p>
          <a:p>
            <a:pPr marL="293688" indent="-282575">
              <a:lnSpc>
                <a:spcPts val="25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The single-payer plan will worsen quality of care.</a:t>
            </a:r>
          </a:p>
          <a:p>
            <a:pPr marL="293688" indent="-282575">
              <a:lnSpc>
                <a:spcPts val="25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Disease Pandemics, Federalism, Deficit Disaster, Provider Shortage</a:t>
            </a:r>
          </a:p>
          <a:p>
            <a:pPr marL="293688" indent="-282575">
              <a:spcBef>
                <a:spcPts val="1800"/>
              </a:spcBef>
            </a:pPr>
            <a:endParaRPr lang="en-US" sz="2400" dirty="0"/>
          </a:p>
        </p:txBody>
      </p:sp>
      <p:pic>
        <p:nvPicPr>
          <p:cNvPr id="2050" name="Picture 2" descr="Amazon.com: The World's Medicine Chest: How America Achieved Pharmaceutical  Supremacy―and How to Keep It: 9781641774079: Pipes, Sally C.: 圖書">
            <a:extLst>
              <a:ext uri="{FF2B5EF4-FFF2-40B4-BE49-F238E27FC236}">
                <a16:creationId xmlns:a16="http://schemas.microsoft.com/office/drawing/2014/main" id="{6E77DDE3-EF46-8B89-AA04-A27F0EAA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0576" y="1993899"/>
            <a:ext cx="2807058" cy="433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460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EC6EE-1CD7-69FC-DA06-2E9B0D66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9DD86-C185-A863-6D81-747D2720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REPAIRING THE AFFORDABLE CARE 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11A06C-FE95-FC83-F670-477942C3A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7" y="1993899"/>
            <a:ext cx="6142455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COVID-era subsidies were always intended to be temporary; the original ACA subsidies are sufficient. The </a:t>
            </a:r>
            <a:r>
              <a:rPr lang="en-US" sz="2400" dirty="0" err="1"/>
              <a:t>dropoff</a:t>
            </a:r>
            <a:r>
              <a:rPr lang="en-US" sz="2400" dirty="0"/>
              <a:t> in coverage is much less than predicted. Medical bankruptcy is not a serious harm.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State-based management of the ACA marketplace is best; safety net programs exist.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Medicaid and ACA expansion have no impact on health outcomes.  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Iatrogenesis, Federalism, Deficit Disaster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ED0BC-ABE8-484A-79D0-B46FD6A083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7230" y="2046377"/>
            <a:ext cx="4230404" cy="749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74242-EF5A-629D-7867-8BD952617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7230" y="2726015"/>
            <a:ext cx="4230404" cy="1846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BF4F8B-EBA6-ECAF-2C1F-8C1861A56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7230" y="4746286"/>
            <a:ext cx="4085238" cy="749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32F67-F348-2A7C-314D-A7EC666A8546}"/>
              </a:ext>
            </a:extLst>
          </p:cNvPr>
          <p:cNvSpPr txBox="1"/>
          <p:nvPr/>
        </p:nvSpPr>
        <p:spPr>
          <a:xfrm>
            <a:off x="7737230" y="5495589"/>
            <a:ext cx="4230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https://magnoliatribune.com/2026/04/08/the-truth-about-aca-subsidies-after-the-one-big-beautiful-bill/</a:t>
            </a:r>
            <a:r>
              <a:rPr lang="en-US" sz="16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93628-A4B5-DAB1-1A59-4311074CB737}"/>
              </a:ext>
            </a:extLst>
          </p:cNvPr>
          <p:cNvSpPr/>
          <p:nvPr/>
        </p:nvSpPr>
        <p:spPr>
          <a:xfrm>
            <a:off x="7566992" y="1958180"/>
            <a:ext cx="4494869" cy="4482309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3E472-C254-2E92-55B1-F7317E4DE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C0C011-5D29-6FC6-6413-AEB81B6C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THE PUBLIC OPTION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DA26A30-C594-0D33-A4BD-B2FD52D48F43}"/>
              </a:ext>
            </a:extLst>
          </p:cNvPr>
          <p:cNvSpPr txBox="1">
            <a:spLocks/>
          </p:cNvSpPr>
          <p:nvPr/>
        </p:nvSpPr>
        <p:spPr bwMode="auto">
          <a:xfrm>
            <a:off x="1424537" y="1993899"/>
            <a:ext cx="7139171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Health insurance company profits are not excessive; growth in healthcare costs has peaked and is now coming down.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The ACA marketplaces provide all of the options needed for those seeking healthcare coverage.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Health Insurance remains a choice: Many will still choose to be uninsured.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This If the plan achieves its stated objective of using competition to force all to utilize Medicaid/Medicare level reimbursement rates, hospitals will close, providers will retire and not be replaced: Provider Shortage Disadvantage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C8BC3-F931-B5B2-16C7-82E4E0C30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3709" y="2131405"/>
            <a:ext cx="3217984" cy="537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F9965A-ED29-F30B-F320-40DE0B2766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3709" y="4590134"/>
            <a:ext cx="3341076" cy="105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D6E162-2D5C-E941-3C5B-FF2EECFDDA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3709" y="2668407"/>
            <a:ext cx="3341076" cy="5609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02572E-6BAF-EACD-EFF7-57092C5CD663}"/>
              </a:ext>
            </a:extLst>
          </p:cNvPr>
          <p:cNvSpPr txBox="1"/>
          <p:nvPr/>
        </p:nvSpPr>
        <p:spPr>
          <a:xfrm>
            <a:off x="8563709" y="5571536"/>
            <a:ext cx="340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https://www.modernhealthcare.com/providers/mh-healthcare-spending-growth-brookings-institute/</a:t>
            </a:r>
            <a:r>
              <a:rPr lang="en-US" sz="16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208884-7796-5592-75AF-0098E5798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5255" y="3319705"/>
            <a:ext cx="3094892" cy="1375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B44291-2FC7-BCB3-62F2-8C6B2DEEFE36}"/>
              </a:ext>
            </a:extLst>
          </p:cNvPr>
          <p:cNvSpPr/>
          <p:nvPr/>
        </p:nvSpPr>
        <p:spPr>
          <a:xfrm>
            <a:off x="8563709" y="1993899"/>
            <a:ext cx="3403925" cy="4482309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0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744EF-A29D-8243-B895-1B5AB090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63ED-A072-B0C1-A553-9B41F089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MEDICARE ADVANTAGE FOR 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85EC87D-82D4-C187-6D30-97E79290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7" y="1993899"/>
            <a:ext cx="6712469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Level of care is appropriate at present.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ACA is meeting healthcare need.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Medicare Advantage doesn’t even work for the elderly Americans who mistakenly choose it: provider options are limited and the requirement of pre-approval unnecessarily delays care.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Medicare Advantage explodes healthcare costs leading to bloated insurance company profits: Deficit Disaster. Medicare Advantage robs providers by using low reimbursement rates while insurance companies profit: Provider Shortages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D6564-F8C4-9F75-8BAB-F7C1820834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5447" y="2268415"/>
            <a:ext cx="3434424" cy="2321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D0FE7E-D12E-E7C3-D69D-ABB7E11C6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5447" y="3673962"/>
            <a:ext cx="3434424" cy="1654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02D73B-7CAE-A86E-5A6B-C31E01A6FF2E}"/>
              </a:ext>
            </a:extLst>
          </p:cNvPr>
          <p:cNvSpPr txBox="1"/>
          <p:nvPr/>
        </p:nvSpPr>
        <p:spPr>
          <a:xfrm>
            <a:off x="8405447" y="5466369"/>
            <a:ext cx="343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https://thehill.com/opinion/healthcare/5342603-medicare-advantage-failing-elderly-patients/</a:t>
            </a:r>
            <a:r>
              <a:rPr lang="en-US" sz="16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78BB8-8AFF-531D-078B-BD1D6EDED721}"/>
              </a:ext>
            </a:extLst>
          </p:cNvPr>
          <p:cNvSpPr/>
          <p:nvPr/>
        </p:nvSpPr>
        <p:spPr>
          <a:xfrm>
            <a:off x="8264769" y="2110153"/>
            <a:ext cx="3702865" cy="4187213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4E5E-2A67-EC45-4CBC-3558F5F6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B881E0-4740-DF75-4F52-C220220B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MENTAL HEALTH PARITY IN MEDICARE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1A3D27-9E3A-0C08-C8CD-5013C657B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8" y="1993899"/>
            <a:ext cx="5908248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190-day limit applies only to residency in mental hospitals; there is no limit on psychiatric care or community care facilities.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Elderly Americans receive appropriate care outside of mental hospitals in community care.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Mental hospitals are not the appropriate place for successful treatment of mental health issues.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Mental hospitals provide inappropriate medicalization of mental health issues: Iatrogenesis.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C4C63-41F5-8F84-83FA-04DB2CEF2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3207" y="2011484"/>
            <a:ext cx="4324427" cy="1565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A30C9-8B18-86D8-B1CD-657702D40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3207" y="3270738"/>
            <a:ext cx="4400642" cy="22788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0887C1-4EA0-1D46-24A8-1C1B455CADA2}"/>
              </a:ext>
            </a:extLst>
          </p:cNvPr>
          <p:cNvSpPr txBox="1"/>
          <p:nvPr/>
        </p:nvSpPr>
        <p:spPr>
          <a:xfrm>
            <a:off x="7643207" y="5549587"/>
            <a:ext cx="419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https://pmc.ncbi.nlm.nih.gov/articles/PMC9373183/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7FAD-CC8D-406E-69FA-7CC0C1BFE01A}"/>
              </a:ext>
            </a:extLst>
          </p:cNvPr>
          <p:cNvSpPr/>
          <p:nvPr/>
        </p:nvSpPr>
        <p:spPr>
          <a:xfrm>
            <a:off x="7566993" y="2011485"/>
            <a:ext cx="4400641" cy="433863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Negative toolbox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389" y="2000493"/>
            <a:ext cx="4716611" cy="4763942"/>
          </a:xfrm>
        </p:spPr>
        <p:txBody>
          <a:bodyPr/>
          <a:lstStyle/>
          <a:p>
            <a:pPr marL="515938" indent="-457200">
              <a:lnSpc>
                <a:spcPct val="140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Topicality</a:t>
            </a:r>
          </a:p>
          <a:p>
            <a:pPr marL="515938" indent="-457200">
              <a:lnSpc>
                <a:spcPct val="140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marL="515938" indent="-457200">
              <a:lnSpc>
                <a:spcPct val="140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</a:p>
          <a:p>
            <a:pPr marL="515938" indent="-457200">
              <a:lnSpc>
                <a:spcPct val="140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Counterplans</a:t>
            </a:r>
          </a:p>
          <a:p>
            <a:pPr marL="515938" indent="-457200">
              <a:lnSpc>
                <a:spcPct val="140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Kritiks</a:t>
            </a:r>
            <a:endParaRPr lang="en-US" dirty="0"/>
          </a:p>
          <a:p>
            <a:pPr marL="0" indent="228600">
              <a:spcBef>
                <a:spcPts val="2400"/>
              </a:spcBef>
              <a:buNone/>
            </a:pPr>
            <a:r>
              <a:rPr lang="en-US" sz="2200" dirty="0"/>
              <a:t>A brief look at Disadvantages and Case Arguments will be provided here; see other NFHS slide series for Topicality and Counterplans.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C2A0D-933E-727E-C175-1812ADB74C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00493"/>
            <a:ext cx="5871634" cy="43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E8B8F-EB4A-F5B2-6517-7405579F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EC721-48D8-7535-C4A2-607F1EBC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RESTORE THE CUTS TO MEDICAID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F34410C-14F7-D406-4C6F-46C1AE56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7" y="1993899"/>
            <a:ext cx="6523709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Medicaid coverage is not helpful: Finding a doctor who will accept Medicaid is nearly impossible so the emergency room becomes the treatment location of choice. 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ACA coverage is far superior; for persons living at or near poverty, there is no premium. Here is the catch: persons eligible for Medicaid are not eligible for ACA coverage. Not being eligible turns out to be a benefit.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Health outcomes are not improved by Medicaid coverage. 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Deficit Disaster; Spending Trade-offs, Midterms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DCE3E-B41D-2D0E-92D4-545625C14185}"/>
              </a:ext>
            </a:extLst>
          </p:cNvPr>
          <p:cNvSpPr txBox="1"/>
          <p:nvPr/>
        </p:nvSpPr>
        <p:spPr>
          <a:xfrm>
            <a:off x="8097389" y="5409206"/>
            <a:ext cx="372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https://www.wsj.com/health/healthcare/medicaid-insurers-doctor-networks-appointments-72f9c11f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ECCFA-6FEA-0469-29C1-37A96ECDF0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017" y="2187328"/>
            <a:ext cx="3851636" cy="32284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1204A4-8F1E-5AB0-02C6-69E583BB9179}"/>
              </a:ext>
            </a:extLst>
          </p:cNvPr>
          <p:cNvSpPr/>
          <p:nvPr/>
        </p:nvSpPr>
        <p:spPr>
          <a:xfrm>
            <a:off x="7948246" y="2011485"/>
            <a:ext cx="4019388" cy="433863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6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C59D1-DE21-3ADC-AD13-1178F1EB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B5FC0-C5A4-69B0-C82C-5B0AA8B5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VETERANS HEALTH ADMINISTRATION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5C69A22-389B-10F8-2508-6BADE689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7" y="1993899"/>
            <a:ext cx="6142455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extent of the cuts is exaggerated; provider numbers are larger even after the cuts than was the case in 2022.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The Veterans Community Care Program is the superior solution; whenever Veterans Health Administration care is unavailable, veterans can choose any provider.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Restoring the cuts does not actually change the availability or quality of care. 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Midterms, Spending Trade-offs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0A58E-6DEF-1EEC-AC17-3DB9C85AA801}"/>
              </a:ext>
            </a:extLst>
          </p:cNvPr>
          <p:cNvSpPr txBox="1"/>
          <p:nvPr/>
        </p:nvSpPr>
        <p:spPr>
          <a:xfrm>
            <a:off x="7700357" y="5832236"/>
            <a:ext cx="426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https://department.va.gov/vha/community-care/partnerships/veteran-care-agreements/</a:t>
            </a:r>
            <a:r>
              <a:rPr lang="en-US" sz="1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55F0A-FE74-E103-0383-5ACC503A13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153" y="2086649"/>
            <a:ext cx="4129481" cy="749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10C2F1-DCAF-9E6B-8B9C-90C8B4C68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3512" y="2928699"/>
            <a:ext cx="4400966" cy="1230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FE654-6E92-40D5-0C07-BD84B2D55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3999" y="4128937"/>
            <a:ext cx="3219020" cy="17032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1DB344-32DC-67E3-AEE2-88D297747127}"/>
              </a:ext>
            </a:extLst>
          </p:cNvPr>
          <p:cNvSpPr/>
          <p:nvPr/>
        </p:nvSpPr>
        <p:spPr>
          <a:xfrm>
            <a:off x="7707668" y="1993899"/>
            <a:ext cx="4393330" cy="4477239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9CA7E-EA85-E200-33CB-F5C395D6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EF6990-1E18-2248-DB08-940DB39B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HEALTHCARE IN INDIGENOUS COMMUNITIES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FB6DC07-9432-3525-D8F7-1702FB50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7" y="1993899"/>
            <a:ext cx="7517444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contract services agreements are increasingly becoming the healthcare solution of choice in indigenous communities.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The Supreme Court decision in </a:t>
            </a:r>
            <a:r>
              <a:rPr lang="en-US" dirty="0"/>
              <a:t>Becerra, Secretary of Health and Human Services, et al. v. San Carlos Apache Tribe</a:t>
            </a:r>
            <a:r>
              <a:rPr lang="en-US" sz="2400" dirty="0"/>
              <a:t> (2024) ensures contract services funding.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Federal solutions are inappropriate in meeting the unique healthcare needs of indigenous communities.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This Indigenous history and culture is best preserved when tribal governments design their own healthcare solutions; sovereignty is undermined by federal solutions.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B6D0B-556C-878F-A563-1995A1A62A93}"/>
              </a:ext>
            </a:extLst>
          </p:cNvPr>
          <p:cNvSpPr txBox="1"/>
          <p:nvPr/>
        </p:nvSpPr>
        <p:spPr>
          <a:xfrm>
            <a:off x="9303489" y="5686205"/>
            <a:ext cx="248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https://www.healthcarefinancenews.com/news/supreme-court-decision-win-tribal-health-finances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F2CEC8-5A0B-76C0-DD0D-6ACD55A73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7673" y="2054741"/>
            <a:ext cx="3018249" cy="35486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1A3E57-D145-0E63-1205-047CC549FC10}"/>
              </a:ext>
            </a:extLst>
          </p:cNvPr>
          <p:cNvSpPr/>
          <p:nvPr/>
        </p:nvSpPr>
        <p:spPr>
          <a:xfrm>
            <a:off x="9037672" y="1993899"/>
            <a:ext cx="3063325" cy="4477239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71D8-F3B7-50DB-8ACA-EDBB91AD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36B567-4854-4F07-C16E-F17BCDB2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pperplate" panose="02000504000000020004" pitchFamily="2" charset="77"/>
              </a:rPr>
              <a:t>Negative Response to: SINGAPORE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4F0AD7-1BCC-F391-2394-07391598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37" y="1993899"/>
            <a:ext cx="7007082" cy="4338637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Harm: </a:t>
            </a:r>
            <a:r>
              <a:rPr lang="en-US" sz="2400" dirty="0"/>
              <a:t>The money the U.S. spends on healthcare is not wasted; healthcare is a major sector of the U.S. economy, producing good jobs and financial strength.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Inherency: </a:t>
            </a:r>
            <a:r>
              <a:rPr lang="en-US" sz="2400" dirty="0"/>
              <a:t>Individuals seeking high deductible plans paired with health savings accounts can easily find them in the present system.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Solvency: </a:t>
            </a:r>
            <a:r>
              <a:rPr lang="en-US" sz="2400" dirty="0"/>
              <a:t>The Singapore success is totally inapplicable in the U.S.: Providers work for the government; Singapore residents are rich; Singapore is smaller than a single large U.S. city.</a:t>
            </a:r>
          </a:p>
          <a:p>
            <a:pPr marL="293688" indent="-282575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Disadvantage: </a:t>
            </a:r>
            <a:r>
              <a:rPr lang="en-US" sz="2400" dirty="0"/>
              <a:t>Midterms, Disease Pandemics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06E4C-8DC6-7B83-E64A-71F0CF92BA9D}"/>
              </a:ext>
            </a:extLst>
          </p:cNvPr>
          <p:cNvSpPr txBox="1"/>
          <p:nvPr/>
        </p:nvSpPr>
        <p:spPr>
          <a:xfrm>
            <a:off x="8580474" y="5633051"/>
            <a:ext cx="3387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https://healthcareasiamagazine.com/news/staff-shortages-and-financial-woes-challenge-singapores-healthcare-quality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E97C1-CDE8-6727-AABB-3965BF5B87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1619" y="1976010"/>
            <a:ext cx="3599841" cy="3657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EC11C8-4708-F28B-81DA-A6631E2A05B5}"/>
              </a:ext>
            </a:extLst>
          </p:cNvPr>
          <p:cNvSpPr/>
          <p:nvPr/>
        </p:nvSpPr>
        <p:spPr>
          <a:xfrm>
            <a:off x="8431618" y="1958180"/>
            <a:ext cx="3630243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8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F2496D-D6A0-4CC2-9A65-2756FE86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3" y="3282469"/>
            <a:ext cx="11540804" cy="1362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/>
              <a:t>NATIONAL HEALTH INSURANCE: NEGATIVE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22689-0C18-4DE0-BCC9-AC763AA0BF8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199688" y="6524625"/>
            <a:ext cx="1992312" cy="295275"/>
          </a:xfrm>
        </p:spPr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417D6-6704-F8D7-5643-7ADF4EB82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0CDF-F77D-4174-AF49-9C3D3C4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elements of a disadvantage?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7F7D-839B-4909-8248-DFBFD13F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653" y="2253457"/>
            <a:ext cx="10513981" cy="3739234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800" b="1" dirty="0">
                <a:solidFill>
                  <a:srgbClr val="0070C0"/>
                </a:solidFill>
              </a:rPr>
              <a:t>Uniqueness: </a:t>
            </a:r>
            <a:r>
              <a:rPr lang="en-US" sz="2800" dirty="0"/>
              <a:t>Explain (with evidence) why the disadvantage is not happening in the present system.</a:t>
            </a:r>
          </a:p>
          <a:p>
            <a:pPr marL="293688" indent="-282575">
              <a:spcBef>
                <a:spcPts val="1800"/>
              </a:spcBef>
            </a:pPr>
            <a:r>
              <a:rPr lang="en-US" sz="2800" b="1" dirty="0">
                <a:solidFill>
                  <a:srgbClr val="0070C0"/>
                </a:solidFill>
              </a:rPr>
              <a:t>Link: </a:t>
            </a:r>
            <a:r>
              <a:rPr lang="en-US" sz="2800" dirty="0"/>
              <a:t>Explain (with evidence and/or by citing claims made in the Affirmative case) why the adoption of the plan will cause the disadvantage.</a:t>
            </a:r>
          </a:p>
          <a:p>
            <a:pPr marL="293688" indent="-282575">
              <a:spcBef>
                <a:spcPts val="1800"/>
              </a:spcBef>
            </a:pPr>
            <a:r>
              <a:rPr lang="en-US" sz="2800" b="1" dirty="0">
                <a:solidFill>
                  <a:srgbClr val="0070C0"/>
                </a:solidFill>
              </a:rPr>
              <a:t>Impact: </a:t>
            </a:r>
            <a:r>
              <a:rPr lang="en-US" sz="2800" dirty="0"/>
              <a:t>Establish (with evidence) why the disadvantage would cause great harm.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569E6-4BF3-4DB0-8243-7C43B5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417879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0CDF-F77D-4174-AF49-9C3D3C4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disease pandemics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7F7D-839B-4909-8248-DFBFD13F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7" y="1903938"/>
            <a:ext cx="6406914" cy="4620686"/>
          </a:xfrm>
        </p:spPr>
        <p:txBody>
          <a:bodyPr/>
          <a:lstStyle/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pharmaceutical company prices and profits support new drug development.</a:t>
            </a:r>
          </a:p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restricts pharmaceutical company prices and profits; since the U.S. is the world’s medicine chest, the loss of drug research will have a worldwide impact.</a:t>
            </a:r>
          </a:p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A Without the infrastructure for new drug development, the next pandemic will cause massive disease and death.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569E6-4BF3-4DB0-8243-7C43B5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7FCEB-F8BF-C967-0E58-7D9F3987410E}"/>
              </a:ext>
            </a:extLst>
          </p:cNvPr>
          <p:cNvSpPr/>
          <p:nvPr/>
        </p:nvSpPr>
        <p:spPr>
          <a:xfrm>
            <a:off x="7548940" y="1958180"/>
            <a:ext cx="4512921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EA23C-7BBD-BFF2-24B0-5B35EB2CC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3170" y="2100648"/>
            <a:ext cx="4324463" cy="3617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CE0C1-EA8B-7AE2-F61E-BB1BD6002965}"/>
              </a:ext>
            </a:extLst>
          </p:cNvPr>
          <p:cNvSpPr txBox="1"/>
          <p:nvPr/>
        </p:nvSpPr>
        <p:spPr>
          <a:xfrm>
            <a:off x="7737398" y="5501540"/>
            <a:ext cx="4324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https://cosciencehub.copangroup.com/what-will-be-the-next-pandemic-be-prepared-for-disease-x/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16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25368-FCBA-28DF-B07B-FF7CF9AE9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A218-EAB4-57FC-24FF-3EC9DDB5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Tax increase shock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8194-A57B-E033-0294-52B2694E9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8" y="1903938"/>
            <a:ext cx="5765400" cy="4620686"/>
          </a:xfrm>
        </p:spPr>
        <p:txBody>
          <a:bodyPr/>
          <a:lstStyle/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coverage is funded through employment-based health insurance.</a:t>
            </a:r>
          </a:p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plan shifts all payment to the federal government, resulting in a massive tax increase.</a:t>
            </a:r>
          </a:p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A massive tax increase will shock investor confidence and cause a deep recession or depression, triggering global conflict.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D3896-43C7-536B-17EB-17A3B568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8173B-F248-9726-AC38-1B01970B8E7C}"/>
              </a:ext>
            </a:extLst>
          </p:cNvPr>
          <p:cNvSpPr/>
          <p:nvPr/>
        </p:nvSpPr>
        <p:spPr>
          <a:xfrm>
            <a:off x="7233008" y="1958180"/>
            <a:ext cx="4828854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F3461-85DC-AE8E-E5DB-AD959D7B434A}"/>
              </a:ext>
            </a:extLst>
          </p:cNvPr>
          <p:cNvSpPr txBox="1"/>
          <p:nvPr/>
        </p:nvSpPr>
        <p:spPr>
          <a:xfrm>
            <a:off x="7373438" y="5747762"/>
            <a:ext cx="461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https://fortune.com/2026/04/25/everyone-knows-a-stock-market-crash-is-coming-but-when/</a:t>
            </a:r>
            <a:r>
              <a:rPr lang="en-US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10548-5BB1-6F77-BB19-5EAA640DA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4102" y="3858568"/>
            <a:ext cx="3534033" cy="1889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79F9A-7D77-CE81-8E89-F133482C2D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0085" y="2115115"/>
            <a:ext cx="4074699" cy="16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1A869-2A8B-D3FB-F4B4-1CBD9FE8C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8C35-A106-C031-649F-E2240165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Deficit Disaster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D3AAB-8EC5-8BD2-ED09-32AB9EC0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8" y="1903938"/>
            <a:ext cx="5765400" cy="4620686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the U.S. Treasury is managing to finance the deficit, but barely. </a:t>
            </a:r>
          </a:p>
          <a:p>
            <a:pPr marL="293688" indent="-282575">
              <a:lnSpc>
                <a:spcPts val="25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plan will massively increase health care spending – by trillions of dollars according to many projections. As other countries lose confidence in U.S. Treasuries, interest rates have to increase to compensate, creating never-ending cycle.</a:t>
            </a:r>
          </a:p>
          <a:p>
            <a:pPr marL="293688" indent="-282575">
              <a:lnSpc>
                <a:spcPts val="25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Increased difficulty in financing the deficit snowballs to worldwide financial disaster.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C2743-41F8-E3F0-1C69-0742CFF9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04EAB-46C2-BEA0-BD45-A4773702CE41}"/>
              </a:ext>
            </a:extLst>
          </p:cNvPr>
          <p:cNvSpPr/>
          <p:nvPr/>
        </p:nvSpPr>
        <p:spPr>
          <a:xfrm>
            <a:off x="7233008" y="1958180"/>
            <a:ext cx="4828854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D45A2-A952-172C-8621-E38F30AA5F83}"/>
              </a:ext>
            </a:extLst>
          </p:cNvPr>
          <p:cNvSpPr txBox="1"/>
          <p:nvPr/>
        </p:nvSpPr>
        <p:spPr>
          <a:xfrm>
            <a:off x="7373438" y="5747762"/>
            <a:ext cx="461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https://www.cnbc.com/2025/07/07/how-the-us-deficit-could-spark-a-crisis-.html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5297A-6302-75BC-3D8E-0DDF228253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2280" y="2072082"/>
            <a:ext cx="4630310" cy="36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6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AFBC3-8422-4B09-59D8-234B4D6B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F42F-9093-A482-D6AC-4703ED45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Spending Trade-offs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20E8-2E96-1AE5-24A9-46E2ABF07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8" y="1903938"/>
            <a:ext cx="5765400" cy="4620686"/>
          </a:xfrm>
        </p:spPr>
        <p:txBody>
          <a:bodyPr/>
          <a:lstStyle/>
          <a:p>
            <a:pPr marL="293688" indent="-282575">
              <a:lnSpc>
                <a:spcPts val="25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the Trump administration has prioritized military projects by cutting healthcare spending. </a:t>
            </a:r>
          </a:p>
          <a:p>
            <a:pPr marL="293688" indent="-282575">
              <a:lnSpc>
                <a:spcPts val="25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plan will force the Trump administration to re-direct funding toward healthcare, creating spending tradeoffs with other social welfare programs.</a:t>
            </a:r>
          </a:p>
          <a:p>
            <a:pPr marL="293688" indent="-282575">
              <a:lnSpc>
                <a:spcPts val="25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Reduced spending on social welfare programs will have a more negative impact on health outcomes than the current cuts to healthcare.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32038-F35D-AFD2-211F-FE44618B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14B12-0810-D52C-1393-EC44BCD3CE3A}"/>
              </a:ext>
            </a:extLst>
          </p:cNvPr>
          <p:cNvSpPr/>
          <p:nvPr/>
        </p:nvSpPr>
        <p:spPr>
          <a:xfrm>
            <a:off x="7233008" y="1958180"/>
            <a:ext cx="4828854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67FE9-44F1-90FB-1568-23F4C4DC4975}"/>
              </a:ext>
            </a:extLst>
          </p:cNvPr>
          <p:cNvSpPr txBox="1"/>
          <p:nvPr/>
        </p:nvSpPr>
        <p:spPr>
          <a:xfrm>
            <a:off x="7373438" y="5747762"/>
            <a:ext cx="461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https://www.cdc.gov/about/priorities/why-is-addressing-sdoh-important.html</a:t>
            </a:r>
            <a:r>
              <a:rPr lang="en-US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E24C5-3D97-E9AC-B12F-F227C8DC3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6503" y="2062716"/>
            <a:ext cx="4481864" cy="382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F827A-2100-B04D-FE71-F9C0292EBA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3580" y="4209751"/>
            <a:ext cx="4605221" cy="1576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21E33-7270-4E59-2A66-7D2B914C1E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73438" y="2449280"/>
            <a:ext cx="1041992" cy="198970"/>
          </a:xfrm>
          <a:prstGeom prst="rect">
            <a:avLst/>
          </a:prstGeom>
        </p:spPr>
      </p:pic>
      <p:pic>
        <p:nvPicPr>
          <p:cNvPr id="4098" name="Picture 2" descr="Conceptual Model - Social Determinants of Health">
            <a:extLst>
              <a:ext uri="{FF2B5EF4-FFF2-40B4-BE49-F238E27FC236}">
                <a16:creationId xmlns:a16="http://schemas.microsoft.com/office/drawing/2014/main" id="{933C8D73-4EBB-23A6-D970-EE9A4F92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007" y="2579919"/>
            <a:ext cx="2862902" cy="16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7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8E1B2-1C78-A36D-32F5-CD2C5A27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DDE8-2454-4FB6-EA5A-82A31CAB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Midterm Politics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1763-5B0A-A15E-3E21-F728FC19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7" y="1903938"/>
            <a:ext cx="6999650" cy="4620686"/>
          </a:xfrm>
        </p:spPr>
        <p:txBody>
          <a:bodyPr/>
          <a:lstStyle/>
          <a:p>
            <a:pPr marL="293688" indent="-282575">
              <a:lnSpc>
                <a:spcPts val="28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MAGA candidates are disadvantaged in Midterm elections because of cuts to the ACA and Medicaid.</a:t>
            </a:r>
          </a:p>
          <a:p>
            <a:pPr marL="293688" indent="-282575">
              <a:lnSpc>
                <a:spcPts val="28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plan provides healthcare coverage for Americans, removing one of the key advantages to Democrats in the Midterms. Healthcare is a prominent electoral issue.</a:t>
            </a:r>
          </a:p>
          <a:p>
            <a:pPr marL="293688" indent="-282575">
              <a:lnSpc>
                <a:spcPts val="28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The MAGA victory in the Midterms will complete the destruction of Constitutional norms in voting rights, press freedom, religious freedom, and protection of minorities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8259-ECFB-9E59-995F-340772C4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AA542-91A4-70E1-E140-54749DD7C8CF}"/>
              </a:ext>
            </a:extLst>
          </p:cNvPr>
          <p:cNvSpPr/>
          <p:nvPr/>
        </p:nvSpPr>
        <p:spPr>
          <a:xfrm>
            <a:off x="8141677" y="2083348"/>
            <a:ext cx="3920185" cy="4249189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3FC9E-B70B-5758-18AA-3CC37426E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9941" y="2235321"/>
            <a:ext cx="2954214" cy="967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7811-C73F-DACA-ED3D-748C082581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9423" y="2774418"/>
            <a:ext cx="1910862" cy="1565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FD3E7-E04B-8D4F-D921-7A275F1FBF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8166" y="4339449"/>
            <a:ext cx="3847863" cy="1113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81F6D3-126D-B4FC-36DC-6536D990D9EB}"/>
              </a:ext>
            </a:extLst>
          </p:cNvPr>
          <p:cNvSpPr txBox="1"/>
          <p:nvPr/>
        </p:nvSpPr>
        <p:spPr>
          <a:xfrm>
            <a:off x="8283424" y="5612092"/>
            <a:ext cx="363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6"/>
              </a:rPr>
              <a:t>https://asclepiusinitiative.org/health-care-costs-and-the-2026-midterms/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4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C5BCC-B38B-E956-BE6C-97A7AC0C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3279-CDDC-0FCA-719E-5DBB48FC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IATROGENESIS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2F4AB-E244-EF3D-1578-B610946E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7" y="1903938"/>
            <a:ext cx="7790958" cy="4620686"/>
          </a:xfrm>
        </p:spPr>
        <p:txBody>
          <a:bodyPr/>
          <a:lstStyle/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Uniqueness: </a:t>
            </a:r>
            <a:r>
              <a:rPr lang="en-US" dirty="0"/>
              <a:t>At present, healthcare consumers have “skin-in-the-game,” meaning that people seek care only when clearly needed. Preventive screening is not a point of emphasis at present.</a:t>
            </a:r>
          </a:p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Link: </a:t>
            </a:r>
            <a:r>
              <a:rPr lang="en-US" dirty="0"/>
              <a:t>The Medicare-for-All or single-payer provides free access to healthcare, leading to the medicalization of everyday life.</a:t>
            </a:r>
          </a:p>
          <a:p>
            <a:pPr marL="293688" indent="-282575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Impact: </a:t>
            </a:r>
            <a:r>
              <a:rPr lang="en-US" dirty="0"/>
              <a:t>Unnecessary medical procedures kill – 3</a:t>
            </a:r>
            <a:r>
              <a:rPr lang="en-US" baseline="30000" dirty="0"/>
              <a:t>rd</a:t>
            </a:r>
            <a:r>
              <a:rPr lang="en-US" dirty="0"/>
              <a:t> leading cause of death in the U.S.: Hospital-acquired infections; Adverse drug reactions; Medical errors; Surgical complications.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677C0-F496-BE99-C419-F5093C4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D9232-C10D-08AA-9940-36B6B6CD1E9A}"/>
              </a:ext>
            </a:extLst>
          </p:cNvPr>
          <p:cNvSpPr/>
          <p:nvPr/>
        </p:nvSpPr>
        <p:spPr>
          <a:xfrm>
            <a:off x="9179169" y="1958180"/>
            <a:ext cx="2882692" cy="4463167"/>
          </a:xfrm>
          <a:prstGeom prst="rect">
            <a:avLst/>
          </a:prstGeom>
          <a:noFill/>
          <a:ln w="69850" cmpd="tri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atrogenesis: Why Modern Medicine Harms More Than It Helps">
            <a:extLst>
              <a:ext uri="{FF2B5EF4-FFF2-40B4-BE49-F238E27FC236}">
                <a16:creationId xmlns:a16="http://schemas.microsoft.com/office/drawing/2014/main" id="{4681AD75-D79F-9483-E069-CD26ADBD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7134" y="2077048"/>
            <a:ext cx="2646762" cy="42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1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4">
      <a:dk1>
        <a:srgbClr val="414B56"/>
      </a:dk1>
      <a:lt1>
        <a:srgbClr val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1400FE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HS Company PowerPoint_2019_Wide Format  -  Read-Only" id="{B878B66C-7652-44B4-BD8F-1BD6F77F39A7}" vid="{2D55774A-290A-4B49-9771-625A09A4EF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3836</TotalTime>
  <Words>2109</Words>
  <Application>Microsoft Macintosh PowerPoint</Application>
  <PresentationFormat>Widescreen</PresentationFormat>
  <Paragraphs>148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Copperplate</vt:lpstr>
      <vt:lpstr>Courier New</vt:lpstr>
      <vt:lpstr>Times New Roman</vt:lpstr>
      <vt:lpstr>Wingdings</vt:lpstr>
      <vt:lpstr>Office Theme</vt:lpstr>
      <vt:lpstr>national Health Insurance:  negative responses</vt:lpstr>
      <vt:lpstr>Negative toolbox</vt:lpstr>
      <vt:lpstr>What are the elements of a disadvantage?</vt:lpstr>
      <vt:lpstr>Disadvantage: disease pandemics</vt:lpstr>
      <vt:lpstr>Disadvantage: Tax increase shock</vt:lpstr>
      <vt:lpstr>Disadvantage: Deficit Disaster</vt:lpstr>
      <vt:lpstr>Disadvantage: Spending Trade-offs</vt:lpstr>
      <vt:lpstr>Disadvantage: Midterm Politics</vt:lpstr>
      <vt:lpstr>Disadvantage: IATROGENESIS</vt:lpstr>
      <vt:lpstr>Disadvantage: Provider shortage</vt:lpstr>
      <vt:lpstr>Disadvantage: FEDERALISM</vt:lpstr>
      <vt:lpstr>Disadvantage: GROWTH BAD</vt:lpstr>
      <vt:lpstr>Disadvantage: U.S. Hegemony Bad</vt:lpstr>
      <vt:lpstr>Negative Response to: MEDICARE FOR ALL</vt:lpstr>
      <vt:lpstr>Negative Response to: SINGLE-PAYER</vt:lpstr>
      <vt:lpstr>Negative Response to: REPAIRING THE AFFORDABLE CARE ACT</vt:lpstr>
      <vt:lpstr>Negative Response to: THE PUBLIC OPTION</vt:lpstr>
      <vt:lpstr>Negative Response to: MEDICARE ADVANTAGE FOR ALL</vt:lpstr>
      <vt:lpstr>Negative Response to: MENTAL HEALTH PARITY IN MEDICARE</vt:lpstr>
      <vt:lpstr>Negative Response to: RESTORE THE CUTS TO MEDICAID</vt:lpstr>
      <vt:lpstr>Negative Response to: VETERANS HEALTH ADMINISTRATION</vt:lpstr>
      <vt:lpstr>Negative Response to: HEALTHCARE IN INDIGENOUS COMMUNITIES</vt:lpstr>
      <vt:lpstr>Negative Response to: SINGAPORE PLAN</vt:lpstr>
      <vt:lpstr>NATIONAL HEALTH INSURANCE: NEGATIVE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justice reform topic: Affirmative</dc:title>
  <dc:creator>Edwards, Richard</dc:creator>
  <cp:lastModifiedBy>Edwards, Richard</cp:lastModifiedBy>
  <cp:revision>61</cp:revision>
  <dcterms:created xsi:type="dcterms:W3CDTF">2020-06-30T02:52:49Z</dcterms:created>
  <dcterms:modified xsi:type="dcterms:W3CDTF">2026-06-20T21:58:06Z</dcterms:modified>
</cp:coreProperties>
</file>