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EA1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5C1E5-1D0F-4FE9-98A6-81A92C896CD5}"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5ADBA-C318-43A1-93CB-58485A8FEF9A}" type="slidenum">
              <a:rPr lang="en-US" smtClean="0"/>
              <a:t>‹#›</a:t>
            </a:fld>
            <a:endParaRPr lang="en-US"/>
          </a:p>
        </p:txBody>
      </p:sp>
    </p:spTree>
    <p:extLst>
      <p:ext uri="{BB962C8B-B14F-4D97-AF65-F5344CB8AC3E}">
        <p14:creationId xmlns:p14="http://schemas.microsoft.com/office/powerpoint/2010/main" val="187881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92781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5BC-54FC-1888-65CD-4E49DE16813A}"/>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rgbClr val="00205B"/>
                </a:solidFill>
                <a:latin typeface="Calibri" panose="020F0502020204030204" pitchFamily="34" charset="0"/>
                <a:cs typeface="Calibri" panose="020F0502020204030204" pitchFamily="34" charset="0"/>
              </a:defRPr>
            </a:lvl1pPr>
          </a:lstStyle>
          <a:p>
            <a:r>
              <a:rPr lang="en-US" dirty="0"/>
              <a:t>Title Goes Here</a:t>
            </a:r>
          </a:p>
        </p:txBody>
      </p:sp>
      <p:sp>
        <p:nvSpPr>
          <p:cNvPr id="3" name="Subtitle 2">
            <a:extLst>
              <a:ext uri="{FF2B5EF4-FFF2-40B4-BE49-F238E27FC236}">
                <a16:creationId xmlns:a16="http://schemas.microsoft.com/office/drawing/2014/main" id="{33B4D7E5-FB41-BB9D-0594-364C04A183F0}"/>
              </a:ext>
            </a:extLst>
          </p:cNvPr>
          <p:cNvSpPr>
            <a:spLocks noGrp="1"/>
          </p:cNvSpPr>
          <p:nvPr>
            <p:ph type="subTitle" idx="1" hasCustomPrompt="1"/>
          </p:nvPr>
        </p:nvSpPr>
        <p:spPr>
          <a:xfrm>
            <a:off x="1524000" y="3960384"/>
            <a:ext cx="9144000" cy="1229454"/>
          </a:xfrm>
        </p:spPr>
        <p:txBody>
          <a:bodyPr/>
          <a:lstStyle>
            <a:lvl1pPr marL="0" indent="0" algn="ctr">
              <a:buNone/>
              <a:defRPr sz="2400">
                <a:solidFill>
                  <a:srgbClr val="00205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pic>
        <p:nvPicPr>
          <p:cNvPr id="11" name="Picture 10" descr="A logo of a sports team&#10;&#10;Description automatically generated">
            <a:extLst>
              <a:ext uri="{FF2B5EF4-FFF2-40B4-BE49-F238E27FC236}">
                <a16:creationId xmlns:a16="http://schemas.microsoft.com/office/drawing/2014/main" id="{F409EAE2-48D8-9DAB-1857-7E4A6FCB762A}"/>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3251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Section Header Goes Here</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8457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logo of a sports team&#10;&#10;Description automatically generated">
            <a:extLst>
              <a:ext uri="{FF2B5EF4-FFF2-40B4-BE49-F238E27FC236}">
                <a16:creationId xmlns:a16="http://schemas.microsoft.com/office/drawing/2014/main" id="{7F0AB666-4752-C2F4-27EC-6EA73B9B50E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02823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logo of a sports team&#10;&#10;Description automatically generated">
            <a:extLst>
              <a:ext uri="{FF2B5EF4-FFF2-40B4-BE49-F238E27FC236}">
                <a16:creationId xmlns:a16="http://schemas.microsoft.com/office/drawing/2014/main" id="{EA52A828-67E6-CAF8-B055-AB4AB2ED8430}"/>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59986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3660775"/>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83D38202-0CE2-93C9-78D7-7CA2F7ACDE1E}"/>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6971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2CC3A2C0-74B3-1607-3658-40114F73F6B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349995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Thank You</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TextBox 2">
            <a:extLst>
              <a:ext uri="{FF2B5EF4-FFF2-40B4-BE49-F238E27FC236}">
                <a16:creationId xmlns:a16="http://schemas.microsoft.com/office/drawing/2014/main" id="{BB307A56-2718-EEBF-D1A6-36F894F93C15}"/>
              </a:ext>
            </a:extLst>
          </p:cNvPr>
          <p:cNvSpPr txBox="1">
            <a:spLocks/>
          </p:cNvSpPr>
          <p:nvPr userDrawn="1"/>
        </p:nvSpPr>
        <p:spPr>
          <a:xfrm>
            <a:off x="831850" y="2940908"/>
            <a:ext cx="8200939" cy="338554"/>
          </a:xfrm>
          <a:prstGeom prst="rect">
            <a:avLst/>
          </a:prstGeom>
          <a:noFill/>
        </p:spPr>
        <p:txBody>
          <a:bodyPr wrap="square" rtlCol="0">
            <a:spAutoFit/>
          </a:bodyPr>
          <a:lstStyle/>
          <a:p>
            <a:pPr lvl="0"/>
            <a:r>
              <a:rPr lang="en-US" sz="1600" b="1" dirty="0">
                <a:solidFill>
                  <a:srgbClr val="00205B"/>
                </a:solidFill>
                <a:latin typeface="Calibri" panose="020F0502020204030204" pitchFamily="34" charset="0"/>
                <a:cs typeface="Calibri" panose="020F0502020204030204" pitchFamily="34" charset="0"/>
              </a:rPr>
              <a:t>National Federation of State High School Associations</a:t>
            </a:r>
            <a:endParaRPr lang="en-US" sz="1600" dirty="0">
              <a:solidFill>
                <a:srgbClr val="00205B"/>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4C605D-C615-53A0-C816-0C04C7A330F0}"/>
              </a:ext>
            </a:extLst>
          </p:cNvPr>
          <p:cNvPicPr>
            <a:picLocks noChangeAspect="1"/>
          </p:cNvPicPr>
          <p:nvPr userDrawn="1"/>
        </p:nvPicPr>
        <p:blipFill>
          <a:blip r:embed="rId4"/>
          <a:stretch>
            <a:fillRect/>
          </a:stretch>
        </p:blipFill>
        <p:spPr>
          <a:xfrm>
            <a:off x="1237231" y="3652703"/>
            <a:ext cx="260856" cy="260856"/>
          </a:xfrm>
          <a:prstGeom prst="rect">
            <a:avLst/>
          </a:prstGeom>
        </p:spPr>
      </p:pic>
      <p:pic>
        <p:nvPicPr>
          <p:cNvPr id="9" name="Picture 8">
            <a:extLst>
              <a:ext uri="{FF2B5EF4-FFF2-40B4-BE49-F238E27FC236}">
                <a16:creationId xmlns:a16="http://schemas.microsoft.com/office/drawing/2014/main" id="{B42A2163-3026-9CC8-9E4D-C707F7D56235}"/>
              </a:ext>
            </a:extLst>
          </p:cNvPr>
          <p:cNvPicPr>
            <a:picLocks noChangeAspect="1"/>
          </p:cNvPicPr>
          <p:nvPr userDrawn="1"/>
        </p:nvPicPr>
        <p:blipFill>
          <a:blip r:embed="rId5"/>
          <a:stretch>
            <a:fillRect/>
          </a:stretch>
        </p:blipFill>
        <p:spPr>
          <a:xfrm>
            <a:off x="931341" y="3652703"/>
            <a:ext cx="260856" cy="260856"/>
          </a:xfrm>
          <a:prstGeom prst="rect">
            <a:avLst/>
          </a:prstGeom>
        </p:spPr>
      </p:pic>
      <p:pic>
        <p:nvPicPr>
          <p:cNvPr id="10" name="Picture 9">
            <a:extLst>
              <a:ext uri="{FF2B5EF4-FFF2-40B4-BE49-F238E27FC236}">
                <a16:creationId xmlns:a16="http://schemas.microsoft.com/office/drawing/2014/main" id="{DBBD938B-4575-FAD8-78BE-4DC4629CCDE7}"/>
              </a:ext>
            </a:extLst>
          </p:cNvPr>
          <p:cNvPicPr>
            <a:picLocks noChangeAspect="1"/>
          </p:cNvPicPr>
          <p:nvPr userDrawn="1"/>
        </p:nvPicPr>
        <p:blipFill>
          <a:blip r:embed="rId6"/>
          <a:stretch>
            <a:fillRect/>
          </a:stretch>
        </p:blipFill>
        <p:spPr>
          <a:xfrm>
            <a:off x="2799885" y="3652703"/>
            <a:ext cx="260856" cy="260856"/>
          </a:xfrm>
          <a:prstGeom prst="rect">
            <a:avLst/>
          </a:prstGeom>
        </p:spPr>
      </p:pic>
      <p:sp>
        <p:nvSpPr>
          <p:cNvPr id="19" name="TextBox 18">
            <a:extLst>
              <a:ext uri="{FF2B5EF4-FFF2-40B4-BE49-F238E27FC236}">
                <a16:creationId xmlns:a16="http://schemas.microsoft.com/office/drawing/2014/main" id="{12B705B1-FACF-E86D-1769-013B8451DF9A}"/>
              </a:ext>
            </a:extLst>
          </p:cNvPr>
          <p:cNvSpPr txBox="1">
            <a:spLocks/>
          </p:cNvSpPr>
          <p:nvPr userDrawn="1"/>
        </p:nvSpPr>
        <p:spPr>
          <a:xfrm>
            <a:off x="831850" y="3613854"/>
            <a:ext cx="8200939" cy="338554"/>
          </a:xfrm>
          <a:prstGeom prst="rect">
            <a:avLst/>
          </a:prstGeom>
          <a:noFill/>
        </p:spPr>
        <p:txBody>
          <a:bodyPr wrap="square" rtlCol="0">
            <a:spAutoFit/>
          </a:bodyPr>
          <a:lstStyle/>
          <a:p>
            <a:pPr lvl="0"/>
            <a:r>
              <a:rPr lang="en-US" sz="1600" dirty="0">
                <a:solidFill>
                  <a:srgbClr val="00205B"/>
                </a:solidFill>
                <a:latin typeface="Calibri" panose="020F0502020204030204" pitchFamily="34" charset="0"/>
                <a:cs typeface="Calibri" panose="020F0502020204030204" pitchFamily="34" charset="0"/>
              </a:rPr>
              <a:t>              @</a:t>
            </a:r>
            <a:r>
              <a:rPr lang="en-US" sz="1600" dirty="0" err="1">
                <a:solidFill>
                  <a:srgbClr val="00205B"/>
                </a:solidFill>
                <a:latin typeface="Calibri" panose="020F0502020204030204" pitchFamily="34" charset="0"/>
                <a:cs typeface="Calibri" panose="020F0502020204030204" pitchFamily="34" charset="0"/>
              </a:rPr>
              <a:t>NFHS_org</a:t>
            </a:r>
            <a:r>
              <a:rPr lang="en-US" sz="1600" dirty="0">
                <a:solidFill>
                  <a:srgbClr val="00205B"/>
                </a:solidFill>
                <a:latin typeface="Calibri" panose="020F0502020204030204" pitchFamily="34" charset="0"/>
                <a:cs typeface="Calibri" panose="020F0502020204030204" pitchFamily="34" charset="0"/>
              </a:rPr>
              <a:t>            @NFHS1920</a:t>
            </a:r>
          </a:p>
        </p:txBody>
      </p:sp>
    </p:spTree>
    <p:extLst>
      <p:ext uri="{BB962C8B-B14F-4D97-AF65-F5344CB8AC3E}">
        <p14:creationId xmlns:p14="http://schemas.microsoft.com/office/powerpoint/2010/main" val="9051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www.nfhs.org</a:t>
            </a:r>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71" r:id="rId5"/>
    <p:sldLayoutId id="2147483672" r:id="rId6"/>
    <p:sldLayoutId id="2147483673"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01C00-8A58-2643-8B86-A02C5A11B69B}"/>
              </a:ext>
            </a:extLst>
          </p:cNvPr>
          <p:cNvSpPr>
            <a:spLocks noGrp="1"/>
          </p:cNvSpPr>
          <p:nvPr>
            <p:ph type="ctrTitle"/>
          </p:nvPr>
        </p:nvSpPr>
        <p:spPr/>
        <p:txBody>
          <a:bodyPr/>
          <a:lstStyle/>
          <a:p>
            <a:r>
              <a:rPr lang="en-US" dirty="0"/>
              <a:t>2025-26 NFHS Softball</a:t>
            </a:r>
          </a:p>
        </p:txBody>
      </p:sp>
      <p:sp>
        <p:nvSpPr>
          <p:cNvPr id="5" name="Subtitle 4">
            <a:extLst>
              <a:ext uri="{FF2B5EF4-FFF2-40B4-BE49-F238E27FC236}">
                <a16:creationId xmlns:a16="http://schemas.microsoft.com/office/drawing/2014/main" id="{F854DE37-6995-A5D3-35F2-4CCCDD38E43E}"/>
              </a:ext>
            </a:extLst>
          </p:cNvPr>
          <p:cNvSpPr>
            <a:spLocks noGrp="1"/>
          </p:cNvSpPr>
          <p:nvPr>
            <p:ph type="subTitle" idx="1"/>
          </p:nvPr>
        </p:nvSpPr>
        <p:spPr/>
        <p:txBody>
          <a:bodyPr/>
          <a:lstStyle/>
          <a:p>
            <a:r>
              <a:rPr lang="en-US" dirty="0"/>
              <a:t>Dead Ball and Suspension of Play</a:t>
            </a:r>
          </a:p>
        </p:txBody>
      </p:sp>
      <p:sp>
        <p:nvSpPr>
          <p:cNvPr id="2" name="TextBox 2">
            <a:extLst>
              <a:ext uri="{FF2B5EF4-FFF2-40B4-BE49-F238E27FC236}">
                <a16:creationId xmlns:a16="http://schemas.microsoft.com/office/drawing/2014/main" id="{88D92E27-ABA5-057B-DA55-CC01FCE45B3D}"/>
              </a:ext>
            </a:extLst>
          </p:cNvPr>
          <p:cNvSpPr txBox="1"/>
          <p:nvPr/>
        </p:nvSpPr>
        <p:spPr>
          <a:xfrm>
            <a:off x="10668000" y="6489630"/>
            <a:ext cx="136287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Updated 1/05/2026</a:t>
            </a:r>
          </a:p>
        </p:txBody>
      </p:sp>
    </p:spTree>
    <p:extLst>
      <p:ext uri="{BB962C8B-B14F-4D97-AF65-F5344CB8AC3E}">
        <p14:creationId xmlns:p14="http://schemas.microsoft.com/office/powerpoint/2010/main" val="32786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0ACC-5256-4AE9-83A0-9F615940B395}"/>
              </a:ext>
            </a:extLst>
          </p:cNvPr>
          <p:cNvSpPr>
            <a:spLocks noGrp="1"/>
          </p:cNvSpPr>
          <p:nvPr>
            <p:ph type="title"/>
          </p:nvPr>
        </p:nvSpPr>
        <p:spPr/>
        <p:txBody>
          <a:bodyPr/>
          <a:lstStyle/>
          <a:p>
            <a:r>
              <a:rPr lang="en-US"/>
              <a:t>Rule 5-1-3 &amp; 5-1-4</a:t>
            </a:r>
            <a:endParaRPr lang="en-US" dirty="0"/>
          </a:p>
        </p:txBody>
      </p:sp>
      <p:sp>
        <p:nvSpPr>
          <p:cNvPr id="3" name="Content Placeholder 2">
            <a:extLst>
              <a:ext uri="{FF2B5EF4-FFF2-40B4-BE49-F238E27FC236}">
                <a16:creationId xmlns:a16="http://schemas.microsoft.com/office/drawing/2014/main" id="{6D3E4B2C-9A74-447B-9AF0-BFAEBB434CED}"/>
              </a:ext>
            </a:extLst>
          </p:cNvPr>
          <p:cNvSpPr>
            <a:spLocks noGrp="1"/>
          </p:cNvSpPr>
          <p:nvPr>
            <p:ph idx="1"/>
          </p:nvPr>
        </p:nvSpPr>
        <p:spPr>
          <a:xfrm>
            <a:off x="838200" y="1975337"/>
            <a:ext cx="10026650" cy="2907326"/>
          </a:xfrm>
        </p:spPr>
        <p:txBody>
          <a:bodyPr/>
          <a:lstStyle/>
          <a:p>
            <a:pPr marL="0" indent="0">
              <a:buNone/>
            </a:pPr>
            <a:r>
              <a:rPr lang="en-US" sz="3200" b="1" dirty="0"/>
              <a:t>Art. 3  </a:t>
            </a:r>
            <a:r>
              <a:rPr lang="en-US" sz="3200" dirty="0"/>
              <a:t>The ball becomes dead when time is taken to make an award when a catcher or any fielder illegally obstructs a runner. (8-5-2 PENALTY)</a:t>
            </a:r>
          </a:p>
          <a:p>
            <a:pPr marL="0" indent="0">
              <a:buNone/>
            </a:pPr>
            <a:r>
              <a:rPr lang="en-US" sz="3200" b="1" dirty="0"/>
              <a:t>Art. 4  </a:t>
            </a:r>
            <a:r>
              <a:rPr lang="en-US" sz="3200" dirty="0"/>
              <a:t>After a dead-ball situation, the ball becomes live when the umpire calls and/or signals "Play Ball."</a:t>
            </a:r>
          </a:p>
        </p:txBody>
      </p:sp>
    </p:spTree>
    <p:extLst>
      <p:ext uri="{BB962C8B-B14F-4D97-AF65-F5344CB8AC3E}">
        <p14:creationId xmlns:p14="http://schemas.microsoft.com/office/powerpoint/2010/main" val="155658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610378" y="104775"/>
            <a:ext cx="10515600" cy="1325563"/>
          </a:xfrm>
        </p:spPr>
        <p:txBody>
          <a:bodyPr/>
          <a:lstStyle/>
          <a:p>
            <a:pPr>
              <a:defRPr/>
            </a:pPr>
            <a:r>
              <a:rPr lang="en-US" dirty="0"/>
              <a:t>Dead Ball Table</a:t>
            </a:r>
          </a:p>
        </p:txBody>
      </p:sp>
      <p:pic>
        <p:nvPicPr>
          <p:cNvPr id="3" name="Picture 2">
            <a:extLst>
              <a:ext uri="{FF2B5EF4-FFF2-40B4-BE49-F238E27FC236}">
                <a16:creationId xmlns:a16="http://schemas.microsoft.com/office/drawing/2014/main" id="{ACD08D1E-05FA-E4F9-FE10-8E1342FF7AF8}"/>
              </a:ext>
            </a:extLst>
          </p:cNvPr>
          <p:cNvPicPr>
            <a:picLocks noChangeAspect="1"/>
          </p:cNvPicPr>
          <p:nvPr/>
        </p:nvPicPr>
        <p:blipFill>
          <a:blip r:embed="rId3"/>
          <a:stretch>
            <a:fillRect/>
          </a:stretch>
        </p:blipFill>
        <p:spPr>
          <a:xfrm rot="5400000">
            <a:off x="2727540" y="-253418"/>
            <a:ext cx="5683568" cy="8126506"/>
          </a:xfrm>
          <a:prstGeom prst="rect">
            <a:avLst/>
          </a:prstGeom>
        </p:spPr>
      </p:pic>
    </p:spTree>
    <p:extLst>
      <p:ext uri="{BB962C8B-B14F-4D97-AF65-F5344CB8AC3E}">
        <p14:creationId xmlns:p14="http://schemas.microsoft.com/office/powerpoint/2010/main" val="12246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556419" y="118586"/>
            <a:ext cx="10515600" cy="1325563"/>
          </a:xfrm>
        </p:spPr>
        <p:txBody>
          <a:bodyPr/>
          <a:lstStyle/>
          <a:p>
            <a:pPr>
              <a:defRPr/>
            </a:pPr>
            <a:r>
              <a:rPr lang="en-US" dirty="0"/>
              <a:t>Dead Ball Table</a:t>
            </a:r>
          </a:p>
        </p:txBody>
      </p:sp>
      <p:pic>
        <p:nvPicPr>
          <p:cNvPr id="7" name="Picture 6">
            <a:extLst>
              <a:ext uri="{FF2B5EF4-FFF2-40B4-BE49-F238E27FC236}">
                <a16:creationId xmlns:a16="http://schemas.microsoft.com/office/drawing/2014/main" id="{FC2E3E69-2D10-1AC0-8729-54E606428378}"/>
              </a:ext>
            </a:extLst>
          </p:cNvPr>
          <p:cNvPicPr>
            <a:picLocks noChangeAspect="1"/>
          </p:cNvPicPr>
          <p:nvPr/>
        </p:nvPicPr>
        <p:blipFill>
          <a:blip r:embed="rId3"/>
          <a:stretch>
            <a:fillRect/>
          </a:stretch>
        </p:blipFill>
        <p:spPr>
          <a:xfrm rot="5400000">
            <a:off x="2727456" y="-316279"/>
            <a:ext cx="5647880" cy="8323729"/>
          </a:xfrm>
          <a:prstGeom prst="rect">
            <a:avLst/>
          </a:prstGeom>
        </p:spPr>
      </p:pic>
    </p:spTree>
    <p:extLst>
      <p:ext uri="{BB962C8B-B14F-4D97-AF65-F5344CB8AC3E}">
        <p14:creationId xmlns:p14="http://schemas.microsoft.com/office/powerpoint/2010/main" val="7086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a:t>
            </a:r>
          </a:p>
        </p:txBody>
      </p:sp>
      <p:pic>
        <p:nvPicPr>
          <p:cNvPr id="5" name="Picture 4">
            <a:extLst>
              <a:ext uri="{FF2B5EF4-FFF2-40B4-BE49-F238E27FC236}">
                <a16:creationId xmlns:a16="http://schemas.microsoft.com/office/drawing/2014/main" id="{C48C307E-7940-96AB-1C3C-287BA53601DA}"/>
              </a:ext>
            </a:extLst>
          </p:cNvPr>
          <p:cNvPicPr>
            <a:picLocks noChangeAspect="1"/>
          </p:cNvPicPr>
          <p:nvPr/>
        </p:nvPicPr>
        <p:blipFill>
          <a:blip r:embed="rId3"/>
          <a:stretch>
            <a:fillRect/>
          </a:stretch>
        </p:blipFill>
        <p:spPr>
          <a:xfrm rot="5400000">
            <a:off x="4353503" y="-1345843"/>
            <a:ext cx="2196356" cy="9226962"/>
          </a:xfrm>
          <a:prstGeom prst="rect">
            <a:avLst/>
          </a:prstGeom>
        </p:spPr>
      </p:pic>
    </p:spTree>
    <p:extLst>
      <p:ext uri="{BB962C8B-B14F-4D97-AF65-F5344CB8AC3E}">
        <p14:creationId xmlns:p14="http://schemas.microsoft.com/office/powerpoint/2010/main" val="317884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(Delayed Dead Ball)</a:t>
            </a:r>
          </a:p>
        </p:txBody>
      </p:sp>
      <p:pic>
        <p:nvPicPr>
          <p:cNvPr id="5" name="Picture 4">
            <a:extLst>
              <a:ext uri="{FF2B5EF4-FFF2-40B4-BE49-F238E27FC236}">
                <a16:creationId xmlns:a16="http://schemas.microsoft.com/office/drawing/2014/main" id="{7D0EA532-F15A-22D8-5AD6-466071599BC5}"/>
              </a:ext>
            </a:extLst>
          </p:cNvPr>
          <p:cNvPicPr>
            <a:picLocks noChangeAspect="1"/>
          </p:cNvPicPr>
          <p:nvPr/>
        </p:nvPicPr>
        <p:blipFill>
          <a:blip r:embed="rId3"/>
          <a:stretch>
            <a:fillRect/>
          </a:stretch>
        </p:blipFill>
        <p:spPr>
          <a:xfrm rot="5400000">
            <a:off x="2831995" y="-898422"/>
            <a:ext cx="4389927" cy="9390528"/>
          </a:xfrm>
          <a:prstGeom prst="rect">
            <a:avLst/>
          </a:prstGeom>
        </p:spPr>
      </p:pic>
    </p:spTree>
    <p:extLst>
      <p:ext uri="{BB962C8B-B14F-4D97-AF65-F5344CB8AC3E}">
        <p14:creationId xmlns:p14="http://schemas.microsoft.com/office/powerpoint/2010/main" val="145463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 Suspension of Play</a:t>
            </a:r>
          </a:p>
        </p:txBody>
      </p:sp>
      <p:sp>
        <p:nvSpPr>
          <p:cNvPr id="2" name="Rectangle 1">
            <a:extLst>
              <a:ext uri="{FF2B5EF4-FFF2-40B4-BE49-F238E27FC236}">
                <a16:creationId xmlns:a16="http://schemas.microsoft.com/office/drawing/2014/main" id="{6202C7BA-04A7-4C3E-81F1-04D154ADBFE1}"/>
              </a:ext>
            </a:extLst>
          </p:cNvPr>
          <p:cNvSpPr/>
          <p:nvPr/>
        </p:nvSpPr>
        <p:spPr>
          <a:xfrm>
            <a:off x="1117350" y="1575665"/>
            <a:ext cx="10053413" cy="3970318"/>
          </a:xfrm>
          <a:prstGeom prst="rect">
            <a:avLst/>
          </a:prstGeom>
        </p:spPr>
        <p:txBody>
          <a:bodyPr wrap="square">
            <a:spAutoFit/>
          </a:bodyPr>
          <a:lstStyle/>
          <a:p>
            <a:pPr marL="0" indent="0">
              <a:buClrTx/>
              <a:buFont typeface="Wingdings" panose="05000000000000000000" pitchFamily="2" charset="2"/>
              <a:buNone/>
              <a:defRPr/>
            </a:pP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“Time” shall be called by the umpire and play suspended:</a:t>
            </a:r>
          </a:p>
          <a:p>
            <a:pPr marL="744537" lvl="1" indent="-342900">
              <a:buClrTx/>
              <a:buFont typeface="+mj-lt"/>
              <a:buAutoNum type="alphaLcPeriod"/>
              <a:defRPr/>
            </a:pP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as in (5-1-1, 2, 3).</a:t>
            </a:r>
          </a:p>
          <a:p>
            <a:pPr marL="744537" lvl="1" indent="-342900">
              <a:buClrTx/>
              <a:buFont typeface="+mj-lt"/>
              <a:buAutoNum type="alphaLcPeriod"/>
              <a:defRPr/>
            </a:pP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the umpire considers the weather or ground conditions unfit for play.  </a:t>
            </a:r>
            <a:r>
              <a:rPr lang="en-US" altLang="en-US" sz="21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NOTE: </a:t>
            </a: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After 30 minutes, the umpire may declare the game ended or, by state association adoption, suspended.</a:t>
            </a:r>
          </a:p>
          <a:p>
            <a:pPr marL="744537" lvl="1" indent="-342900">
              <a:buClrTx/>
              <a:buFont typeface="+mj-lt"/>
              <a:buAutoNum type="alphaLcPeriod" startAt="3"/>
              <a:defRPr/>
            </a:pP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a player, bench personnel or spectator is ordered from the field of play, or player is ordered to secure protective equipment.</a:t>
            </a:r>
          </a:p>
          <a:p>
            <a:pPr marL="744537" lvl="1" indent="-342900">
              <a:buClrTx/>
              <a:buFont typeface="+mj-lt"/>
              <a:buAutoNum type="alphaLcPeriod" startAt="3"/>
              <a:defRPr/>
            </a:pP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an umpire or player is incapacitated, unless injury occurs during a live ball, then time shall not be called until no further advance or putout is possible.</a:t>
            </a:r>
            <a:b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1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NOTE: </a:t>
            </a:r>
            <a:r>
              <a:rPr lang="en-US" alt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necessary, the umpire may suspend play immediately if, in the umpire’s judgment, further play may cause injury or jeopardize a participant’s safety. (10-2-3g)</a:t>
            </a:r>
            <a:endParaRPr lang="en-US" sz="2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06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 Suspension of Play</a:t>
            </a:r>
          </a:p>
        </p:txBody>
      </p:sp>
      <p:sp>
        <p:nvSpPr>
          <p:cNvPr id="2" name="Rectangle 1">
            <a:extLst>
              <a:ext uri="{FF2B5EF4-FFF2-40B4-BE49-F238E27FC236}">
                <a16:creationId xmlns:a16="http://schemas.microsoft.com/office/drawing/2014/main" id="{1E9E17BB-BC9B-4701-9A3B-CF9FAFA09BDA}"/>
              </a:ext>
            </a:extLst>
          </p:cNvPr>
          <p:cNvSpPr/>
          <p:nvPr/>
        </p:nvSpPr>
        <p:spPr>
          <a:xfrm>
            <a:off x="925358" y="1797784"/>
            <a:ext cx="10341283" cy="2677656"/>
          </a:xfrm>
          <a:prstGeom prst="rect">
            <a:avLst/>
          </a:prstGeom>
        </p:spPr>
        <p:txBody>
          <a:bodyPr wrap="square">
            <a:spAutoFit/>
          </a:bodyPr>
          <a:lstStyle/>
          <a:p>
            <a:pPr>
              <a:tabLst>
                <a:tab pos="339725" algn="l"/>
                <a:tab pos="457200" algn="l"/>
              </a:tabLst>
            </a:pPr>
            <a: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   when a player or coach is granted time for a  substitution, </a:t>
            </a:r>
          </a:p>
          <a:p>
            <a:pPr>
              <a:tabLst>
                <a:tab pos="339725" algn="l"/>
                <a:tab pos="457200" algn="l"/>
              </a:tabLst>
            </a:pPr>
            <a: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conference with the pitcher, or for similar cause.</a:t>
            </a:r>
          </a:p>
          <a:p>
            <a:pPr marL="0" indent="0">
              <a:buFontTx/>
              <a:buNone/>
              <a:tabLst>
                <a:tab pos="339725" algn="l"/>
                <a:tab pos="457200" algn="l"/>
              </a:tabLst>
            </a:pPr>
            <a:endPar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tabLst>
                <a:tab pos="339725" algn="l"/>
                <a:tab pos="457200" algn="l"/>
              </a:tabLst>
            </a:pPr>
            <a: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 	when play is suspended for any other cause, including an award of</a:t>
            </a:r>
            <a:b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 base after an infraction, inspection of the ball, or the ending of a</a:t>
            </a:r>
            <a:b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half-inning.</a:t>
            </a:r>
            <a:endParaRPr lang="en-US" sz="2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45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5-2-2 Suspension of Play</a:t>
            </a:r>
          </a:p>
        </p:txBody>
      </p:sp>
      <p:sp>
        <p:nvSpPr>
          <p:cNvPr id="2" name="Rectangle 1">
            <a:extLst>
              <a:ext uri="{FF2B5EF4-FFF2-40B4-BE49-F238E27FC236}">
                <a16:creationId xmlns:a16="http://schemas.microsoft.com/office/drawing/2014/main" id="{DECAA062-71BD-4DCF-BA4B-9702A980537B}"/>
              </a:ext>
            </a:extLst>
          </p:cNvPr>
          <p:cNvSpPr/>
          <p:nvPr/>
        </p:nvSpPr>
        <p:spPr>
          <a:xfrm>
            <a:off x="838200" y="1739404"/>
            <a:ext cx="10195424" cy="3062377"/>
          </a:xfrm>
          <a:prstGeom prst="rect">
            <a:avLst/>
          </a:prstGeom>
        </p:spPr>
        <p:txBody>
          <a:bodyPr wrap="square">
            <a:spAutoFit/>
          </a:bodyPr>
          <a:lstStyle/>
          <a:p>
            <a:pPr marL="0" indent="0">
              <a:buFontTx/>
              <a:buNone/>
              <a:defRPr/>
            </a:pPr>
            <a:r>
              <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the ball becomes dead:</a:t>
            </a:r>
          </a:p>
          <a:p>
            <a:pPr marL="0" indent="0">
              <a:buFontTx/>
              <a:buNone/>
              <a:defRPr/>
            </a:pPr>
            <a:endParaRPr lang="en-US" alt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buClrTx/>
              <a:buFontTx/>
              <a:buAutoNum type="alphaLcPeriod"/>
              <a:tabLst>
                <a:tab pos="346075" algn="l"/>
              </a:tabLst>
              <a:defRPr/>
            </a:pP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no action by the defense during that time can cause a player to be put out, except a proper dead-ball appeal. (2-1-3b)</a:t>
            </a:r>
          </a:p>
          <a:p>
            <a:pPr marL="0" indent="0">
              <a:buFont typeface="Wingdings" panose="05000000000000000000" pitchFamily="2" charset="2"/>
              <a:buNone/>
              <a:tabLst>
                <a:tab pos="346075" algn="l"/>
              </a:tabLst>
              <a:defRPr/>
            </a:pPr>
            <a:endParaRPr lang="en-US" alt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tabLst>
                <a:tab pos="346075" algn="l"/>
              </a:tabLst>
              <a:defRPr/>
            </a:pP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 	a runner may not advance, nor return to a base that was not touched or that</a:t>
            </a:r>
            <a:r>
              <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runner was</a:t>
            </a:r>
            <a:b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not in contact with on a caught fly ball during a live ball if the runner had advanced to or</a:t>
            </a:r>
            <a:b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beyond a succeeding base.</a:t>
            </a:r>
          </a:p>
          <a:p>
            <a:pPr marL="0" indent="0">
              <a:buFontTx/>
              <a:buNone/>
              <a:tabLst>
                <a:tab pos="346075" algn="l"/>
              </a:tabLst>
              <a:defRPr/>
            </a:pPr>
            <a:endParaRPr lang="en-US" alt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tabLst>
                <a:tab pos="346075" algn="l"/>
              </a:tabLst>
              <a:defRPr/>
            </a:pP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 	any runner may advance when awarded a base or bases for an act which occurred before the</a:t>
            </a:r>
            <a:b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ball became dead. All awarded bases must be touched. (8-1-6, 8-1-7, 8-1-8, 8-3-11)</a:t>
            </a:r>
            <a:endPar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43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94F3-A46D-AB12-8ED1-4A475F75A359}"/>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30D2895A-6B52-8B06-976A-9FD918E0438E}"/>
              </a:ext>
            </a:extLst>
          </p:cNvPr>
          <p:cNvSpPr txBox="1"/>
          <p:nvPr/>
        </p:nvSpPr>
        <p:spPr>
          <a:xfrm>
            <a:off x="831850" y="3259723"/>
            <a:ext cx="6098058" cy="338554"/>
          </a:xfrm>
          <a:prstGeom prst="rect">
            <a:avLst/>
          </a:prstGeom>
          <a:noFill/>
        </p:spPr>
        <p:txBody>
          <a:bodyPr wrap="square">
            <a:spAutoFit/>
          </a:bodyPr>
          <a:lstStyle/>
          <a:p>
            <a:pPr lvl="0"/>
            <a:r>
              <a:rPr lang="en-US" sz="1600" dirty="0">
                <a:solidFill>
                  <a:srgbClr val="00205B"/>
                </a:solidFill>
                <a:latin typeface="Calibri" panose="020F0502020204030204" pitchFamily="34" charset="0"/>
                <a:cs typeface="Calibri" panose="020F0502020204030204" pitchFamily="34" charset="0"/>
              </a:rPr>
              <a:t>NFHS.org		Phone # 317-822-5735    Email: Ssearcy@nfhs.org</a:t>
            </a:r>
          </a:p>
        </p:txBody>
      </p:sp>
    </p:spTree>
    <p:extLst>
      <p:ext uri="{BB962C8B-B14F-4D97-AF65-F5344CB8AC3E}">
        <p14:creationId xmlns:p14="http://schemas.microsoft.com/office/powerpoint/2010/main" val="126023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109740" y="396424"/>
            <a:ext cx="10026650" cy="1204912"/>
          </a:xfrm>
        </p:spPr>
        <p:txBody>
          <a:bodyPr/>
          <a:lstStyle/>
          <a:p>
            <a:pPr>
              <a:defRPr/>
            </a:pPr>
            <a:r>
              <a:rPr lang="en-US" dirty="0"/>
              <a:t>Rule 5-1-1</a:t>
            </a:r>
            <a:r>
              <a:rPr lang="en-US" cap="none" dirty="0"/>
              <a:t>a</a:t>
            </a:r>
            <a:r>
              <a:rPr lang="en-US" dirty="0"/>
              <a:t>, 5-1-1</a:t>
            </a:r>
            <a:r>
              <a:rPr lang="en-US" cap="none" dirty="0"/>
              <a:t>b</a:t>
            </a:r>
            <a:r>
              <a:rPr lang="en-US" dirty="0"/>
              <a:t>, 5-1-1</a:t>
            </a:r>
            <a:r>
              <a:rPr lang="en-US" cap="none" dirty="0"/>
              <a:t>c</a:t>
            </a:r>
            <a:r>
              <a:rPr lang="en-US" dirty="0"/>
              <a:t>, 5-1-1</a:t>
            </a:r>
            <a:r>
              <a:rPr lang="en-US" cap="none" dirty="0"/>
              <a:t>d</a:t>
            </a:r>
            <a:endParaRPr lang="en-US" dirty="0"/>
          </a:p>
        </p:txBody>
      </p:sp>
      <p:sp>
        <p:nvSpPr>
          <p:cNvPr id="2" name="Rectangle 1">
            <a:extLst>
              <a:ext uri="{FF2B5EF4-FFF2-40B4-BE49-F238E27FC236}">
                <a16:creationId xmlns:a16="http://schemas.microsoft.com/office/drawing/2014/main" id="{AA85A882-1709-45F3-BF0E-C83A7376F21E}"/>
              </a:ext>
            </a:extLst>
          </p:cNvPr>
          <p:cNvSpPr/>
          <p:nvPr/>
        </p:nvSpPr>
        <p:spPr>
          <a:xfrm>
            <a:off x="1206154" y="1705108"/>
            <a:ext cx="9930236" cy="4154984"/>
          </a:xfrm>
          <a:prstGeom prst="rect">
            <a:avLst/>
          </a:prstGeom>
        </p:spPr>
        <p:txBody>
          <a:bodyPr wrap="square">
            <a:spAutoFit/>
          </a:bodyPr>
          <a:lstStyle/>
          <a:p>
            <a:pPr marL="0" indent="0">
              <a:buFont typeface="Wingdings" panose="05000000000000000000" pitchFamily="2" charset="2"/>
              <a:buNone/>
              <a:defRPr/>
            </a:pPr>
            <a:r>
              <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endParaRPr lang="en-US" sz="22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400050" indent="-339725">
              <a:buClrTx/>
              <a:buFont typeface="Wingdings" panose="05000000000000000000" pitchFamily="2" charset="2"/>
              <a:buNone/>
              <a:tabLst>
                <a:tab pos="346075"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Ball becomes dead immediately when (see Table 5-1):</a:t>
            </a:r>
          </a:p>
          <a:p>
            <a:pPr marL="461963" lvl="1" indent="-401638">
              <a:buFontTx/>
              <a:buAutoNum type="alphaLcPeriod"/>
              <a:tabLst>
                <a:tab pos="801688"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pitch touches a batter or the batter’s clothing (8-1-7,8-1-8, 8-6-4, 8-6-5).</a:t>
            </a:r>
            <a:b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NOTE: </a:t>
            </a: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(F.P.) The ball becomes dead even though the batter strikes at it.</a:t>
            </a:r>
          </a:p>
          <a:p>
            <a:pPr marL="461963" lvl="1" indent="-401638">
              <a:buFontTx/>
              <a:buAutoNum type="alphaLcPeriod"/>
              <a:tabLst>
                <a:tab pos="801688"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ball is illegally batted (7-4-8, 7-4-2, 7-4-9, 7-4-10, 8-6-2) or comes in contact with the bat a second time. (7-4-13)</a:t>
            </a:r>
          </a:p>
          <a:p>
            <a:pPr marL="461963" lvl="1" indent="-401638">
              <a:buFontTx/>
              <a:buNone/>
              <a:tabLst>
                <a:tab pos="801688"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 	the batter enters the batter’s box with an illegal bat or a damaged bat that was previously removed from the game. (7-4-2, 7-4-15)</a:t>
            </a:r>
          </a:p>
          <a:p>
            <a:pPr marL="461963" lvl="1" indent="-401638">
              <a:buFontTx/>
              <a:buNone/>
              <a:tabLst>
                <a:tab pos="801688"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	any batted ball, while on or over foul ground,</a:t>
            </a:r>
            <a:b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  touches any object other than the ground or any person other than a fielder;</a:t>
            </a:r>
            <a:b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2.  goes directly from the bat to the catcher’s protector, mask or person without first</a:t>
            </a:r>
            <a:b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touching the catcher’s glove or hand; or</a:t>
            </a:r>
          </a:p>
          <a:p>
            <a:pPr marL="461963" lvl="1" indent="-401638">
              <a:buFontTx/>
              <a:buNone/>
              <a:tabLst>
                <a:tab pos="801688" algn="l"/>
              </a:tabLst>
              <a:defRPr/>
            </a:pP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3.  becomes an uncaught foul. (8-6-1)</a:t>
            </a:r>
          </a:p>
        </p:txBody>
      </p:sp>
    </p:spTree>
    <p:extLst>
      <p:ext uri="{BB962C8B-B14F-4D97-AF65-F5344CB8AC3E}">
        <p14:creationId xmlns:p14="http://schemas.microsoft.com/office/powerpoint/2010/main" val="118771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e</a:t>
            </a:r>
            <a:r>
              <a:rPr lang="en-US" dirty="0"/>
              <a:t>, 5-1-1</a:t>
            </a:r>
            <a:r>
              <a:rPr lang="en-US" cap="none" dirty="0"/>
              <a:t>f</a:t>
            </a:r>
            <a:endParaRPr lang="en-US" dirty="0"/>
          </a:p>
        </p:txBody>
      </p:sp>
      <p:sp>
        <p:nvSpPr>
          <p:cNvPr id="2" name="Rectangle 1">
            <a:extLst>
              <a:ext uri="{FF2B5EF4-FFF2-40B4-BE49-F238E27FC236}">
                <a16:creationId xmlns:a16="http://schemas.microsoft.com/office/drawing/2014/main" id="{ACE8BAF3-9395-4C3B-B4AD-CB4E18348F72}"/>
              </a:ext>
            </a:extLst>
          </p:cNvPr>
          <p:cNvSpPr/>
          <p:nvPr/>
        </p:nvSpPr>
        <p:spPr>
          <a:xfrm>
            <a:off x="901051" y="1467615"/>
            <a:ext cx="9823268" cy="4355038"/>
          </a:xfrm>
          <a:prstGeom prst="rect">
            <a:avLst/>
          </a:prstGeom>
        </p:spPr>
        <p:txBody>
          <a:bodyPr wrap="square">
            <a:spAutoFit/>
          </a:bodyPr>
          <a:lstStyle/>
          <a:p>
            <a:pPr marL="0" indent="0">
              <a:buFontTx/>
              <a:buNone/>
              <a:defRPr/>
            </a:pPr>
            <a:r>
              <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p>
          <a:p>
            <a:pPr marL="342900" indent="-342900">
              <a:buClrTx/>
              <a:buFontTx/>
              <a:buAutoNum type="alphaLcPeriod" startAt="5"/>
              <a:tabLst>
                <a:tab pos="346075"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there is interference by a batter-runner, runner or a retired runner (7-4-4; 8-1-6; 8-2-6, 8-2-7, 8-2-8, 8-2-11, 8-3-6, 8-6-3, 8-7-10, 11, 12, 14,18) or by any person. (3-4-5, 6, 7-4-12, 8-7-16)</a:t>
            </a:r>
          </a:p>
          <a:p>
            <a:pPr marL="342900" indent="-342900">
              <a:buFontTx/>
              <a:buAutoNum type="alphaLcPeriod" startAt="5"/>
              <a:tabLst>
                <a:tab pos="346075" algn="l"/>
              </a:tabLst>
              <a:defRPr/>
            </a:pPr>
            <a:endPar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tabLst>
                <a:tab pos="346075"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 	a fair batted ball, which is on or over fair ground,</a:t>
            </a:r>
          </a:p>
          <a:p>
            <a:pPr marL="401637" lvl="1" indent="0">
              <a:buFontTx/>
              <a:buNone/>
              <a:tabLst>
                <a:tab pos="346075" algn="l"/>
                <a:tab pos="690563"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1.  touches a runner or an umpire before touching any fielder and before 	passing any fielder other than the pitcher (8-1-6, 8-7-11);</a:t>
            </a:r>
          </a:p>
          <a:p>
            <a:pPr marL="401637" lvl="1" indent="0">
              <a:buFontTx/>
              <a:buNone/>
              <a:tabLst>
                <a:tab pos="346075" algn="l"/>
                <a:tab pos="690563"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2. 	touches a runner after passing through or by a fielder and another fielder 	could have made an out;</a:t>
            </a:r>
          </a:p>
          <a:p>
            <a:pPr marL="401637" lvl="1" indent="0">
              <a:buFontTx/>
              <a:buNone/>
              <a:tabLst>
                <a:tab pos="346075" algn="l"/>
                <a:tab pos="690563"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3. 	touches a spectator (7-4-11, 8-2-12, 8-5-10); or</a:t>
            </a:r>
          </a:p>
          <a:p>
            <a:pPr marL="401637" lvl="1" indent="0">
              <a:buFontTx/>
              <a:buNone/>
              <a:tabLst>
                <a:tab pos="346075" algn="l"/>
                <a:tab pos="690563" algn="l"/>
              </a:tabLst>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4. 	goes over, through or wedges in the field fence.</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350803" y="416597"/>
            <a:ext cx="10026650" cy="1204912"/>
          </a:xfrm>
        </p:spPr>
        <p:txBody>
          <a:bodyPr/>
          <a:lstStyle/>
          <a:p>
            <a:pPr>
              <a:defRPr/>
            </a:pPr>
            <a:r>
              <a:rPr lang="en-US" dirty="0"/>
              <a:t>Rule 5-1-1</a:t>
            </a:r>
            <a:r>
              <a:rPr lang="en-US" cap="none" dirty="0"/>
              <a:t>g</a:t>
            </a:r>
            <a:r>
              <a:rPr lang="en-US" dirty="0"/>
              <a:t>, 5-1-1</a:t>
            </a:r>
            <a:r>
              <a:rPr lang="en-US" cap="none" dirty="0"/>
              <a:t>h</a:t>
            </a:r>
            <a:endParaRPr lang="en-US" dirty="0"/>
          </a:p>
        </p:txBody>
      </p:sp>
      <p:sp>
        <p:nvSpPr>
          <p:cNvPr id="2" name="Rectangle 1">
            <a:extLst>
              <a:ext uri="{FF2B5EF4-FFF2-40B4-BE49-F238E27FC236}">
                <a16:creationId xmlns:a16="http://schemas.microsoft.com/office/drawing/2014/main" id="{39EF9707-DB2B-4359-A62A-0648FA9BD6DB}"/>
              </a:ext>
            </a:extLst>
          </p:cNvPr>
          <p:cNvSpPr/>
          <p:nvPr/>
        </p:nvSpPr>
        <p:spPr>
          <a:xfrm>
            <a:off x="1350802" y="1621509"/>
            <a:ext cx="9810533" cy="3985706"/>
          </a:xfrm>
          <a:prstGeom prst="rect">
            <a:avLst/>
          </a:prstGeom>
        </p:spPr>
        <p:txBody>
          <a:bodyPr wrap="square">
            <a:spAutoFit/>
          </a:bodyPr>
          <a:lstStyle/>
          <a:p>
            <a:pPr marL="0" indent="0">
              <a:buFontTx/>
              <a:buNone/>
              <a:defRPr/>
            </a:pPr>
            <a:r>
              <a:rPr lang="en-US" altLang="en-US" sz="2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p>
          <a:p>
            <a:pPr marL="342900" indent="-342900">
              <a:buClrTx/>
              <a:buFont typeface="+mj-lt"/>
              <a:buAutoNum type="alphaLcPeriod" startAt="7"/>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pitch or any other thrown ball;</a:t>
            </a:r>
          </a:p>
          <a:p>
            <a:pPr marL="744537" lvl="1" indent="-342900">
              <a:buClrTx/>
              <a:buFont typeface="+mj-lt"/>
              <a:buAutoNum type="arabicPeriod"/>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is touched by a spectator;</a:t>
            </a:r>
          </a:p>
          <a:p>
            <a:pPr marL="744537" lvl="1" indent="-342900">
              <a:buClrTx/>
              <a:buFont typeface="+mj-lt"/>
              <a:buAutoNum type="arabicPeriod"/>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is touched by nonparticipating team personnel;</a:t>
            </a:r>
          </a:p>
          <a:p>
            <a:pPr marL="744537" lvl="1" indent="-342900">
              <a:buClrTx/>
              <a:buFont typeface="+mj-lt"/>
              <a:buAutoNum type="arabicPeriod"/>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goes into a stand or players’ bench (even if it rebounds to the field);</a:t>
            </a:r>
          </a:p>
          <a:p>
            <a:pPr marL="744537" lvl="1" indent="-342900">
              <a:buClrTx/>
              <a:buFont typeface="+mj-lt"/>
              <a:buAutoNum type="arabicPeriod"/>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goes over or through or wedges in the field fence (8-5-3, 8-5-7); or</a:t>
            </a:r>
          </a:p>
          <a:p>
            <a:pPr marL="744537" lvl="1" indent="-342900">
              <a:buClrTx/>
              <a:buFont typeface="+mj-lt"/>
              <a:buAutoNum type="arabicPeriod"/>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lodges in an umpire’s equipment, or touches loose equipment. (1-9-3, 2-2-3, 8-5-11, 8-7-15)</a:t>
            </a:r>
          </a:p>
          <a:p>
            <a:pPr marL="744537" lvl="1" indent="-342900">
              <a:buFont typeface="+mj-lt"/>
              <a:buAutoNum type="arabicPeriod"/>
              <a:defRPr/>
            </a:pPr>
            <a:endPar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buClrTx/>
              <a:buFont typeface="+mj-lt"/>
              <a:buAutoNum type="alphaLcPeriod" startAt="7"/>
              <a:defRPr/>
            </a:pPr>
            <a:r>
              <a:rPr lang="en-US" altLang="en-US" sz="2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umpire handles a live ball, calls “Time” for inspecting the ball, or for any other reason, including items in 5-2. (4-1-3d, e)</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i, NOTES </a:t>
            </a:r>
            <a:r>
              <a:rPr lang="en-US" dirty="0"/>
              <a:t>1</a:t>
            </a:r>
            <a:r>
              <a:rPr lang="en-US" cap="none" dirty="0"/>
              <a:t>,2 </a:t>
            </a:r>
            <a:endParaRPr lang="en-US" dirty="0"/>
          </a:p>
        </p:txBody>
      </p:sp>
      <p:sp>
        <p:nvSpPr>
          <p:cNvPr id="2" name="Rectangle 1">
            <a:extLst>
              <a:ext uri="{FF2B5EF4-FFF2-40B4-BE49-F238E27FC236}">
                <a16:creationId xmlns:a16="http://schemas.microsoft.com/office/drawing/2014/main" id="{29C8841E-6129-46D4-A769-934D74A6A9AC}"/>
              </a:ext>
            </a:extLst>
          </p:cNvPr>
          <p:cNvSpPr/>
          <p:nvPr/>
        </p:nvSpPr>
        <p:spPr>
          <a:xfrm>
            <a:off x="1056669" y="1280178"/>
            <a:ext cx="10078661" cy="4832092"/>
          </a:xfrm>
          <a:prstGeom prst="rect">
            <a:avLst/>
          </a:prstGeom>
        </p:spPr>
        <p:txBody>
          <a:bodyPr wrap="square">
            <a:spAutoFit/>
          </a:bodyPr>
          <a:lstStyle/>
          <a:p>
            <a:pPr marL="0" indent="0">
              <a:buFontTx/>
              <a:buNone/>
              <a:defRPr/>
            </a:pPr>
            <a:r>
              <a:rPr lang="en-US" altLang="en-US" sz="22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p>
          <a:p>
            <a:pPr marL="342900" indent="-342900">
              <a:buClrTx/>
              <a:buFont typeface="+mj-lt"/>
              <a:buAutoNum type="alphaLcPeriod" startAt="9"/>
              <a:defRPr/>
            </a:pPr>
            <a:r>
              <a:rPr lang="en-US" altLang="en-US" sz="2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fielder, after catching a fair or foul batted ball (fly or line drive), leaves the field of play by stepping with one foot or by falling into a designated dead ball area (i.e., bench, dugout, stand/bleacher, etc.). (8-5-8, 8-5-9)</a:t>
            </a:r>
          </a:p>
          <a:p>
            <a:pPr marL="0" indent="0">
              <a:buFontTx/>
              <a:buNone/>
              <a:defRPr/>
            </a:pPr>
            <a:br>
              <a:rPr lang="en-US" altLang="en-US" sz="22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2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NOTES: </a:t>
            </a:r>
            <a:r>
              <a:rPr lang="en-US" altLang="en-US" sz="2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a chalk line or imaginary line is used to determine dead-ball (out-of-play) territory, the line is considered in play.</a:t>
            </a:r>
          </a:p>
          <a:p>
            <a:pPr marL="457200" indent="-457200">
              <a:buClrTx/>
              <a:buFont typeface="+mj-lt"/>
              <a:buAutoNum type="arabicPeriod"/>
              <a:defRPr/>
            </a:pPr>
            <a:r>
              <a:rPr lang="en-US" altLang="en-US" sz="2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the fielder's feet are touching the line or are in live-ball territory, the fielder is considered in the field of play and legally may field, catch or throw the ball without penalty.</a:t>
            </a:r>
          </a:p>
          <a:p>
            <a:pPr marL="342900" indent="-342900">
              <a:buClrTx/>
              <a:buFont typeface="+mj-lt"/>
              <a:buAutoNum type="arabicPeriod"/>
              <a:defRPr/>
            </a:pPr>
            <a:r>
              <a:rPr lang="en-US" altLang="en-US" sz="2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the player's entire foot (no part of the foot is touching in live-ball territory) is beyond the line and touches dead-ball territory at the time the player catches, fields or throws the ball, the player has entered dead-ball territory, the ball is dead, no play is allowed.</a:t>
            </a:r>
            <a:endParaRPr lang="en-US" sz="2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108910" y="365125"/>
            <a:ext cx="10515600" cy="1325563"/>
          </a:xfrm>
        </p:spPr>
        <p:txBody>
          <a:bodyPr/>
          <a:lstStyle/>
          <a:p>
            <a:pPr>
              <a:defRPr/>
            </a:pPr>
            <a:r>
              <a:rPr lang="en-US" dirty="0"/>
              <a:t>Rule 5-1-1</a:t>
            </a:r>
            <a:r>
              <a:rPr lang="en-US" cap="none" dirty="0"/>
              <a:t>i</a:t>
            </a:r>
            <a:r>
              <a:rPr lang="en-US" dirty="0"/>
              <a:t> NOTE 3</a:t>
            </a:r>
            <a:r>
              <a:rPr lang="en-US" cap="none" dirty="0"/>
              <a:t>,4</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178751" y="1690688"/>
            <a:ext cx="9662074" cy="4154984"/>
          </a:xfrm>
          <a:prstGeom prst="rect">
            <a:avLst/>
          </a:prstGeom>
        </p:spPr>
        <p:txBody>
          <a:bodyPr wrap="square">
            <a:spAutoFit/>
          </a:bodyPr>
          <a:lstStyle/>
          <a:p>
            <a:pPr marL="0" indent="0">
              <a:buFontTx/>
              <a:buNone/>
            </a:pPr>
            <a:r>
              <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p>
          <a:p>
            <a:pPr marL="457200" indent="-457200">
              <a:buFont typeface="+mj-lt"/>
              <a:buAutoNum type="arabicPeriod" startAt="3"/>
              <a:tabLst>
                <a:tab pos="287338" algn="l"/>
              </a:tabLst>
            </a:pPr>
            <a:r>
              <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a fielder has one foot in play and the other foot in the air, the fielder legally may catch, field or throw the ball unless the fielder’s entire foot contacts the ground in dead-ball territory, at which time the ball becomes dead, no play is allowed, and the penalty is applied.</a:t>
            </a:r>
          </a:p>
          <a:p>
            <a:pPr marL="0" indent="0">
              <a:buFontTx/>
              <a:buNone/>
              <a:tabLst>
                <a:tab pos="287338" algn="l"/>
              </a:tabLst>
            </a:pPr>
            <a:endPar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startAt="4"/>
              <a:tabLst>
                <a:tab pos="287338" algn="l"/>
              </a:tabLst>
            </a:pPr>
            <a:r>
              <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If a fielder contacts dead-ball territory with any part of the body except  the foot, the fielder is considered out of play. No play is allowed, and the penalty is applied. When the fielder completely leaves and then re-establishes position within live ball territory (both feet in live-ball territory), a catch would be allowed.</a:t>
            </a:r>
            <a:endPar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j, 5-1-1k, 5-1-1l</a:t>
            </a:r>
            <a:endParaRPr lang="en-US" dirty="0"/>
          </a:p>
        </p:txBody>
      </p:sp>
      <p:sp>
        <p:nvSpPr>
          <p:cNvPr id="2" name="Rectangle 1">
            <a:extLst>
              <a:ext uri="{FF2B5EF4-FFF2-40B4-BE49-F238E27FC236}">
                <a16:creationId xmlns:a16="http://schemas.microsoft.com/office/drawing/2014/main" id="{EAD94DF3-0643-42A9-839C-44ABF1F103B6}"/>
              </a:ext>
            </a:extLst>
          </p:cNvPr>
          <p:cNvSpPr/>
          <p:nvPr/>
        </p:nvSpPr>
        <p:spPr>
          <a:xfrm>
            <a:off x="1153445" y="1591091"/>
            <a:ext cx="10036171" cy="4170372"/>
          </a:xfrm>
          <a:prstGeom prst="rect">
            <a:avLst/>
          </a:prstGeom>
        </p:spPr>
        <p:txBody>
          <a:bodyPr wrap="square">
            <a:spAutoFit/>
          </a:bodyPr>
          <a:lstStyle/>
          <a:p>
            <a:pPr marL="0" indent="0">
              <a:buFontTx/>
              <a:buNone/>
              <a:defRPr/>
            </a:pPr>
            <a:r>
              <a:rPr lang="en-US" altLang="en-US" sz="2800" b="1" dirty="0">
                <a:solidFill>
                  <a:schemeClr val="bg1">
                    <a:lumMod val="50000"/>
                  </a:schemeClr>
                </a:solidFill>
                <a:latin typeface="+mn-lt"/>
              </a:rPr>
              <a:t>Dead Ball</a:t>
            </a:r>
            <a:endParaRPr lang="en-US" altLang="en-US" sz="2700" b="1" dirty="0">
              <a:solidFill>
                <a:schemeClr val="bg1">
                  <a:lumMod val="50000"/>
                </a:schemeClr>
              </a:solidFill>
              <a:latin typeface="+mn-lt"/>
            </a:endParaRPr>
          </a:p>
          <a:p>
            <a:pPr marL="346075" indent="-346075">
              <a:spcAft>
                <a:spcPts val="1200"/>
              </a:spcAft>
              <a:buClrTx/>
              <a:buFont typeface="+mj-lt"/>
              <a:buAutoNum type="alphaLcPeriod" startAt="10"/>
              <a:tabLst>
                <a:tab pos="346075" algn="l"/>
              </a:tabLst>
              <a:defRPr/>
            </a:pPr>
            <a:r>
              <a:rPr lang="en-US" altLang="en-US" sz="2300" dirty="0">
                <a:solidFill>
                  <a:schemeClr val="bg1">
                    <a:lumMod val="50000"/>
                  </a:schemeClr>
                </a:solidFill>
                <a:latin typeface="+mn-lt"/>
              </a:rPr>
              <a:t>any personnel connected with the offensive team requests “Time” or uses any other command or commits an act for the purpose of trying to cause the opposing pitcher to commit an illegal pitch. (6-2-4e)</a:t>
            </a:r>
            <a:endParaRPr lang="en-US" altLang="en-US" sz="2300" dirty="0">
              <a:solidFill>
                <a:schemeClr val="bg1">
                  <a:lumMod val="50000"/>
                </a:schemeClr>
              </a:solidFill>
            </a:endParaRPr>
          </a:p>
          <a:p>
            <a:pPr marL="346075" indent="-346075">
              <a:spcAft>
                <a:spcPts val="1200"/>
              </a:spcAft>
              <a:buClrTx/>
              <a:buFont typeface="+mj-lt"/>
              <a:buAutoNum type="alphaLcPeriod" startAt="10"/>
              <a:tabLst>
                <a:tab pos="346075" algn="l"/>
              </a:tabLst>
              <a:defRPr/>
            </a:pPr>
            <a:r>
              <a:rPr lang="en-US" altLang="en-US" sz="2300" dirty="0">
                <a:solidFill>
                  <a:schemeClr val="bg1">
                    <a:lumMod val="50000"/>
                  </a:schemeClr>
                </a:solidFill>
                <a:latin typeface="+mn-lt"/>
              </a:rPr>
              <a:t>after each strike or ball, as soon as a pitch touches the ground (S.P. only), or when an intentional base on balls is awarded. (S.P. and F.P.) (7-4-6, 8-1-3)</a:t>
            </a:r>
            <a:endParaRPr lang="en-US" altLang="en-US" sz="2300" dirty="0">
              <a:solidFill>
                <a:schemeClr val="bg1">
                  <a:lumMod val="50000"/>
                </a:schemeClr>
              </a:solidFill>
            </a:endParaRPr>
          </a:p>
          <a:p>
            <a:pPr marL="346075" indent="-346075">
              <a:spcAft>
                <a:spcPts val="1200"/>
              </a:spcAft>
              <a:buClrTx/>
              <a:buFont typeface="+mj-lt"/>
              <a:buAutoNum type="alphaLcPeriod" startAt="10"/>
              <a:tabLst>
                <a:tab pos="346075" algn="l"/>
              </a:tabLst>
              <a:defRPr/>
            </a:pPr>
            <a:r>
              <a:rPr lang="en-US" altLang="en-US" sz="2300" dirty="0">
                <a:solidFill>
                  <a:schemeClr val="bg1">
                    <a:lumMod val="50000"/>
                  </a:schemeClr>
                </a:solidFill>
                <a:latin typeface="+mn-lt"/>
              </a:rPr>
              <a:t>an infielder intentionally drops a fair fly, fair line drive or fair bunt in flight with at least first base occupied and with less than two outs. (8-2-10)</a:t>
            </a:r>
          </a:p>
          <a:p>
            <a:pPr marL="0" indent="0">
              <a:buFontTx/>
              <a:buNone/>
              <a:tabLst>
                <a:tab pos="346075" algn="l"/>
              </a:tabLst>
              <a:defRPr/>
            </a:pPr>
            <a:endParaRPr lang="en-US" altLang="en-US" sz="2300" b="1" dirty="0">
              <a:solidFill>
                <a:schemeClr val="bg1">
                  <a:lumMod val="50000"/>
                </a:schemeClr>
              </a:solidFill>
              <a:latin typeface="+mn-lt"/>
            </a:endParaRPr>
          </a:p>
          <a:p>
            <a:pPr marL="0" indent="0">
              <a:buFontTx/>
              <a:buNone/>
              <a:tabLst>
                <a:tab pos="346075" algn="l"/>
              </a:tabLst>
              <a:defRPr/>
            </a:pPr>
            <a:r>
              <a:rPr lang="en-US" altLang="en-US" sz="2300" b="1" dirty="0">
                <a:solidFill>
                  <a:schemeClr val="bg1">
                    <a:lumMod val="50000"/>
                  </a:schemeClr>
                </a:solidFill>
                <a:latin typeface="+mn-lt"/>
              </a:rPr>
              <a:t>       EXCEPTION: </a:t>
            </a:r>
            <a:r>
              <a:rPr lang="en-US" altLang="en-US" sz="2300" dirty="0">
                <a:solidFill>
                  <a:schemeClr val="bg1">
                    <a:lumMod val="50000"/>
                  </a:schemeClr>
                </a:solidFill>
                <a:latin typeface="+mn-lt"/>
              </a:rPr>
              <a:t>Infield fly rule. (8-2-9) </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m, 5-1-1n, 5-1-1o, 5-1-1p, 5-1-1q</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991390" y="1480286"/>
            <a:ext cx="8840767" cy="5139869"/>
          </a:xfrm>
          <a:prstGeom prst="rect">
            <a:avLst/>
          </a:prstGeom>
        </p:spPr>
        <p:txBody>
          <a:bodyPr wrap="square">
            <a:spAutoFit/>
          </a:bodyPr>
          <a:lstStyle/>
          <a:p>
            <a:pPr marL="0" indent="0">
              <a:buFontTx/>
              <a:buNone/>
              <a:defRPr/>
            </a:pPr>
            <a:r>
              <a:rPr lang="en-US" altLang="en-US" sz="28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Dead Ball</a:t>
            </a:r>
          </a:p>
          <a:p>
            <a:pPr marL="457200" indent="-457200">
              <a:buClrTx/>
              <a:buFont typeface="+mj-lt"/>
              <a:buAutoNum type="alphaLcPeriod" startAt="13"/>
              <a:tabLst>
                <a:tab pos="346075" algn="l"/>
              </a:tabLst>
              <a:defRPr/>
            </a:pPr>
            <a:r>
              <a:rPr lang="en-US" alt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runner interferes with a fielder attempting to catch a foul fly. (8-7-10b)</a:t>
            </a:r>
          </a:p>
          <a:p>
            <a:pPr marL="457200" indent="-457200">
              <a:buClrTx/>
              <a:buFont typeface="+mj-lt"/>
              <a:buAutoNum type="alphaLcPeriod" startAt="13"/>
              <a:tabLst>
                <a:tab pos="346075" algn="l"/>
              </a:tabLst>
              <a:defRPr/>
            </a:pPr>
            <a:r>
              <a:rPr lang="en-US" alt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batter-runner steps backward toward home plate to avoid or delay being tagged out. (8-2-5)</a:t>
            </a:r>
          </a:p>
          <a:p>
            <a:pPr marL="457200" indent="-457200">
              <a:buClrTx/>
              <a:buFont typeface="+mj-lt"/>
              <a:buAutoNum type="alphaLcPeriod" startAt="13"/>
              <a:tabLst>
                <a:tab pos="346075" algn="l"/>
              </a:tabLst>
              <a:defRPr/>
            </a:pPr>
            <a:r>
              <a:rPr lang="en-US" alt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an illegal pitch occurs, but no pitch is delivered to the batter. (6-2-2, 6-2-3, 6-2-4)</a:t>
            </a:r>
          </a:p>
          <a:p>
            <a:pPr marL="457200" indent="-457200">
              <a:buClrTx/>
              <a:buFont typeface="+mj-lt"/>
              <a:buAutoNum type="alphaLcPeriod" startAt="13"/>
              <a:tabLst>
                <a:tab pos="346075" algn="l"/>
              </a:tabLst>
              <a:defRPr/>
            </a:pPr>
            <a:r>
              <a:rPr lang="en-US" alt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there is interference by a batter (7-4-3, 7-4-4 Penalty, 7-4-14).</a:t>
            </a:r>
          </a:p>
          <a:p>
            <a:pPr marL="457200" indent="-457200">
              <a:buClrTx/>
              <a:buFont typeface="+mj-lt"/>
              <a:buAutoNum type="alphaLcPeriod" startAt="13"/>
              <a:tabLst>
                <a:tab pos="346075" algn="l"/>
              </a:tabLst>
              <a:defRPr/>
            </a:pPr>
            <a:r>
              <a:rPr lang="en-US" sz="3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batter-runner or runner violates the look-back rule. (8-8-2, 8-8-3, 8-8-4)</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DAF5-D22F-46FF-B2FC-BCC174405F7F}"/>
              </a:ext>
            </a:extLst>
          </p:cNvPr>
          <p:cNvSpPr>
            <a:spLocks noGrp="1"/>
          </p:cNvSpPr>
          <p:nvPr>
            <p:ph type="title"/>
          </p:nvPr>
        </p:nvSpPr>
        <p:spPr/>
        <p:txBody>
          <a:bodyPr/>
          <a:lstStyle/>
          <a:p>
            <a:r>
              <a:rPr lang="en-US" dirty="0"/>
              <a:t>Rule 5-1-2</a:t>
            </a:r>
          </a:p>
        </p:txBody>
      </p:sp>
      <p:sp>
        <p:nvSpPr>
          <p:cNvPr id="3" name="Content Placeholder 2">
            <a:extLst>
              <a:ext uri="{FF2B5EF4-FFF2-40B4-BE49-F238E27FC236}">
                <a16:creationId xmlns:a16="http://schemas.microsoft.com/office/drawing/2014/main" id="{A74865F3-B385-4719-99FB-A791B7B43053}"/>
              </a:ext>
            </a:extLst>
          </p:cNvPr>
          <p:cNvSpPr>
            <a:spLocks noGrp="1"/>
          </p:cNvSpPr>
          <p:nvPr>
            <p:ph idx="1"/>
          </p:nvPr>
        </p:nvSpPr>
        <p:spPr>
          <a:xfrm>
            <a:off x="838200" y="1690688"/>
            <a:ext cx="10515600" cy="4351338"/>
          </a:xfrm>
        </p:spPr>
        <p:txBody>
          <a:bodyPr>
            <a:normAutofit lnSpcReduction="10000"/>
          </a:bodyPr>
          <a:lstStyle/>
          <a:p>
            <a:pPr marL="0" indent="0">
              <a:buFontTx/>
              <a:buNone/>
              <a:defRPr/>
            </a:pPr>
            <a:r>
              <a:rPr lang="en-US" altLang="en-US" b="1" dirty="0"/>
              <a:t>Delayed Dead Ball</a:t>
            </a:r>
          </a:p>
          <a:p>
            <a:pPr marL="400050" indent="-339725" eaLnBrk="0" hangingPunct="0">
              <a:buNone/>
              <a:tabLst>
                <a:tab pos="346075" algn="l"/>
              </a:tabLst>
              <a:defRPr/>
            </a:pPr>
            <a:r>
              <a:rPr lang="en-US" altLang="en-US" dirty="0">
                <a:cs typeface="Arial" panose="020B0604020202020204" pitchFamily="34" charset="0"/>
              </a:rPr>
              <a:t>It is a delayed dead ball when (see Table 5-1):</a:t>
            </a:r>
          </a:p>
          <a:p>
            <a:pPr marL="514350" indent="-514350">
              <a:buClrTx/>
              <a:buFont typeface="+mj-lt"/>
              <a:buAutoNum type="alphaLcPeriod"/>
              <a:tabLst>
                <a:tab pos="346075" algn="l"/>
              </a:tabLst>
              <a:defRPr/>
            </a:pPr>
            <a:r>
              <a:rPr lang="en-US" altLang="en-US" dirty="0"/>
              <a:t>an illegal pitch is delivered.</a:t>
            </a:r>
          </a:p>
          <a:p>
            <a:pPr marL="514350" indent="-514350">
              <a:buClrTx/>
              <a:buFont typeface="+mj-lt"/>
              <a:buAutoNum type="alphaLcPeriod"/>
              <a:tabLst>
                <a:tab pos="346075" algn="l"/>
              </a:tabLst>
              <a:defRPr/>
            </a:pPr>
            <a:r>
              <a:rPr lang="en-US" altLang="en-US" dirty="0"/>
              <a:t>a catcher or any fielder obstructs a batter or obstructs the ball through use of detached player equipment. (8-1-4, 8-5-2, 8-5-4)</a:t>
            </a:r>
          </a:p>
          <a:p>
            <a:pPr marL="514350" indent="-514350">
              <a:buClrTx/>
              <a:buFont typeface="+mj-lt"/>
              <a:buAutoNum type="alphaLcPeriod"/>
              <a:tabLst>
                <a:tab pos="346075" algn="l"/>
              </a:tabLst>
              <a:defRPr/>
            </a:pPr>
            <a:r>
              <a:rPr lang="en-US" altLang="en-US" dirty="0"/>
              <a:t>the umpire interferes (F.P.) with a catcher who is attempting to throw a non-batted ball.</a:t>
            </a:r>
          </a:p>
          <a:p>
            <a:pPr marL="514350" indent="-514350">
              <a:buClrTx/>
              <a:buFont typeface="+mj-lt"/>
              <a:buAutoNum type="alphaLcPeriod"/>
              <a:tabLst>
                <a:tab pos="346075" algn="l"/>
              </a:tabLst>
              <a:defRPr/>
            </a:pPr>
            <a:r>
              <a:rPr lang="en-US" altLang="en-US" dirty="0"/>
              <a:t>a ball touches an illegal glove/mitt.</a:t>
            </a:r>
          </a:p>
          <a:p>
            <a:pPr marL="514350" indent="-514350">
              <a:buClrTx/>
              <a:buFont typeface="+mj-lt"/>
              <a:buAutoNum type="alphaLcPeriod"/>
              <a:tabLst>
                <a:tab pos="346075" algn="l"/>
              </a:tabLst>
              <a:defRPr/>
            </a:pPr>
            <a:r>
              <a:rPr lang="en-US" altLang="en-US" dirty="0"/>
              <a:t>anyone who is required to wear a batting helmet deliberately removes the helmet while the ball is live.</a:t>
            </a:r>
          </a:p>
        </p:txBody>
      </p:sp>
    </p:spTree>
    <p:extLst>
      <p:ext uri="{BB962C8B-B14F-4D97-AF65-F5344CB8AC3E}">
        <p14:creationId xmlns:p14="http://schemas.microsoft.com/office/powerpoint/2010/main" val="180774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1769</TotalTime>
  <Words>1578</Words>
  <Application>Microsoft Office PowerPoint</Application>
  <PresentationFormat>Widescreen</PresentationFormat>
  <Paragraphs>118</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2025-26 NFHS Softball</vt:lpstr>
      <vt:lpstr>Rule 5-1-1a, 5-1-1b, 5-1-1c, 5-1-1d</vt:lpstr>
      <vt:lpstr>Rule 5-1-1e, 5-1-1f</vt:lpstr>
      <vt:lpstr>Rule 5-1-1g, 5-1-1h</vt:lpstr>
      <vt:lpstr>Rule 5-1-1i, NOTES 1,2 </vt:lpstr>
      <vt:lpstr>Rule 5-1-1i NOTE 3,4</vt:lpstr>
      <vt:lpstr>Rule 5-1-1j, 5-1-1k, 5-1-1l</vt:lpstr>
      <vt:lpstr>Rule 5-1-1m, 5-1-1n, 5-1-1o, 5-1-1p, 5-1-1q</vt:lpstr>
      <vt:lpstr>Rule 5-1-2</vt:lpstr>
      <vt:lpstr>Rule 5-1-3 &amp; 5-1-4</vt:lpstr>
      <vt:lpstr>Dead Ball Table</vt:lpstr>
      <vt:lpstr>Dead Ball Table</vt:lpstr>
      <vt:lpstr>Dead Ball Table</vt:lpstr>
      <vt:lpstr>Dead Ball Table (Delayed Dead Ball)</vt:lpstr>
      <vt:lpstr>Rule 5-2-1 Suspension of Play</vt:lpstr>
      <vt:lpstr>Rule 5-2-1 Suspension of Play</vt:lpstr>
      <vt:lpstr>Rule 5-2-2 Suspension of Play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Davis</dc:creator>
  <cp:lastModifiedBy>Chandler, David {DSRN~INDIANAPOLIS}</cp:lastModifiedBy>
  <cp:revision>27</cp:revision>
  <dcterms:created xsi:type="dcterms:W3CDTF">2024-02-15T19:09:41Z</dcterms:created>
  <dcterms:modified xsi:type="dcterms:W3CDTF">2026-01-05T15:12:35Z</dcterms:modified>
</cp:coreProperties>
</file>