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76" r:id="rId3"/>
    <p:sldId id="277" r:id="rId4"/>
    <p:sldId id="278" r:id="rId5"/>
    <p:sldId id="294" r:id="rId6"/>
    <p:sldId id="295" r:id="rId7"/>
    <p:sldId id="280" r:id="rId8"/>
    <p:sldId id="282" r:id="rId9"/>
    <p:sldId id="283" r:id="rId10"/>
    <p:sldId id="284" r:id="rId11"/>
    <p:sldId id="285" r:id="rId12"/>
    <p:sldId id="286" r:id="rId13"/>
    <p:sldId id="287" r:id="rId14"/>
    <p:sldId id="288" r:id="rId15"/>
    <p:sldId id="289" r:id="rId16"/>
    <p:sldId id="290" r:id="rId17"/>
    <p:sldId id="296" r:id="rId18"/>
    <p:sldId id="292" r:id="rId19"/>
    <p:sldId id="293"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05B"/>
    <a:srgbClr val="EA1F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327"/>
  </p:normalViewPr>
  <p:slideViewPr>
    <p:cSldViewPr snapToGrid="0">
      <p:cViewPr varScale="1">
        <p:scale>
          <a:sx n="107" d="100"/>
          <a:sy n="107"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B3B76C-470C-4235-8E92-0EF5C1EA1E8B}"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974ABB-9C14-4C0E-B13A-4A9238D986E9}" type="slidenum">
              <a:rPr lang="en-US" smtClean="0"/>
              <a:t>‹#›</a:t>
            </a:fld>
            <a:endParaRPr lang="en-US"/>
          </a:p>
        </p:txBody>
      </p:sp>
    </p:spTree>
    <p:extLst>
      <p:ext uri="{BB962C8B-B14F-4D97-AF65-F5344CB8AC3E}">
        <p14:creationId xmlns:p14="http://schemas.microsoft.com/office/powerpoint/2010/main" val="1502731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2</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14</a:t>
            </a:fld>
            <a:endParaRPr lang="en-US" altLang="en-US"/>
          </a:p>
        </p:txBody>
      </p:sp>
    </p:spTree>
    <p:extLst>
      <p:ext uri="{BB962C8B-B14F-4D97-AF65-F5344CB8AC3E}">
        <p14:creationId xmlns:p14="http://schemas.microsoft.com/office/powerpoint/2010/main" val="3356651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16</a:t>
            </a:fld>
            <a:endParaRPr lang="en-US" altLang="en-US"/>
          </a:p>
        </p:txBody>
      </p:sp>
    </p:spTree>
    <p:extLst>
      <p:ext uri="{BB962C8B-B14F-4D97-AF65-F5344CB8AC3E}">
        <p14:creationId xmlns:p14="http://schemas.microsoft.com/office/powerpoint/2010/main" val="4201032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18</a:t>
            </a:fld>
            <a:endParaRPr lang="en-US" altLang="en-US"/>
          </a:p>
        </p:txBody>
      </p:sp>
    </p:spTree>
    <p:extLst>
      <p:ext uri="{BB962C8B-B14F-4D97-AF65-F5344CB8AC3E}">
        <p14:creationId xmlns:p14="http://schemas.microsoft.com/office/powerpoint/2010/main" val="1593962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3</a:t>
            </a:fld>
            <a:endParaRPr lang="en-US" altLang="en-US"/>
          </a:p>
        </p:txBody>
      </p:sp>
    </p:spTree>
    <p:extLst>
      <p:ext uri="{BB962C8B-B14F-4D97-AF65-F5344CB8AC3E}">
        <p14:creationId xmlns:p14="http://schemas.microsoft.com/office/powerpoint/2010/main" val="2034294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4</a:t>
            </a:fld>
            <a:endParaRPr lang="en-US" altLang="en-US"/>
          </a:p>
        </p:txBody>
      </p:sp>
    </p:spTree>
    <p:extLst>
      <p:ext uri="{BB962C8B-B14F-4D97-AF65-F5344CB8AC3E}">
        <p14:creationId xmlns:p14="http://schemas.microsoft.com/office/powerpoint/2010/main" val="37633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E024C4-D018-3EB6-1EA7-2C32ECE50800}"/>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D24B433-24CA-73FC-3D93-569705D58DF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2D4D606F-5BDD-64FC-EE41-4F52090A6994}"/>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3E1C09EC-8597-C101-9D27-4134D10A2F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5</a:t>
            </a:fld>
            <a:endParaRPr lang="en-US" altLang="en-US"/>
          </a:p>
        </p:txBody>
      </p:sp>
    </p:spTree>
    <p:extLst>
      <p:ext uri="{BB962C8B-B14F-4D97-AF65-F5344CB8AC3E}">
        <p14:creationId xmlns:p14="http://schemas.microsoft.com/office/powerpoint/2010/main" val="2899317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9E889-7309-29B1-CF07-F5F9C4DDC85F}"/>
            </a:ext>
          </a:extLst>
        </p:cNvPr>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BAA5A3D-D181-2D61-074B-6B3AFE75B18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C4EE0F98-E2A1-9FB2-BB6A-EA417772D958}"/>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0E44ADEC-AABE-0D4C-1B19-CF7CB3BEAFF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6</a:t>
            </a:fld>
            <a:endParaRPr lang="en-US" altLang="en-US"/>
          </a:p>
        </p:txBody>
      </p:sp>
    </p:spTree>
    <p:extLst>
      <p:ext uri="{BB962C8B-B14F-4D97-AF65-F5344CB8AC3E}">
        <p14:creationId xmlns:p14="http://schemas.microsoft.com/office/powerpoint/2010/main" val="2063214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7</a:t>
            </a:fld>
            <a:endParaRPr lang="en-US" altLang="en-US"/>
          </a:p>
        </p:txBody>
      </p:sp>
    </p:spTree>
    <p:extLst>
      <p:ext uri="{BB962C8B-B14F-4D97-AF65-F5344CB8AC3E}">
        <p14:creationId xmlns:p14="http://schemas.microsoft.com/office/powerpoint/2010/main" val="493554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9</a:t>
            </a:fld>
            <a:endParaRPr lang="en-US" altLang="en-US"/>
          </a:p>
        </p:txBody>
      </p:sp>
    </p:spTree>
    <p:extLst>
      <p:ext uri="{BB962C8B-B14F-4D97-AF65-F5344CB8AC3E}">
        <p14:creationId xmlns:p14="http://schemas.microsoft.com/office/powerpoint/2010/main" val="3666979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10</a:t>
            </a:fld>
            <a:endParaRPr lang="en-US" altLang="en-US"/>
          </a:p>
        </p:txBody>
      </p:sp>
    </p:spTree>
    <p:extLst>
      <p:ext uri="{BB962C8B-B14F-4D97-AF65-F5344CB8AC3E}">
        <p14:creationId xmlns:p14="http://schemas.microsoft.com/office/powerpoint/2010/main" val="2312020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1B72B27-7D4D-4466-AAB0-1A00386271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31F667B-33F4-4779-A9B9-E2741F66CA41}"/>
              </a:ext>
            </a:extLst>
          </p:cNvPr>
          <p:cNvSpPr>
            <a:spLocks noGrp="1"/>
          </p:cNvSpPr>
          <p:nvPr>
            <p:ph type="body" idx="1"/>
          </p:nvPr>
        </p:nvSpPr>
        <p:spPr/>
        <p:txBody>
          <a:bodyPr/>
          <a:lstStyle/>
          <a:p>
            <a:pPr>
              <a:defRPr/>
            </a:pPr>
            <a:r>
              <a:rPr lang="en-US" b="1" dirty="0"/>
              <a:t> </a:t>
            </a:r>
            <a:endParaRPr lang="en-US" dirty="0"/>
          </a:p>
        </p:txBody>
      </p:sp>
      <p:sp>
        <p:nvSpPr>
          <p:cNvPr id="33796" name="Slide Number Placeholder 3">
            <a:extLst>
              <a:ext uri="{FF2B5EF4-FFF2-40B4-BE49-F238E27FC236}">
                <a16:creationId xmlns:a16="http://schemas.microsoft.com/office/drawing/2014/main" id="{C69A5919-F2C8-4726-A9FF-D9E67F41F50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8990BFD-B979-48E1-B9BD-9FF2F96ECF99}" type="slidenum">
              <a:rPr lang="en-US" altLang="en-US" smtClean="0"/>
              <a:pPr/>
              <a:t>12</a:t>
            </a:fld>
            <a:endParaRPr lang="en-US" altLang="en-US"/>
          </a:p>
        </p:txBody>
      </p:sp>
    </p:spTree>
    <p:extLst>
      <p:ext uri="{BB962C8B-B14F-4D97-AF65-F5344CB8AC3E}">
        <p14:creationId xmlns:p14="http://schemas.microsoft.com/office/powerpoint/2010/main" val="596992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575BC-54FC-1888-65CD-4E49DE16813A}"/>
              </a:ext>
            </a:extLst>
          </p:cNvPr>
          <p:cNvSpPr>
            <a:spLocks noGrp="1"/>
          </p:cNvSpPr>
          <p:nvPr>
            <p:ph type="ctrTitle" hasCustomPrompt="1"/>
          </p:nvPr>
        </p:nvSpPr>
        <p:spPr>
          <a:xfrm>
            <a:off x="1524000" y="1480709"/>
            <a:ext cx="9144000" cy="2387600"/>
          </a:xfrm>
        </p:spPr>
        <p:txBody>
          <a:bodyPr anchor="b">
            <a:normAutofit/>
          </a:bodyPr>
          <a:lstStyle>
            <a:lvl1pPr algn="ctr">
              <a:defRPr sz="8000" b="1" i="0">
                <a:solidFill>
                  <a:srgbClr val="00205B"/>
                </a:solidFill>
                <a:latin typeface="Calibri" panose="020F0502020204030204" pitchFamily="34" charset="0"/>
                <a:cs typeface="Calibri" panose="020F0502020204030204" pitchFamily="34" charset="0"/>
              </a:defRPr>
            </a:lvl1pPr>
          </a:lstStyle>
          <a:p>
            <a:r>
              <a:rPr lang="en-US" dirty="0"/>
              <a:t>Title Goes Here</a:t>
            </a:r>
          </a:p>
        </p:txBody>
      </p:sp>
      <p:sp>
        <p:nvSpPr>
          <p:cNvPr id="3" name="Subtitle 2">
            <a:extLst>
              <a:ext uri="{FF2B5EF4-FFF2-40B4-BE49-F238E27FC236}">
                <a16:creationId xmlns:a16="http://schemas.microsoft.com/office/drawing/2014/main" id="{33B4D7E5-FB41-BB9D-0594-364C04A183F0}"/>
              </a:ext>
            </a:extLst>
          </p:cNvPr>
          <p:cNvSpPr>
            <a:spLocks noGrp="1"/>
          </p:cNvSpPr>
          <p:nvPr>
            <p:ph type="subTitle" idx="1" hasCustomPrompt="1"/>
          </p:nvPr>
        </p:nvSpPr>
        <p:spPr>
          <a:xfrm>
            <a:off x="1524000" y="3960384"/>
            <a:ext cx="9144000" cy="1229454"/>
          </a:xfrm>
        </p:spPr>
        <p:txBody>
          <a:bodyPr/>
          <a:lstStyle>
            <a:lvl1pPr marL="0" indent="0" algn="ctr">
              <a:buNone/>
              <a:defRPr sz="2400">
                <a:solidFill>
                  <a:srgbClr val="00205B"/>
                </a:solidFill>
                <a:latin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Subhead Goes Here</a:t>
            </a:r>
          </a:p>
        </p:txBody>
      </p:sp>
      <p:pic>
        <p:nvPicPr>
          <p:cNvPr id="11" name="Picture 10" descr="A logo of a sports team&#10;&#10;Description automatically generated">
            <a:extLst>
              <a:ext uri="{FF2B5EF4-FFF2-40B4-BE49-F238E27FC236}">
                <a16:creationId xmlns:a16="http://schemas.microsoft.com/office/drawing/2014/main" id="{F409EAE2-48D8-9DAB-1857-7E4A6FCB762A}"/>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325114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Section Header Goes Here</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8457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3" descr="A logo of a sports team&#10;&#10;Description automatically generated">
            <a:extLst>
              <a:ext uri="{FF2B5EF4-FFF2-40B4-BE49-F238E27FC236}">
                <a16:creationId xmlns:a16="http://schemas.microsoft.com/office/drawing/2014/main" id="{7F0AB666-4752-C2F4-27EC-6EA73B9B50E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2" name="Title 1">
            <a:extLst>
              <a:ext uri="{FF2B5EF4-FFF2-40B4-BE49-F238E27FC236}">
                <a16:creationId xmlns:a16="http://schemas.microsoft.com/office/drawing/2014/main" id="{F5770398-58AE-2C07-5184-8CF567788572}"/>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3" name="Content Placeholder 2">
            <a:extLst>
              <a:ext uri="{FF2B5EF4-FFF2-40B4-BE49-F238E27FC236}">
                <a16:creationId xmlns:a16="http://schemas.microsoft.com/office/drawing/2014/main" id="{EF6AD69C-AD6B-AA0A-FA45-A66168DB43A0}"/>
              </a:ext>
            </a:extLst>
          </p:cNvPr>
          <p:cNvSpPr>
            <a:spLocks noGrp="1"/>
          </p:cNvSpPr>
          <p:nvPr>
            <p:ph idx="1"/>
          </p:nvPr>
        </p:nvSpPr>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1">
            <a:extLst>
              <a:ext uri="{FF2B5EF4-FFF2-40B4-BE49-F238E27FC236}">
                <a16:creationId xmlns:a16="http://schemas.microsoft.com/office/drawing/2014/main" id="{24A536FC-BF6A-1082-AB0C-0ADFDE0E2185}"/>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1028236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descr="A logo of a sports team&#10;&#10;Description automatically generated">
            <a:extLst>
              <a:ext uri="{FF2B5EF4-FFF2-40B4-BE49-F238E27FC236}">
                <a16:creationId xmlns:a16="http://schemas.microsoft.com/office/drawing/2014/main" id="{EA52A828-67E6-CAF8-B055-AB4AB2ED8430}"/>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B0E4F40-2354-06A7-38DD-06CEFEAF1550}"/>
              </a:ext>
            </a:extLst>
          </p:cNvPr>
          <p:cNvSpPr>
            <a:spLocks noGrp="1"/>
          </p:cNvSpPr>
          <p:nvPr>
            <p:ph sz="half" idx="2"/>
          </p:nvPr>
        </p:nvSpPr>
        <p:spPr>
          <a:xfrm>
            <a:off x="6172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0"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10" name="Slide Number Placeholder 11">
            <a:extLst>
              <a:ext uri="{FF2B5EF4-FFF2-40B4-BE49-F238E27FC236}">
                <a16:creationId xmlns:a16="http://schemas.microsoft.com/office/drawing/2014/main" id="{1815227B-C98D-C0F3-E979-A984773D5333}"/>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spTree>
    <p:extLst>
      <p:ext uri="{BB962C8B-B14F-4D97-AF65-F5344CB8AC3E}">
        <p14:creationId xmlns:p14="http://schemas.microsoft.com/office/powerpoint/2010/main" val="259986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B8B0FB-303E-A728-FC79-8E43CFBF7AAB}"/>
              </a:ext>
            </a:extLst>
          </p:cNvPr>
          <p:cNvSpPr>
            <a:spLocks noGrp="1"/>
          </p:cNvSpPr>
          <p:nvPr>
            <p:ph sz="half" idx="1"/>
          </p:nvPr>
        </p:nvSpPr>
        <p:spPr>
          <a:xfrm>
            <a:off x="838200" y="1825625"/>
            <a:ext cx="5181600" cy="4351338"/>
          </a:xfrm>
        </p:spPr>
        <p:txBody>
          <a:bodyPr/>
          <a:lstStyle>
            <a:lvl1pPr>
              <a:buClr>
                <a:srgbClr val="00205B"/>
              </a:buClr>
              <a:defRPr>
                <a:solidFill>
                  <a:schemeClr val="bg1">
                    <a:lumMod val="50000"/>
                  </a:schemeClr>
                </a:solidFill>
                <a:latin typeface="Calibri" panose="020F0502020204030204" pitchFamily="34" charset="0"/>
                <a:cs typeface="Calibri" panose="020F0502020204030204" pitchFamily="34" charset="0"/>
              </a:defRPr>
            </a:lvl1pPr>
            <a:lvl2pPr>
              <a:buClr>
                <a:srgbClr val="00205B"/>
              </a:buClr>
              <a:defRPr>
                <a:solidFill>
                  <a:schemeClr val="bg1">
                    <a:lumMod val="50000"/>
                  </a:schemeClr>
                </a:solidFill>
                <a:latin typeface="Calibri" panose="020F0502020204030204" pitchFamily="34" charset="0"/>
                <a:cs typeface="Calibri" panose="020F0502020204030204" pitchFamily="34" charset="0"/>
              </a:defRPr>
            </a:lvl2pPr>
            <a:lvl3pPr>
              <a:buClr>
                <a:srgbClr val="00205B"/>
              </a:buClr>
              <a:defRPr>
                <a:solidFill>
                  <a:schemeClr val="bg1">
                    <a:lumMod val="50000"/>
                  </a:schemeClr>
                </a:solidFill>
                <a:latin typeface="Calibri" panose="020F0502020204030204" pitchFamily="34" charset="0"/>
                <a:cs typeface="Calibri" panose="020F0502020204030204" pitchFamily="34" charset="0"/>
              </a:defRPr>
            </a:lvl3pPr>
            <a:lvl4pPr>
              <a:buClr>
                <a:srgbClr val="00205B"/>
              </a:buClr>
              <a:defRPr>
                <a:solidFill>
                  <a:schemeClr val="bg1">
                    <a:lumMod val="50000"/>
                  </a:schemeClr>
                </a:solidFill>
                <a:latin typeface="Calibri" panose="020F0502020204030204" pitchFamily="34" charset="0"/>
                <a:cs typeface="Calibri" panose="020F0502020204030204" pitchFamily="34" charset="0"/>
              </a:defRPr>
            </a:lvl4pPr>
            <a:lvl5pPr>
              <a:buClr>
                <a:srgbClr val="00205B"/>
              </a:buClr>
              <a:defRPr>
                <a:solidFill>
                  <a:schemeClr val="bg1">
                    <a:lumMod val="50000"/>
                  </a:schemeClr>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a:extLst>
              <a:ext uri="{FF2B5EF4-FFF2-40B4-BE49-F238E27FC236}">
                <a16:creationId xmlns:a16="http://schemas.microsoft.com/office/drawing/2014/main" id="{9966E648-C1C5-D0F9-6BF2-0341C30A9B7C}"/>
              </a:ext>
            </a:extLst>
          </p:cNvPr>
          <p:cNvSpPr>
            <a:spLocks noGrp="1"/>
          </p:cNvSpPr>
          <p:nvPr>
            <p:ph type="title" hasCustomPrompt="1"/>
          </p:nvPr>
        </p:nvSpPr>
        <p:spPr>
          <a:xfrm>
            <a:off x="838200" y="365125"/>
            <a:ext cx="10515601" cy="1325563"/>
          </a:xfrm>
        </p:spPr>
        <p:txBody>
          <a:bodyPr/>
          <a:lstStyle>
            <a:lvl1pPr>
              <a:defRPr b="1">
                <a:solidFill>
                  <a:srgbClr val="00205B"/>
                </a:solidFill>
                <a:latin typeface="Calibri" panose="020F0502020204030204" pitchFamily="34" charset="0"/>
                <a:cs typeface="Calibri" panose="020F0502020204030204" pitchFamily="34" charset="0"/>
              </a:defRPr>
            </a:lvl1pPr>
          </a:lstStyle>
          <a:p>
            <a:r>
              <a:rPr lang="en-US" dirty="0"/>
              <a:t>Content Title Goes Here</a:t>
            </a:r>
          </a:p>
        </p:txBody>
      </p:sp>
      <p:sp>
        <p:nvSpPr>
          <p:cNvPr id="7" name="Picture Placeholder 6">
            <a:extLst>
              <a:ext uri="{FF2B5EF4-FFF2-40B4-BE49-F238E27FC236}">
                <a16:creationId xmlns:a16="http://schemas.microsoft.com/office/drawing/2014/main" id="{217AB054-83AF-8D8A-5488-3D2749EE6052}"/>
              </a:ext>
            </a:extLst>
          </p:cNvPr>
          <p:cNvSpPr>
            <a:spLocks noGrp="1"/>
          </p:cNvSpPr>
          <p:nvPr>
            <p:ph type="pic" sz="quarter" idx="10"/>
          </p:nvPr>
        </p:nvSpPr>
        <p:spPr>
          <a:xfrm>
            <a:off x="6172202" y="1825625"/>
            <a:ext cx="5181599" cy="3660775"/>
          </a:xfrm>
        </p:spPr>
        <p:txBody>
          <a:bodyPr/>
          <a:lstStyle>
            <a:lvl1pPr marL="0" indent="0">
              <a:buNone/>
              <a:defRPr/>
            </a:lvl1pPr>
          </a:lstStyle>
          <a:p>
            <a:endParaRPr lang="en-US" dirty="0"/>
          </a:p>
        </p:txBody>
      </p:sp>
      <p:sp>
        <p:nvSpPr>
          <p:cNvPr id="12" name="Slide Number Placeholder 11">
            <a:extLst>
              <a:ext uri="{FF2B5EF4-FFF2-40B4-BE49-F238E27FC236}">
                <a16:creationId xmlns:a16="http://schemas.microsoft.com/office/drawing/2014/main" id="{CAD7A39E-2D5A-78AA-4013-BEC4886BB37F}"/>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83D38202-0CE2-93C9-78D7-7CA2F7ACDE1E}"/>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2697183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lide Number Placeholder 11">
            <a:extLst>
              <a:ext uri="{FF2B5EF4-FFF2-40B4-BE49-F238E27FC236}">
                <a16:creationId xmlns:a16="http://schemas.microsoft.com/office/drawing/2014/main" id="{50E8CACC-1DDF-2FF4-479B-9AF3997EF9C8}"/>
              </a:ext>
            </a:extLst>
          </p:cNvPr>
          <p:cNvSpPr>
            <a:spLocks noGrp="1"/>
          </p:cNvSpPr>
          <p:nvPr>
            <p:ph type="sldNum" sz="quarter" idx="13"/>
          </p:nvPr>
        </p:nvSpPr>
        <p:spPr>
          <a:xfrm>
            <a:off x="170935" y="6356350"/>
            <a:ext cx="2743200" cy="365125"/>
          </a:xfrm>
        </p:spPr>
        <p:txBody>
          <a:bodyPr/>
          <a:lstStyle>
            <a:lvl1pPr algn="l">
              <a:defRPr>
                <a:solidFill>
                  <a:schemeClr val="bg1">
                    <a:lumMod val="65000"/>
                  </a:schemeClr>
                </a:solidFill>
                <a:latin typeface="Calibri" panose="020F0502020204030204" pitchFamily="34" charset="0"/>
                <a:cs typeface="Calibri" panose="020F0502020204030204" pitchFamily="34" charset="0"/>
              </a:defRPr>
            </a:lvl1pPr>
          </a:lstStyle>
          <a:p>
            <a:fld id="{964E3598-2D5C-024F-9D1E-B79FF9982580}" type="slidenum">
              <a:rPr lang="en-US" smtClean="0"/>
              <a:pPr/>
              <a:t>‹#›</a:t>
            </a:fld>
            <a:endParaRPr lang="en-US" dirty="0"/>
          </a:p>
        </p:txBody>
      </p:sp>
      <p:pic>
        <p:nvPicPr>
          <p:cNvPr id="2" name="Picture 1" descr="A logo of a sports team&#10;&#10;Description automatically generated">
            <a:extLst>
              <a:ext uri="{FF2B5EF4-FFF2-40B4-BE49-F238E27FC236}">
                <a16:creationId xmlns:a16="http://schemas.microsoft.com/office/drawing/2014/main" id="{2CC3A2C0-74B3-1607-3658-40114F73F6B2}"/>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Tree>
    <p:extLst>
      <p:ext uri="{BB962C8B-B14F-4D97-AF65-F5344CB8AC3E}">
        <p14:creationId xmlns:p14="http://schemas.microsoft.com/office/powerpoint/2010/main" val="3499952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10864-8B5F-C930-C8ED-0AB1041C17E9}"/>
              </a:ext>
            </a:extLst>
          </p:cNvPr>
          <p:cNvSpPr>
            <a:spLocks noGrp="1"/>
          </p:cNvSpPr>
          <p:nvPr>
            <p:ph type="title" hasCustomPrompt="1"/>
          </p:nvPr>
        </p:nvSpPr>
        <p:spPr>
          <a:xfrm>
            <a:off x="831850" y="741405"/>
            <a:ext cx="8200939" cy="2111332"/>
          </a:xfrm>
        </p:spPr>
        <p:txBody>
          <a:bodyPr anchor="ctr">
            <a:normAutofit/>
          </a:bodyPr>
          <a:lstStyle>
            <a:lvl1pPr>
              <a:defRPr sz="5400" b="1">
                <a:solidFill>
                  <a:srgbClr val="00205B"/>
                </a:solidFill>
                <a:latin typeface="Calibri" panose="020F0502020204030204" pitchFamily="34" charset="0"/>
                <a:cs typeface="Calibri" panose="020F0502020204030204" pitchFamily="34" charset="0"/>
              </a:defRPr>
            </a:lvl1pPr>
          </a:lstStyle>
          <a:p>
            <a:r>
              <a:rPr lang="en-US" dirty="0"/>
              <a:t>Thank You</a:t>
            </a:r>
          </a:p>
        </p:txBody>
      </p:sp>
      <p:pic>
        <p:nvPicPr>
          <p:cNvPr id="7" name="Picture 6" descr="A logo of a sports team&#10;&#10;Description automatically generated">
            <a:extLst>
              <a:ext uri="{FF2B5EF4-FFF2-40B4-BE49-F238E27FC236}">
                <a16:creationId xmlns:a16="http://schemas.microsoft.com/office/drawing/2014/main" id="{7AE80EE2-00C0-8A0A-D515-AD3BA7498569}"/>
              </a:ext>
            </a:extLst>
          </p:cNvPr>
          <p:cNvPicPr>
            <a:picLocks noGrp="1" noRot="1" noMove="1" noResize="1" noEditPoints="1" noAdjustHandles="1" noChangeArrowheads="1" noChangeShapeType="1" noCrop="1"/>
          </p:cNvPicPr>
          <p:nvPr userDrawn="1"/>
        </p:nvPicPr>
        <p:blipFill rotWithShape="1">
          <a:blip r:embed="rId3"/>
          <a:srcRect l="14037" t="14615" r="14674" b="16256"/>
          <a:stretch/>
        </p:blipFill>
        <p:spPr>
          <a:xfrm>
            <a:off x="9687697" y="5618556"/>
            <a:ext cx="2298357" cy="1103519"/>
          </a:xfrm>
          <a:prstGeom prst="rect">
            <a:avLst/>
          </a:prstGeom>
        </p:spPr>
      </p:pic>
      <p:sp>
        <p:nvSpPr>
          <p:cNvPr id="3" name="TextBox 2">
            <a:extLst>
              <a:ext uri="{FF2B5EF4-FFF2-40B4-BE49-F238E27FC236}">
                <a16:creationId xmlns:a16="http://schemas.microsoft.com/office/drawing/2014/main" id="{BB307A56-2718-EEBF-D1A6-36F894F93C15}"/>
              </a:ext>
            </a:extLst>
          </p:cNvPr>
          <p:cNvSpPr txBox="1">
            <a:spLocks/>
          </p:cNvSpPr>
          <p:nvPr userDrawn="1"/>
        </p:nvSpPr>
        <p:spPr>
          <a:xfrm>
            <a:off x="831850" y="2940908"/>
            <a:ext cx="8200939" cy="338554"/>
          </a:xfrm>
          <a:prstGeom prst="rect">
            <a:avLst/>
          </a:prstGeom>
          <a:noFill/>
        </p:spPr>
        <p:txBody>
          <a:bodyPr wrap="square" rtlCol="0">
            <a:spAutoFit/>
          </a:bodyPr>
          <a:lstStyle/>
          <a:p>
            <a:pPr lvl="0"/>
            <a:r>
              <a:rPr lang="en-US" sz="1600" b="1" dirty="0">
                <a:solidFill>
                  <a:srgbClr val="00205B"/>
                </a:solidFill>
                <a:latin typeface="Calibri" panose="020F0502020204030204" pitchFamily="34" charset="0"/>
                <a:cs typeface="Calibri" panose="020F0502020204030204" pitchFamily="34" charset="0"/>
              </a:rPr>
              <a:t>National Federation of State High School Associations</a:t>
            </a:r>
            <a:endParaRPr lang="en-US" sz="1600" dirty="0">
              <a:solidFill>
                <a:srgbClr val="00205B"/>
              </a:solidFill>
              <a:latin typeface="Calibri" panose="020F0502020204030204" pitchFamily="34" charset="0"/>
              <a:cs typeface="Calibri" panose="020F0502020204030204" pitchFamily="34" charset="0"/>
            </a:endParaRPr>
          </a:p>
        </p:txBody>
      </p:sp>
      <p:pic>
        <p:nvPicPr>
          <p:cNvPr id="8" name="Picture 7">
            <a:extLst>
              <a:ext uri="{FF2B5EF4-FFF2-40B4-BE49-F238E27FC236}">
                <a16:creationId xmlns:a16="http://schemas.microsoft.com/office/drawing/2014/main" id="{A24C605D-C615-53A0-C816-0C04C7A330F0}"/>
              </a:ext>
            </a:extLst>
          </p:cNvPr>
          <p:cNvPicPr>
            <a:picLocks noChangeAspect="1"/>
          </p:cNvPicPr>
          <p:nvPr userDrawn="1"/>
        </p:nvPicPr>
        <p:blipFill>
          <a:blip r:embed="rId4"/>
          <a:stretch>
            <a:fillRect/>
          </a:stretch>
        </p:blipFill>
        <p:spPr>
          <a:xfrm>
            <a:off x="1237231" y="3652703"/>
            <a:ext cx="260856" cy="260856"/>
          </a:xfrm>
          <a:prstGeom prst="rect">
            <a:avLst/>
          </a:prstGeom>
        </p:spPr>
      </p:pic>
      <p:pic>
        <p:nvPicPr>
          <p:cNvPr id="9" name="Picture 8">
            <a:extLst>
              <a:ext uri="{FF2B5EF4-FFF2-40B4-BE49-F238E27FC236}">
                <a16:creationId xmlns:a16="http://schemas.microsoft.com/office/drawing/2014/main" id="{B42A2163-3026-9CC8-9E4D-C707F7D56235}"/>
              </a:ext>
            </a:extLst>
          </p:cNvPr>
          <p:cNvPicPr>
            <a:picLocks noChangeAspect="1"/>
          </p:cNvPicPr>
          <p:nvPr userDrawn="1"/>
        </p:nvPicPr>
        <p:blipFill>
          <a:blip r:embed="rId5"/>
          <a:stretch>
            <a:fillRect/>
          </a:stretch>
        </p:blipFill>
        <p:spPr>
          <a:xfrm>
            <a:off x="931341" y="3652703"/>
            <a:ext cx="260856" cy="260856"/>
          </a:xfrm>
          <a:prstGeom prst="rect">
            <a:avLst/>
          </a:prstGeom>
        </p:spPr>
      </p:pic>
      <p:pic>
        <p:nvPicPr>
          <p:cNvPr id="10" name="Picture 9">
            <a:extLst>
              <a:ext uri="{FF2B5EF4-FFF2-40B4-BE49-F238E27FC236}">
                <a16:creationId xmlns:a16="http://schemas.microsoft.com/office/drawing/2014/main" id="{DBBD938B-4575-FAD8-78BE-4DC4629CCDE7}"/>
              </a:ext>
            </a:extLst>
          </p:cNvPr>
          <p:cNvPicPr>
            <a:picLocks noChangeAspect="1"/>
          </p:cNvPicPr>
          <p:nvPr userDrawn="1"/>
        </p:nvPicPr>
        <p:blipFill>
          <a:blip r:embed="rId6"/>
          <a:stretch>
            <a:fillRect/>
          </a:stretch>
        </p:blipFill>
        <p:spPr>
          <a:xfrm>
            <a:off x="2799885" y="3652703"/>
            <a:ext cx="260856" cy="260856"/>
          </a:xfrm>
          <a:prstGeom prst="rect">
            <a:avLst/>
          </a:prstGeom>
        </p:spPr>
      </p:pic>
      <p:sp>
        <p:nvSpPr>
          <p:cNvPr id="19" name="TextBox 18">
            <a:extLst>
              <a:ext uri="{FF2B5EF4-FFF2-40B4-BE49-F238E27FC236}">
                <a16:creationId xmlns:a16="http://schemas.microsoft.com/office/drawing/2014/main" id="{12B705B1-FACF-E86D-1769-013B8451DF9A}"/>
              </a:ext>
            </a:extLst>
          </p:cNvPr>
          <p:cNvSpPr txBox="1">
            <a:spLocks/>
          </p:cNvSpPr>
          <p:nvPr userDrawn="1"/>
        </p:nvSpPr>
        <p:spPr>
          <a:xfrm>
            <a:off x="831850" y="3613854"/>
            <a:ext cx="8200939" cy="338554"/>
          </a:xfrm>
          <a:prstGeom prst="rect">
            <a:avLst/>
          </a:prstGeom>
          <a:noFill/>
        </p:spPr>
        <p:txBody>
          <a:bodyPr wrap="square" rtlCol="0">
            <a:spAutoFit/>
          </a:bodyPr>
          <a:lstStyle/>
          <a:p>
            <a:pPr lvl="0"/>
            <a:r>
              <a:rPr lang="en-US" sz="1600" dirty="0">
                <a:solidFill>
                  <a:srgbClr val="00205B"/>
                </a:solidFill>
                <a:latin typeface="Calibri" panose="020F0502020204030204" pitchFamily="34" charset="0"/>
                <a:cs typeface="Calibri" panose="020F0502020204030204" pitchFamily="34" charset="0"/>
              </a:rPr>
              <a:t>              @</a:t>
            </a:r>
            <a:r>
              <a:rPr lang="en-US" sz="1600" dirty="0" err="1">
                <a:solidFill>
                  <a:srgbClr val="00205B"/>
                </a:solidFill>
                <a:latin typeface="Calibri" panose="020F0502020204030204" pitchFamily="34" charset="0"/>
                <a:cs typeface="Calibri" panose="020F0502020204030204" pitchFamily="34" charset="0"/>
              </a:rPr>
              <a:t>NFHS_org</a:t>
            </a:r>
            <a:r>
              <a:rPr lang="en-US" sz="1600" dirty="0">
                <a:solidFill>
                  <a:srgbClr val="00205B"/>
                </a:solidFill>
                <a:latin typeface="Calibri" panose="020F0502020204030204" pitchFamily="34" charset="0"/>
                <a:cs typeface="Calibri" panose="020F0502020204030204" pitchFamily="34" charset="0"/>
              </a:rPr>
              <a:t>            @NFHS1920</a:t>
            </a:r>
          </a:p>
        </p:txBody>
      </p:sp>
    </p:spTree>
    <p:extLst>
      <p:ext uri="{BB962C8B-B14F-4D97-AF65-F5344CB8AC3E}">
        <p14:creationId xmlns:p14="http://schemas.microsoft.com/office/powerpoint/2010/main" val="905166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C259D7-C629-99D5-E5E6-C1F8133D47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8A588-CC38-9DAA-DD30-66D45B7B42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E522-F825-B856-E8E5-41511A3664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7600CC-5870-3A48-916C-A06D7BC60A64}" type="datetimeFigureOut">
              <a:rPr lang="en-US" smtClean="0"/>
              <a:t>1/5/2026</a:t>
            </a:fld>
            <a:endParaRPr lang="en-US"/>
          </a:p>
        </p:txBody>
      </p:sp>
      <p:sp>
        <p:nvSpPr>
          <p:cNvPr id="5" name="Footer Placeholder 4">
            <a:extLst>
              <a:ext uri="{FF2B5EF4-FFF2-40B4-BE49-F238E27FC236}">
                <a16:creationId xmlns:a16="http://schemas.microsoft.com/office/drawing/2014/main" id="{D3CAF983-59E2-C2D4-3DA6-D9B1BBA51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F1BFF0-BF3B-C0DA-5CCD-ACE9829FFA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64E3598-2D5C-024F-9D1E-B79FF9982580}" type="slidenum">
              <a:rPr lang="en-US" smtClean="0"/>
              <a:t>‹#›</a:t>
            </a:fld>
            <a:endParaRPr lang="en-US"/>
          </a:p>
        </p:txBody>
      </p:sp>
    </p:spTree>
    <p:extLst>
      <p:ext uri="{BB962C8B-B14F-4D97-AF65-F5344CB8AC3E}">
        <p14:creationId xmlns:p14="http://schemas.microsoft.com/office/powerpoint/2010/main" val="328018063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9" r:id="rId3"/>
    <p:sldLayoutId id="2147483670" r:id="rId4"/>
    <p:sldLayoutId id="2147483671" r:id="rId5"/>
    <p:sldLayoutId id="2147483672" r:id="rId6"/>
    <p:sldLayoutId id="2147483673"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01C00-8A58-2643-8B86-A02C5A11B69B}"/>
              </a:ext>
            </a:extLst>
          </p:cNvPr>
          <p:cNvSpPr>
            <a:spLocks noGrp="1"/>
          </p:cNvSpPr>
          <p:nvPr>
            <p:ph type="ctrTitle"/>
          </p:nvPr>
        </p:nvSpPr>
        <p:spPr/>
        <p:txBody>
          <a:bodyPr/>
          <a:lstStyle/>
          <a:p>
            <a:r>
              <a:rPr lang="en-US" dirty="0"/>
              <a:t>2025-26 NFHS Softball</a:t>
            </a:r>
          </a:p>
        </p:txBody>
      </p:sp>
      <p:sp>
        <p:nvSpPr>
          <p:cNvPr id="5" name="Subtitle 4">
            <a:extLst>
              <a:ext uri="{FF2B5EF4-FFF2-40B4-BE49-F238E27FC236}">
                <a16:creationId xmlns:a16="http://schemas.microsoft.com/office/drawing/2014/main" id="{F854DE37-6995-A5D3-35F2-4CCCDD38E43E}"/>
              </a:ext>
            </a:extLst>
          </p:cNvPr>
          <p:cNvSpPr>
            <a:spLocks noGrp="1"/>
          </p:cNvSpPr>
          <p:nvPr>
            <p:ph type="subTitle" idx="1"/>
          </p:nvPr>
        </p:nvSpPr>
        <p:spPr/>
        <p:txBody>
          <a:bodyPr/>
          <a:lstStyle/>
          <a:p>
            <a:r>
              <a:rPr lang="en-US" dirty="0"/>
              <a:t>Batting Out Of Order</a:t>
            </a:r>
          </a:p>
        </p:txBody>
      </p:sp>
      <p:sp>
        <p:nvSpPr>
          <p:cNvPr id="2" name="TextBox 2">
            <a:extLst>
              <a:ext uri="{FF2B5EF4-FFF2-40B4-BE49-F238E27FC236}">
                <a16:creationId xmlns:a16="http://schemas.microsoft.com/office/drawing/2014/main" id="{73BDFCDC-6400-F083-3C5F-0742274637CC}"/>
              </a:ext>
            </a:extLst>
          </p:cNvPr>
          <p:cNvSpPr txBox="1"/>
          <p:nvPr/>
        </p:nvSpPr>
        <p:spPr>
          <a:xfrm>
            <a:off x="10668000" y="6489630"/>
            <a:ext cx="1362874" cy="2616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t>Updated 1/05/2026</a:t>
            </a:r>
          </a:p>
        </p:txBody>
      </p:sp>
    </p:spTree>
    <p:extLst>
      <p:ext uri="{BB962C8B-B14F-4D97-AF65-F5344CB8AC3E}">
        <p14:creationId xmlns:p14="http://schemas.microsoft.com/office/powerpoint/2010/main" val="327865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Content Placeholder 1">
            <a:extLst>
              <a:ext uri="{FF2B5EF4-FFF2-40B4-BE49-F238E27FC236}">
                <a16:creationId xmlns:a16="http://schemas.microsoft.com/office/drawing/2014/main" id="{D2EE31C9-DAEC-45E7-90D3-3343A6EBA152}"/>
              </a:ext>
            </a:extLst>
          </p:cNvPr>
          <p:cNvSpPr>
            <a:spLocks noGrp="1"/>
          </p:cNvSpPr>
          <p:nvPr>
            <p:ph idx="1"/>
          </p:nvPr>
        </p:nvSpPr>
        <p:spPr>
          <a:xfrm>
            <a:off x="1082675" y="1892427"/>
            <a:ext cx="10026650" cy="4338637"/>
          </a:xfrm>
        </p:spPr>
        <p:txBody>
          <a:bodyPr>
            <a:normAutofit/>
          </a:bodyPr>
          <a:lstStyle/>
          <a:p>
            <a:pPr algn="just">
              <a:buNone/>
            </a:pPr>
            <a:r>
              <a:rPr lang="en-US" altLang="en-US" sz="3200" b="1" dirty="0"/>
              <a:t>Play 1</a:t>
            </a:r>
          </a:p>
          <a:p>
            <a:pPr algn="just">
              <a:buNone/>
            </a:pPr>
            <a:endParaRPr lang="en-US" altLang="en-US" sz="3200" dirty="0">
              <a:solidFill>
                <a:srgbClr val="000000"/>
              </a:solidFill>
              <a:ea typeface="MS PGothic" panose="020B0600070205080204" pitchFamily="34" charset="-128"/>
            </a:endParaRPr>
          </a:p>
          <a:p>
            <a:pPr marL="0" indent="0" algn="just">
              <a:buNone/>
            </a:pPr>
            <a:r>
              <a:rPr lang="en-US" altLang="en-US" sz="3200" dirty="0"/>
              <a:t>With R1 on 1B, B3 skips B2 in the batting order.  The error is discovered by the defensive team and reported to the umpire after B3 has a 0-2 count. </a:t>
            </a:r>
          </a:p>
        </p:txBody>
      </p:sp>
    </p:spTree>
    <p:extLst>
      <p:ext uri="{BB962C8B-B14F-4D97-AF65-F5344CB8AC3E}">
        <p14:creationId xmlns:p14="http://schemas.microsoft.com/office/powerpoint/2010/main" val="7086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B7AA0697-34C8-4BD1-A3DA-0D1106086F04}"/>
              </a:ext>
            </a:extLst>
          </p:cNvPr>
          <p:cNvSpPr>
            <a:spLocks noGrp="1"/>
          </p:cNvSpPr>
          <p:nvPr>
            <p:ph type="title"/>
          </p:nvPr>
        </p:nvSpPr>
        <p:spPr/>
        <p:txBody>
          <a:bodyPr/>
          <a:lstStyle/>
          <a:p>
            <a:r>
              <a:rPr lang="en-US" altLang="en-US"/>
              <a:t>Result 1</a:t>
            </a:r>
            <a:br>
              <a:rPr lang="en-US" altLang="en-US"/>
            </a:br>
            <a:endParaRPr lang="en-US" altLang="en-US"/>
          </a:p>
        </p:txBody>
      </p:sp>
      <p:sp>
        <p:nvSpPr>
          <p:cNvPr id="29699" name="Text Box 5">
            <a:extLst>
              <a:ext uri="{FF2B5EF4-FFF2-40B4-BE49-F238E27FC236}">
                <a16:creationId xmlns:a16="http://schemas.microsoft.com/office/drawing/2014/main" id="{F8844B5B-5136-4D33-B9A1-A5269860D440}"/>
              </a:ext>
            </a:extLst>
          </p:cNvPr>
          <p:cNvSpPr txBox="1">
            <a:spLocks noChangeArrowheads="1"/>
          </p:cNvSpPr>
          <p:nvPr/>
        </p:nvSpPr>
        <p:spPr bwMode="auto">
          <a:xfrm>
            <a:off x="4229100" y="1313236"/>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070FC6F3-606E-4A06-816A-7799C1866D3B}"/>
              </a:ext>
            </a:extLst>
          </p:cNvPr>
          <p:cNvSpPr>
            <a:spLocks noChangeArrowheads="1"/>
          </p:cNvSpPr>
          <p:nvPr/>
        </p:nvSpPr>
        <p:spPr bwMode="auto">
          <a:xfrm>
            <a:off x="41910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5E41E205-A23E-4A15-9FA6-F7A2A4C066A1}"/>
              </a:ext>
            </a:extLst>
          </p:cNvPr>
          <p:cNvSpPr>
            <a:spLocks noChangeArrowheads="1"/>
          </p:cNvSpPr>
          <p:nvPr/>
        </p:nvSpPr>
        <p:spPr bwMode="auto">
          <a:xfrm>
            <a:off x="5219700" y="1923443"/>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8">
            <a:extLst>
              <a:ext uri="{FF2B5EF4-FFF2-40B4-BE49-F238E27FC236}">
                <a16:creationId xmlns:a16="http://schemas.microsoft.com/office/drawing/2014/main" id="{65F20EF1-0D3E-47A2-980B-B2AB5A4D6687}"/>
              </a:ext>
            </a:extLst>
          </p:cNvPr>
          <p:cNvSpPr txBox="1">
            <a:spLocks noChangeArrowheads="1"/>
          </p:cNvSpPr>
          <p:nvPr/>
        </p:nvSpPr>
        <p:spPr bwMode="auto">
          <a:xfrm>
            <a:off x="1752600" y="3810001"/>
            <a:ext cx="2286000" cy="106997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Proper batter takes their position in batter’s box assumes current ball and strike count</a:t>
            </a:r>
          </a:p>
        </p:txBody>
      </p:sp>
      <p:grpSp>
        <p:nvGrpSpPr>
          <p:cNvPr id="8" name="Group 15">
            <a:extLst>
              <a:ext uri="{FF2B5EF4-FFF2-40B4-BE49-F238E27FC236}">
                <a16:creationId xmlns:a16="http://schemas.microsoft.com/office/drawing/2014/main" id="{75BFAA07-47A4-4BF7-81FD-A42484437576}"/>
              </a:ext>
            </a:extLst>
          </p:cNvPr>
          <p:cNvGrpSpPr>
            <a:grpSpLocks/>
          </p:cNvGrpSpPr>
          <p:nvPr/>
        </p:nvGrpSpPr>
        <p:grpSpPr bwMode="auto">
          <a:xfrm>
            <a:off x="2590800" y="2784476"/>
            <a:ext cx="1600200" cy="1025525"/>
            <a:chOff x="669" y="1728"/>
            <a:chExt cx="1008" cy="646"/>
          </a:xfrm>
          <a:solidFill>
            <a:schemeClr val="bg1"/>
          </a:solidFill>
        </p:grpSpPr>
        <p:sp>
          <p:nvSpPr>
            <p:cNvPr id="9" name="AutoShape 10">
              <a:extLst>
                <a:ext uri="{FF2B5EF4-FFF2-40B4-BE49-F238E27FC236}">
                  <a16:creationId xmlns:a16="http://schemas.microsoft.com/office/drawing/2014/main" id="{FC4E991F-3009-4D01-A466-9406AB33D959}"/>
                </a:ext>
              </a:extLst>
            </p:cNvPr>
            <p:cNvSpPr>
              <a:spLocks noChangeArrowheads="1"/>
            </p:cNvSpPr>
            <p:nvPr/>
          </p:nvSpPr>
          <p:spPr bwMode="auto">
            <a:xfrm rot="5426134" flipV="1">
              <a:off x="868" y="1566"/>
              <a:ext cx="609" cy="100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4 w 21600"/>
                <a:gd name="T13" fmla="*/ 2914 h 21600"/>
                <a:gd name="T14" fmla="*/ 18231 w 21600"/>
                <a:gd name="T15" fmla="*/ 923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wrap="none" anchor="ctr"/>
            <a:lstStyle/>
            <a:p>
              <a:pPr>
                <a:defRPr/>
              </a:pPr>
              <a:endParaRPr lang="en-US"/>
            </a:p>
          </p:txBody>
        </p:sp>
        <p:sp>
          <p:nvSpPr>
            <p:cNvPr id="10" name="Text Box 11">
              <a:extLst>
                <a:ext uri="{FF2B5EF4-FFF2-40B4-BE49-F238E27FC236}">
                  <a16:creationId xmlns:a16="http://schemas.microsoft.com/office/drawing/2014/main" id="{8EAD29B0-7693-4A61-8A34-7DA2EA76EA58}"/>
                </a:ext>
              </a:extLst>
            </p:cNvPr>
            <p:cNvSpPr txBox="1">
              <a:spLocks noChangeArrowheads="1"/>
            </p:cNvSpPr>
            <p:nvPr/>
          </p:nvSpPr>
          <p:spPr bwMode="auto">
            <a:xfrm>
              <a:off x="1174" y="1728"/>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a:solidFill>
                    <a:srgbClr val="000000"/>
                  </a:solidFill>
                  <a:latin typeface="Times" pitchFamily="18" charset="0"/>
                </a:rPr>
                <a:t>NO</a:t>
              </a:r>
            </a:p>
          </p:txBody>
        </p:sp>
      </p:grpSp>
      <p:sp>
        <p:nvSpPr>
          <p:cNvPr id="11" name="Text Box 22">
            <a:extLst>
              <a:ext uri="{FF2B5EF4-FFF2-40B4-BE49-F238E27FC236}">
                <a16:creationId xmlns:a16="http://schemas.microsoft.com/office/drawing/2014/main" id="{CB921910-C165-40E1-BA8E-FF8F3983DA3A}"/>
              </a:ext>
            </a:extLst>
          </p:cNvPr>
          <p:cNvSpPr txBox="1">
            <a:spLocks noChangeArrowheads="1"/>
          </p:cNvSpPr>
          <p:nvPr/>
        </p:nvSpPr>
        <p:spPr bwMode="auto">
          <a:xfrm>
            <a:off x="7327232" y="2682081"/>
            <a:ext cx="4114800" cy="1493838"/>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a:latin typeface="Times" panose="02020603050405020304" pitchFamily="18" charset="0"/>
              </a:rPr>
              <a:t>B3 is replaced by B2 who assumes the 0-2 count. </a:t>
            </a:r>
          </a:p>
          <a:p>
            <a:pPr algn="ctr">
              <a:spcBef>
                <a:spcPct val="50000"/>
              </a:spcBef>
              <a:buClrTx/>
              <a:buFontTx/>
              <a:buNone/>
            </a:pPr>
            <a:r>
              <a:rPr lang="en-US" altLang="en-US" sz="2400">
                <a:latin typeface="Times" panose="02020603050405020304" pitchFamily="18" charset="0"/>
              </a:rPr>
              <a:t>(7-1-1)</a:t>
            </a:r>
          </a:p>
        </p:txBody>
      </p:sp>
    </p:spTree>
    <p:extLst>
      <p:ext uri="{BB962C8B-B14F-4D97-AF65-F5344CB8AC3E}">
        <p14:creationId xmlns:p14="http://schemas.microsoft.com/office/powerpoint/2010/main" val="3054976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6202C7BA-04A7-4C3E-81F1-04D154ADBFE1}"/>
              </a:ext>
            </a:extLst>
          </p:cNvPr>
          <p:cNvSpPr/>
          <p:nvPr/>
        </p:nvSpPr>
        <p:spPr>
          <a:xfrm>
            <a:off x="1068978" y="1953113"/>
            <a:ext cx="10284822" cy="3046988"/>
          </a:xfrm>
          <a:prstGeom prst="rect">
            <a:avLst/>
          </a:prstGeom>
        </p:spPr>
        <p:txBody>
          <a:bodyPr wrap="square">
            <a:spAutoFit/>
          </a:bodyPr>
          <a:lstStyle/>
          <a:p>
            <a:pPr algn="just"/>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2</a:t>
            </a:r>
          </a:p>
          <a:p>
            <a:pPr algn="just"/>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gn="just"/>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no outs, R1 on 1B and B2 scheduled to bat, B4 comes to bat instead and grounds into a double play.  The defense appeals B4 batting out of order before a pitch to the next batter. </a:t>
            </a:r>
          </a:p>
        </p:txBody>
      </p:sp>
    </p:spTree>
    <p:extLst>
      <p:ext uri="{BB962C8B-B14F-4D97-AF65-F5344CB8AC3E}">
        <p14:creationId xmlns:p14="http://schemas.microsoft.com/office/powerpoint/2010/main" val="1298062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1180582-A464-41F8-AD23-57502350E676}"/>
              </a:ext>
            </a:extLst>
          </p:cNvPr>
          <p:cNvSpPr>
            <a:spLocks noGrp="1"/>
          </p:cNvSpPr>
          <p:nvPr>
            <p:ph type="title"/>
          </p:nvPr>
        </p:nvSpPr>
        <p:spPr/>
        <p:txBody>
          <a:bodyPr/>
          <a:lstStyle/>
          <a:p>
            <a:r>
              <a:rPr lang="en-US" altLang="en-US"/>
              <a:t>Result 2</a:t>
            </a:r>
            <a:br>
              <a:rPr lang="en-US" altLang="en-US"/>
            </a:br>
            <a:endParaRPr lang="en-US" altLang="en-US"/>
          </a:p>
        </p:txBody>
      </p:sp>
      <p:sp>
        <p:nvSpPr>
          <p:cNvPr id="31747" name="Text Box 5">
            <a:extLst>
              <a:ext uri="{FF2B5EF4-FFF2-40B4-BE49-F238E27FC236}">
                <a16:creationId xmlns:a16="http://schemas.microsoft.com/office/drawing/2014/main" id="{B934D379-3460-43A0-8AC0-74F77600AC41}"/>
              </a:ext>
            </a:extLst>
          </p:cNvPr>
          <p:cNvSpPr txBox="1">
            <a:spLocks noChangeArrowheads="1"/>
          </p:cNvSpPr>
          <p:nvPr/>
        </p:nvSpPr>
        <p:spPr bwMode="auto">
          <a:xfrm>
            <a:off x="3733800" y="1371601"/>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9E0899CB-CCE5-42EB-88BA-B135B364F700}"/>
              </a:ext>
            </a:extLst>
          </p:cNvPr>
          <p:cNvSpPr>
            <a:spLocks noChangeArrowheads="1"/>
          </p:cNvSpPr>
          <p:nvPr/>
        </p:nvSpPr>
        <p:spPr bwMode="auto">
          <a:xfrm>
            <a:off x="36576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latin typeface="Times" panose="02020603050405020304" pitchFamily="18" charset="0"/>
              </a:rPr>
              <a:t>Has the </a:t>
            </a:r>
          </a:p>
          <a:p>
            <a:pPr algn="ctr">
              <a:spcBef>
                <a:spcPct val="0"/>
              </a:spcBef>
              <a:buClrTx/>
              <a:buFontTx/>
              <a:buNone/>
            </a:pPr>
            <a:r>
              <a:rPr lang="en-US" altLang="en-US" sz="1800" dirty="0">
                <a:solidFill>
                  <a:srgbClr val="000000"/>
                </a:solidFill>
                <a:latin typeface="Times" panose="02020603050405020304" pitchFamily="18" charset="0"/>
              </a:rPr>
              <a:t>batter completed their </a:t>
            </a:r>
          </a:p>
          <a:p>
            <a:pPr algn="ctr">
              <a:spcBef>
                <a:spcPct val="0"/>
              </a:spcBef>
              <a:buClrTx/>
              <a:buFontTx/>
              <a:buNone/>
            </a:pPr>
            <a:r>
              <a:rPr lang="en-US" altLang="en-US" sz="1800" dirty="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E5AE8A77-4ADE-47A5-9663-FF9436A67977}"/>
              </a:ext>
            </a:extLst>
          </p:cNvPr>
          <p:cNvSpPr>
            <a:spLocks noChangeArrowheads="1"/>
          </p:cNvSpPr>
          <p:nvPr/>
        </p:nvSpPr>
        <p:spPr bwMode="auto">
          <a:xfrm>
            <a:off x="4724400" y="1952626"/>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2">
            <a:extLst>
              <a:ext uri="{FF2B5EF4-FFF2-40B4-BE49-F238E27FC236}">
                <a16:creationId xmlns:a16="http://schemas.microsoft.com/office/drawing/2014/main" id="{D9026A9E-0BBC-4F93-BDEA-2F8B17260251}"/>
              </a:ext>
            </a:extLst>
          </p:cNvPr>
          <p:cNvSpPr txBox="1">
            <a:spLocks noChangeArrowheads="1"/>
          </p:cNvSpPr>
          <p:nvPr/>
        </p:nvSpPr>
        <p:spPr bwMode="auto">
          <a:xfrm>
            <a:off x="2438400" y="5337175"/>
            <a:ext cx="3886200" cy="1169988"/>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  </a:t>
            </a:r>
          </a:p>
        </p:txBody>
      </p:sp>
      <p:sp>
        <p:nvSpPr>
          <p:cNvPr id="8" name="AutoShape 14">
            <a:extLst>
              <a:ext uri="{FF2B5EF4-FFF2-40B4-BE49-F238E27FC236}">
                <a16:creationId xmlns:a16="http://schemas.microsoft.com/office/drawing/2014/main" id="{F8DF837A-9D02-4838-B307-00F708FC85D3}"/>
              </a:ext>
            </a:extLst>
          </p:cNvPr>
          <p:cNvSpPr>
            <a:spLocks noChangeArrowheads="1"/>
          </p:cNvSpPr>
          <p:nvPr/>
        </p:nvSpPr>
        <p:spPr bwMode="auto">
          <a:xfrm>
            <a:off x="5638800" y="37338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6">
            <a:extLst>
              <a:ext uri="{FF2B5EF4-FFF2-40B4-BE49-F238E27FC236}">
                <a16:creationId xmlns:a16="http://schemas.microsoft.com/office/drawing/2014/main" id="{17B8EB32-9014-421C-A235-AFF0206E4608}"/>
              </a:ext>
            </a:extLst>
          </p:cNvPr>
          <p:cNvGrpSpPr>
            <a:grpSpLocks/>
          </p:cNvGrpSpPr>
          <p:nvPr/>
        </p:nvGrpSpPr>
        <p:grpSpPr bwMode="auto">
          <a:xfrm>
            <a:off x="3730625" y="4191001"/>
            <a:ext cx="1906588" cy="1141413"/>
            <a:chOff x="1726" y="2640"/>
            <a:chExt cx="1201" cy="719"/>
          </a:xfrm>
          <a:solidFill>
            <a:schemeClr val="bg1"/>
          </a:solidFill>
        </p:grpSpPr>
        <p:sp>
          <p:nvSpPr>
            <p:cNvPr id="10" name="AutoShape 17">
              <a:extLst>
                <a:ext uri="{FF2B5EF4-FFF2-40B4-BE49-F238E27FC236}">
                  <a16:creationId xmlns:a16="http://schemas.microsoft.com/office/drawing/2014/main" id="{C04ADF81-31DA-4038-97AB-A25B7C3D85B8}"/>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1" name="Text Box 18">
              <a:extLst>
                <a:ext uri="{FF2B5EF4-FFF2-40B4-BE49-F238E27FC236}">
                  <a16:creationId xmlns:a16="http://schemas.microsoft.com/office/drawing/2014/main" id="{D28AE8C9-FEC9-4F69-8AAE-F81677837144}"/>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endParaRPr lang="en-US" altLang="en-US" sz="2400" dirty="0">
                <a:solidFill>
                  <a:srgbClr val="000000"/>
                </a:solidFill>
                <a:latin typeface="Times" pitchFamily="18" charset="0"/>
              </a:endParaRPr>
            </a:p>
          </p:txBody>
        </p:sp>
      </p:grpSp>
      <p:grpSp>
        <p:nvGrpSpPr>
          <p:cNvPr id="12" name="Group 25">
            <a:extLst>
              <a:ext uri="{FF2B5EF4-FFF2-40B4-BE49-F238E27FC236}">
                <a16:creationId xmlns:a16="http://schemas.microsoft.com/office/drawing/2014/main" id="{CB11F9F8-7CAF-49AB-8D10-955B1FA5E79C}"/>
              </a:ext>
            </a:extLst>
          </p:cNvPr>
          <p:cNvGrpSpPr>
            <a:grpSpLocks/>
          </p:cNvGrpSpPr>
          <p:nvPr/>
        </p:nvGrpSpPr>
        <p:grpSpPr bwMode="auto">
          <a:xfrm>
            <a:off x="6019800" y="2743200"/>
            <a:ext cx="1143000" cy="990600"/>
            <a:chOff x="3168" y="1728"/>
            <a:chExt cx="720" cy="624"/>
          </a:xfrm>
          <a:solidFill>
            <a:schemeClr val="bg1"/>
          </a:solidFill>
        </p:grpSpPr>
        <p:sp>
          <p:nvSpPr>
            <p:cNvPr id="13" name="AutoShape 20">
              <a:extLst>
                <a:ext uri="{FF2B5EF4-FFF2-40B4-BE49-F238E27FC236}">
                  <a16:creationId xmlns:a16="http://schemas.microsoft.com/office/drawing/2014/main" id="{20176A26-C89C-4E34-871B-BE5D3CF08FE8}"/>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1">
              <a:extLst>
                <a:ext uri="{FF2B5EF4-FFF2-40B4-BE49-F238E27FC236}">
                  <a16:creationId xmlns:a16="http://schemas.microsoft.com/office/drawing/2014/main" id="{2CF4D954-351C-4645-88B1-778701581E9C}"/>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65B5654F-DF93-4331-915B-9CB491C58BCD}"/>
              </a:ext>
            </a:extLst>
          </p:cNvPr>
          <p:cNvSpPr txBox="1">
            <a:spLocks noChangeArrowheads="1"/>
          </p:cNvSpPr>
          <p:nvPr/>
        </p:nvSpPr>
        <p:spPr bwMode="auto">
          <a:xfrm>
            <a:off x="8915400" y="896937"/>
            <a:ext cx="2362200" cy="409257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out on R1 stands, B2 is out for missing their turn at bat, resulting in the 2</a:t>
            </a:r>
            <a:r>
              <a:rPr lang="en-US" altLang="en-US" baseline="30000" dirty="0">
                <a:latin typeface="Times" panose="02020603050405020304" pitchFamily="18" charset="0"/>
              </a:rPr>
              <a:t>nd</a:t>
            </a:r>
            <a:r>
              <a:rPr lang="en-US" altLang="en-US" dirty="0">
                <a:latin typeface="Times" panose="02020603050405020304" pitchFamily="18" charset="0"/>
              </a:rPr>
              <a:t> out.  B3 is up to bat with two outs. </a:t>
            </a:r>
          </a:p>
          <a:p>
            <a:pPr algn="ctr">
              <a:spcBef>
                <a:spcPct val="50000"/>
              </a:spcBef>
              <a:buClrTx/>
              <a:buFontTx/>
              <a:buNone/>
            </a:pPr>
            <a:r>
              <a:rPr lang="en-US" altLang="en-US" sz="2400" dirty="0">
                <a:latin typeface="Times" panose="02020603050405020304" pitchFamily="18" charset="0"/>
              </a:rPr>
              <a:t>(7-1-2 Penalty 2)</a:t>
            </a:r>
          </a:p>
        </p:txBody>
      </p:sp>
    </p:spTree>
    <p:extLst>
      <p:ext uri="{BB962C8B-B14F-4D97-AF65-F5344CB8AC3E}">
        <p14:creationId xmlns:p14="http://schemas.microsoft.com/office/powerpoint/2010/main" val="1048173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943820" y="1690688"/>
            <a:ext cx="9372599" cy="3046988"/>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3 </a:t>
            </a:r>
          </a:p>
          <a:p>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R1 on 3B, B5 skips B4 in the batting order.  B5 gets a base hit scoring R1 and ending up safe at first base.  Following a pitch to B6, the defensive team appeals that B5 batted out of order. </a:t>
            </a:r>
          </a:p>
        </p:txBody>
      </p:sp>
    </p:spTree>
    <p:extLst>
      <p:ext uri="{BB962C8B-B14F-4D97-AF65-F5344CB8AC3E}">
        <p14:creationId xmlns:p14="http://schemas.microsoft.com/office/powerpoint/2010/main" val="1251439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DA00A363-6FDB-45C6-B7C7-E9E0EB1A73A3}"/>
              </a:ext>
            </a:extLst>
          </p:cNvPr>
          <p:cNvSpPr>
            <a:spLocks noGrp="1"/>
          </p:cNvSpPr>
          <p:nvPr>
            <p:ph type="title"/>
          </p:nvPr>
        </p:nvSpPr>
        <p:spPr/>
        <p:txBody>
          <a:bodyPr/>
          <a:lstStyle/>
          <a:p>
            <a:r>
              <a:rPr lang="en-US" altLang="en-US"/>
              <a:t>Result 3</a:t>
            </a:r>
            <a:br>
              <a:rPr lang="en-US" altLang="en-US"/>
            </a:br>
            <a:endParaRPr lang="en-US" altLang="en-US"/>
          </a:p>
        </p:txBody>
      </p:sp>
      <p:sp>
        <p:nvSpPr>
          <p:cNvPr id="33795" name="Text Box 5">
            <a:extLst>
              <a:ext uri="{FF2B5EF4-FFF2-40B4-BE49-F238E27FC236}">
                <a16:creationId xmlns:a16="http://schemas.microsoft.com/office/drawing/2014/main" id="{DBA8EE03-AD1D-4D63-97AF-3C252AE9D785}"/>
              </a:ext>
            </a:extLst>
          </p:cNvPr>
          <p:cNvSpPr txBox="1">
            <a:spLocks noChangeArrowheads="1"/>
          </p:cNvSpPr>
          <p:nvPr/>
        </p:nvSpPr>
        <p:spPr bwMode="auto">
          <a:xfrm>
            <a:off x="4440006" y="288925"/>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dirty="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2A164E78-E3FF-4CC8-8758-FC6CE9AF203B}"/>
              </a:ext>
            </a:extLst>
          </p:cNvPr>
          <p:cNvSpPr>
            <a:spLocks noChangeArrowheads="1"/>
          </p:cNvSpPr>
          <p:nvPr/>
        </p:nvSpPr>
        <p:spPr bwMode="auto">
          <a:xfrm>
            <a:off x="4401906" y="1217916"/>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ED10394B-5A84-49D9-8879-A49E8B0D1322}"/>
              </a:ext>
            </a:extLst>
          </p:cNvPr>
          <p:cNvSpPr>
            <a:spLocks noChangeArrowheads="1"/>
          </p:cNvSpPr>
          <p:nvPr/>
        </p:nvSpPr>
        <p:spPr bwMode="auto">
          <a:xfrm>
            <a:off x="5430606" y="884541"/>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3">
            <a:extLst>
              <a:ext uri="{FF2B5EF4-FFF2-40B4-BE49-F238E27FC236}">
                <a16:creationId xmlns:a16="http://schemas.microsoft.com/office/drawing/2014/main" id="{F9D80846-4375-42CB-9A77-12A97D734AA7}"/>
              </a:ext>
            </a:extLst>
          </p:cNvPr>
          <p:cNvSpPr txBox="1">
            <a:spLocks noChangeArrowheads="1"/>
          </p:cNvSpPr>
          <p:nvPr/>
        </p:nvSpPr>
        <p:spPr bwMode="auto">
          <a:xfrm>
            <a:off x="7263063" y="4229100"/>
            <a:ext cx="4599398" cy="1169551"/>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dirty="0">
                <a:solidFill>
                  <a:srgbClr val="000000"/>
                </a:solidFill>
                <a:latin typeface="Times" panose="02020603050405020304" pitchFamily="18" charset="0"/>
              </a:rPr>
              <a:t>The incorrect batter becomes a legal batter whenever a pitch is thrown (legal or illegal) an intentional walk or the infielders have vacated their normal fielding positions and left fair territory.  All action that occurred stands (runs scored, runner advancement, or outs made).</a:t>
            </a:r>
          </a:p>
        </p:txBody>
      </p:sp>
      <p:sp>
        <p:nvSpPr>
          <p:cNvPr id="8" name="AutoShape 14">
            <a:extLst>
              <a:ext uri="{FF2B5EF4-FFF2-40B4-BE49-F238E27FC236}">
                <a16:creationId xmlns:a16="http://schemas.microsoft.com/office/drawing/2014/main" id="{1B9C9346-704A-4BDF-A44A-831FD6F66244}"/>
              </a:ext>
            </a:extLst>
          </p:cNvPr>
          <p:cNvSpPr>
            <a:spLocks noChangeArrowheads="1"/>
          </p:cNvSpPr>
          <p:nvPr/>
        </p:nvSpPr>
        <p:spPr bwMode="auto">
          <a:xfrm>
            <a:off x="6430879" y="27051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5">
            <a:extLst>
              <a:ext uri="{FF2B5EF4-FFF2-40B4-BE49-F238E27FC236}">
                <a16:creationId xmlns:a16="http://schemas.microsoft.com/office/drawing/2014/main" id="{05BE8765-1536-4DE4-A9E0-23BD799EBEDF}"/>
              </a:ext>
            </a:extLst>
          </p:cNvPr>
          <p:cNvGrpSpPr>
            <a:grpSpLocks/>
          </p:cNvGrpSpPr>
          <p:nvPr/>
        </p:nvGrpSpPr>
        <p:grpSpPr bwMode="auto">
          <a:xfrm>
            <a:off x="6788759" y="1707987"/>
            <a:ext cx="1143000" cy="990600"/>
            <a:chOff x="3168" y="1728"/>
            <a:chExt cx="720" cy="624"/>
          </a:xfrm>
          <a:solidFill>
            <a:schemeClr val="bg1"/>
          </a:solidFill>
        </p:grpSpPr>
        <p:sp>
          <p:nvSpPr>
            <p:cNvPr id="10" name="AutoShape 20">
              <a:extLst>
                <a:ext uri="{FF2B5EF4-FFF2-40B4-BE49-F238E27FC236}">
                  <a16:creationId xmlns:a16="http://schemas.microsoft.com/office/drawing/2014/main" id="{9A17B3BB-E2A8-498A-B37B-72B8FAECE5EB}"/>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1" name="Text Box 21">
              <a:extLst>
                <a:ext uri="{FF2B5EF4-FFF2-40B4-BE49-F238E27FC236}">
                  <a16:creationId xmlns:a16="http://schemas.microsoft.com/office/drawing/2014/main" id="{A1207E29-E64D-41D1-8A1C-BBA6E1693A93}"/>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12" name="Group 27">
            <a:extLst>
              <a:ext uri="{FF2B5EF4-FFF2-40B4-BE49-F238E27FC236}">
                <a16:creationId xmlns:a16="http://schemas.microsoft.com/office/drawing/2014/main" id="{B80D5414-0DCC-47EF-A670-3F78EC578574}"/>
              </a:ext>
            </a:extLst>
          </p:cNvPr>
          <p:cNvGrpSpPr>
            <a:grpSpLocks/>
          </p:cNvGrpSpPr>
          <p:nvPr/>
        </p:nvGrpSpPr>
        <p:grpSpPr bwMode="auto">
          <a:xfrm>
            <a:off x="8793079" y="3172974"/>
            <a:ext cx="1143000" cy="1066800"/>
            <a:chOff x="4416" y="2688"/>
            <a:chExt cx="720" cy="672"/>
          </a:xfrm>
          <a:solidFill>
            <a:schemeClr val="bg1"/>
          </a:solidFill>
        </p:grpSpPr>
        <p:sp>
          <p:nvSpPr>
            <p:cNvPr id="13" name="AutoShape 23">
              <a:extLst>
                <a:ext uri="{FF2B5EF4-FFF2-40B4-BE49-F238E27FC236}">
                  <a16:creationId xmlns:a16="http://schemas.microsoft.com/office/drawing/2014/main" id="{B20653A5-5BFA-4D5E-B4D1-B3872E339740}"/>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4">
              <a:extLst>
                <a:ext uri="{FF2B5EF4-FFF2-40B4-BE49-F238E27FC236}">
                  <a16:creationId xmlns:a16="http://schemas.microsoft.com/office/drawing/2014/main" id="{3F3979F6-D82B-4D04-8B35-D33DDC774246}"/>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E9041488-5055-49D2-901D-00E2413810D1}"/>
              </a:ext>
            </a:extLst>
          </p:cNvPr>
          <p:cNvSpPr txBox="1">
            <a:spLocks noChangeArrowheads="1"/>
          </p:cNvSpPr>
          <p:nvPr/>
        </p:nvSpPr>
        <p:spPr bwMode="auto">
          <a:xfrm>
            <a:off x="403785" y="2420481"/>
            <a:ext cx="3742765" cy="2246769"/>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appeal is denied.  The pitch to B6 made B5 the legal batter all action on the play stands. (7-1-2 Penalty 3)</a:t>
            </a:r>
          </a:p>
        </p:txBody>
      </p:sp>
    </p:spTree>
    <p:extLst>
      <p:ext uri="{BB962C8B-B14F-4D97-AF65-F5344CB8AC3E}">
        <p14:creationId xmlns:p14="http://schemas.microsoft.com/office/powerpoint/2010/main" val="1984202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1070782" y="1638373"/>
            <a:ext cx="8067201" cy="3046988"/>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4</a:t>
            </a:r>
          </a:p>
          <a:p>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B3 leads off the inning followed by B1 and then B2 with all reaching base safely. With B3 now on 3B, B4 takes one pitch</a:t>
            </a:r>
            <a:r>
              <a:rPr lang="en-US" altLang="en-US" sz="3200" b="1" i="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and the defense appeals batting out of order. </a:t>
            </a:r>
          </a:p>
        </p:txBody>
      </p:sp>
    </p:spTree>
    <p:extLst>
      <p:ext uri="{BB962C8B-B14F-4D97-AF65-F5344CB8AC3E}">
        <p14:creationId xmlns:p14="http://schemas.microsoft.com/office/powerpoint/2010/main" val="84729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654EC-82C3-E66E-5052-F49B101D1945}"/>
            </a:ext>
          </a:extLst>
        </p:cNvPr>
        <p:cNvGrpSpPr/>
        <p:nvPr/>
      </p:nvGrpSpPr>
      <p:grpSpPr>
        <a:xfrm>
          <a:off x="0" y="0"/>
          <a:ext cx="0" cy="0"/>
          <a:chOff x="0" y="0"/>
          <a:chExt cx="0" cy="0"/>
        </a:xfrm>
      </p:grpSpPr>
      <p:sp>
        <p:nvSpPr>
          <p:cNvPr id="33794" name="Title 1">
            <a:extLst>
              <a:ext uri="{FF2B5EF4-FFF2-40B4-BE49-F238E27FC236}">
                <a16:creationId xmlns:a16="http://schemas.microsoft.com/office/drawing/2014/main" id="{BEACEBDF-A11A-C77F-FF8B-0344ABD7F8BF}"/>
              </a:ext>
            </a:extLst>
          </p:cNvPr>
          <p:cNvSpPr>
            <a:spLocks noGrp="1"/>
          </p:cNvSpPr>
          <p:nvPr>
            <p:ph type="title"/>
          </p:nvPr>
        </p:nvSpPr>
        <p:spPr/>
        <p:txBody>
          <a:bodyPr/>
          <a:lstStyle/>
          <a:p>
            <a:r>
              <a:rPr lang="en-US" altLang="en-US" dirty="0"/>
              <a:t>Result 4</a:t>
            </a:r>
            <a:br>
              <a:rPr lang="en-US" altLang="en-US" dirty="0"/>
            </a:br>
            <a:endParaRPr lang="en-US" altLang="en-US" dirty="0"/>
          </a:p>
        </p:txBody>
      </p:sp>
      <p:sp>
        <p:nvSpPr>
          <p:cNvPr id="33795" name="Text Box 5">
            <a:extLst>
              <a:ext uri="{FF2B5EF4-FFF2-40B4-BE49-F238E27FC236}">
                <a16:creationId xmlns:a16="http://schemas.microsoft.com/office/drawing/2014/main" id="{D474ECAC-D7CE-C8CF-B174-E07E006B32F8}"/>
              </a:ext>
            </a:extLst>
          </p:cNvPr>
          <p:cNvSpPr txBox="1">
            <a:spLocks noChangeArrowheads="1"/>
          </p:cNvSpPr>
          <p:nvPr/>
        </p:nvSpPr>
        <p:spPr bwMode="auto">
          <a:xfrm>
            <a:off x="4440006" y="288925"/>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dirty="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0B22DD1C-1A37-9CD3-87F3-95ADB2B83291}"/>
              </a:ext>
            </a:extLst>
          </p:cNvPr>
          <p:cNvSpPr>
            <a:spLocks noChangeArrowheads="1"/>
          </p:cNvSpPr>
          <p:nvPr/>
        </p:nvSpPr>
        <p:spPr bwMode="auto">
          <a:xfrm>
            <a:off x="4401906" y="1217916"/>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BD4D6F73-4C3C-30F2-776E-48B104752771}"/>
              </a:ext>
            </a:extLst>
          </p:cNvPr>
          <p:cNvSpPr>
            <a:spLocks noChangeArrowheads="1"/>
          </p:cNvSpPr>
          <p:nvPr/>
        </p:nvSpPr>
        <p:spPr bwMode="auto">
          <a:xfrm>
            <a:off x="5430606" y="884541"/>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13">
            <a:extLst>
              <a:ext uri="{FF2B5EF4-FFF2-40B4-BE49-F238E27FC236}">
                <a16:creationId xmlns:a16="http://schemas.microsoft.com/office/drawing/2014/main" id="{689CCF36-438D-9843-5F77-F1336CF1313F}"/>
              </a:ext>
            </a:extLst>
          </p:cNvPr>
          <p:cNvSpPr txBox="1">
            <a:spLocks noChangeArrowheads="1"/>
          </p:cNvSpPr>
          <p:nvPr/>
        </p:nvSpPr>
        <p:spPr bwMode="auto">
          <a:xfrm>
            <a:off x="7263063" y="4229100"/>
            <a:ext cx="4599398" cy="1169551"/>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dirty="0">
                <a:solidFill>
                  <a:srgbClr val="000000"/>
                </a:solidFill>
                <a:latin typeface="Times" panose="02020603050405020304" pitchFamily="18" charset="0"/>
              </a:rPr>
              <a:t>The incorrect batter becomes a legal batter whenever a pitch is thrown (legal or illegal) an intentional walk or the infielders have vacated their normal fielding positions and left fair territory.  All action that occurred stands (runs scored, runner advancement, or outs made).</a:t>
            </a:r>
          </a:p>
        </p:txBody>
      </p:sp>
      <p:sp>
        <p:nvSpPr>
          <p:cNvPr id="8" name="AutoShape 14">
            <a:extLst>
              <a:ext uri="{FF2B5EF4-FFF2-40B4-BE49-F238E27FC236}">
                <a16:creationId xmlns:a16="http://schemas.microsoft.com/office/drawing/2014/main" id="{9AA84EFF-4251-F509-FAE4-4BE8E3F0DD39}"/>
              </a:ext>
            </a:extLst>
          </p:cNvPr>
          <p:cNvSpPr>
            <a:spLocks noChangeArrowheads="1"/>
          </p:cNvSpPr>
          <p:nvPr/>
        </p:nvSpPr>
        <p:spPr bwMode="auto">
          <a:xfrm>
            <a:off x="6430879" y="27051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9" name="Group 25">
            <a:extLst>
              <a:ext uri="{FF2B5EF4-FFF2-40B4-BE49-F238E27FC236}">
                <a16:creationId xmlns:a16="http://schemas.microsoft.com/office/drawing/2014/main" id="{4A7B5C29-FB5D-35E4-FB25-1BEF029F4372}"/>
              </a:ext>
            </a:extLst>
          </p:cNvPr>
          <p:cNvGrpSpPr>
            <a:grpSpLocks/>
          </p:cNvGrpSpPr>
          <p:nvPr/>
        </p:nvGrpSpPr>
        <p:grpSpPr bwMode="auto">
          <a:xfrm>
            <a:off x="6788759" y="1707987"/>
            <a:ext cx="1143000" cy="990600"/>
            <a:chOff x="3168" y="1728"/>
            <a:chExt cx="720" cy="624"/>
          </a:xfrm>
          <a:solidFill>
            <a:schemeClr val="bg1"/>
          </a:solidFill>
        </p:grpSpPr>
        <p:sp>
          <p:nvSpPr>
            <p:cNvPr id="10" name="AutoShape 20">
              <a:extLst>
                <a:ext uri="{FF2B5EF4-FFF2-40B4-BE49-F238E27FC236}">
                  <a16:creationId xmlns:a16="http://schemas.microsoft.com/office/drawing/2014/main" id="{55F8C2FA-92C2-0586-0D85-A197BC049BB3}"/>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1" name="Text Box 21">
              <a:extLst>
                <a:ext uri="{FF2B5EF4-FFF2-40B4-BE49-F238E27FC236}">
                  <a16:creationId xmlns:a16="http://schemas.microsoft.com/office/drawing/2014/main" id="{E9619058-6188-4C04-BF70-ED31579915EF}"/>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12" name="Group 27">
            <a:extLst>
              <a:ext uri="{FF2B5EF4-FFF2-40B4-BE49-F238E27FC236}">
                <a16:creationId xmlns:a16="http://schemas.microsoft.com/office/drawing/2014/main" id="{53C37470-DE88-AADE-21EA-4CE54BCBD478}"/>
              </a:ext>
            </a:extLst>
          </p:cNvPr>
          <p:cNvGrpSpPr>
            <a:grpSpLocks/>
          </p:cNvGrpSpPr>
          <p:nvPr/>
        </p:nvGrpSpPr>
        <p:grpSpPr bwMode="auto">
          <a:xfrm>
            <a:off x="8793079" y="3172974"/>
            <a:ext cx="1143000" cy="1066800"/>
            <a:chOff x="4416" y="2688"/>
            <a:chExt cx="720" cy="672"/>
          </a:xfrm>
          <a:solidFill>
            <a:schemeClr val="bg1"/>
          </a:solidFill>
        </p:grpSpPr>
        <p:sp>
          <p:nvSpPr>
            <p:cNvPr id="13" name="AutoShape 23">
              <a:extLst>
                <a:ext uri="{FF2B5EF4-FFF2-40B4-BE49-F238E27FC236}">
                  <a16:creationId xmlns:a16="http://schemas.microsoft.com/office/drawing/2014/main" id="{D2C8A28C-419E-A03C-CDE0-09B9F34AA66E}"/>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4" name="Text Box 24">
              <a:extLst>
                <a:ext uri="{FF2B5EF4-FFF2-40B4-BE49-F238E27FC236}">
                  <a16:creationId xmlns:a16="http://schemas.microsoft.com/office/drawing/2014/main" id="{E1EEC2BA-26B1-A748-6D8E-87CB34807550}"/>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endParaRPr lang="en-US" altLang="en-US" sz="2400" dirty="0">
                <a:solidFill>
                  <a:srgbClr val="000000"/>
                </a:solidFill>
                <a:latin typeface="Times" pitchFamily="18" charset="0"/>
              </a:endParaRPr>
            </a:p>
          </p:txBody>
        </p:sp>
      </p:grpSp>
      <p:sp>
        <p:nvSpPr>
          <p:cNvPr id="15" name="Text Box 22">
            <a:extLst>
              <a:ext uri="{FF2B5EF4-FFF2-40B4-BE49-F238E27FC236}">
                <a16:creationId xmlns:a16="http://schemas.microsoft.com/office/drawing/2014/main" id="{82478C4F-B57D-07C9-9842-4B0537E846A0}"/>
              </a:ext>
            </a:extLst>
          </p:cNvPr>
          <p:cNvSpPr txBox="1">
            <a:spLocks noChangeArrowheads="1"/>
          </p:cNvSpPr>
          <p:nvPr/>
        </p:nvSpPr>
        <p:spPr bwMode="auto">
          <a:xfrm>
            <a:off x="403785" y="2420481"/>
            <a:ext cx="3742765" cy="3323987"/>
          </a:xfrm>
          <a:prstGeom prst="rect">
            <a:avLst/>
          </a:prstGeom>
          <a:solidFill>
            <a:schemeClr val="bg1"/>
          </a:solidFill>
          <a:ln w="9525">
            <a:solidFill>
              <a:schemeClr val="tx1"/>
            </a:solidFill>
            <a:miter lim="800000"/>
            <a:headEnd/>
            <a:tailEnd/>
          </a:ln>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The appeal is denied.  B3, who is on base, merely misses their turn at bat with no penalty and B4 becomes the proper batter. </a:t>
            </a:r>
          </a:p>
          <a:p>
            <a:pPr algn="ctr">
              <a:spcBef>
                <a:spcPct val="50000"/>
              </a:spcBef>
              <a:buClrTx/>
              <a:buFontTx/>
              <a:buNone/>
            </a:pPr>
            <a:r>
              <a:rPr lang="en-US" altLang="en-US" dirty="0">
                <a:latin typeface="Times" panose="02020603050405020304" pitchFamily="18" charset="0"/>
              </a:rPr>
              <a:t>(7-1-2 Penalty 6)</a:t>
            </a:r>
          </a:p>
        </p:txBody>
      </p:sp>
    </p:spTree>
    <p:extLst>
      <p:ext uri="{BB962C8B-B14F-4D97-AF65-F5344CB8AC3E}">
        <p14:creationId xmlns:p14="http://schemas.microsoft.com/office/powerpoint/2010/main" val="8320937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NFHS Softball Batting Out Of Order</a:t>
            </a:r>
          </a:p>
        </p:txBody>
      </p:sp>
      <p:sp>
        <p:nvSpPr>
          <p:cNvPr id="2" name="Rectangle 1">
            <a:extLst>
              <a:ext uri="{FF2B5EF4-FFF2-40B4-BE49-F238E27FC236}">
                <a16:creationId xmlns:a16="http://schemas.microsoft.com/office/drawing/2014/main" id="{DECAA062-71BD-4DCF-BA4B-9702A980537B}"/>
              </a:ext>
            </a:extLst>
          </p:cNvPr>
          <p:cNvSpPr/>
          <p:nvPr/>
        </p:nvSpPr>
        <p:spPr>
          <a:xfrm>
            <a:off x="1004608" y="1757003"/>
            <a:ext cx="9909859" cy="4124206"/>
          </a:xfrm>
          <a:prstGeom prst="rect">
            <a:avLst/>
          </a:prstGeom>
        </p:spPr>
        <p:txBody>
          <a:bodyPr wrap="square">
            <a:spAutoFit/>
          </a:bodyPr>
          <a:lstStyle/>
          <a:p>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Play 5</a:t>
            </a:r>
          </a:p>
          <a:p>
            <a:endPar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r>
              <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With no outs, B1 bats and reaches 1B safely.  B3 bats next, skipping B2 in the batting order.  On the first pitch R1 steals second base, then with a 1-1 count, the defense intentionally walks B3.  Before a pitch to the next batter, the defense appeals that B3 batted out of order.</a:t>
            </a:r>
          </a:p>
          <a:p>
            <a:pPr algn="ctr">
              <a:buFont typeface="Wingdings" pitchFamily="2" charset="2"/>
              <a:buNone/>
              <a:defRPr/>
            </a:pPr>
            <a:endParaRPr lang="en-US" sz="3800" dirty="0">
              <a:latin typeface="+mn-lt"/>
            </a:endParaRPr>
          </a:p>
        </p:txBody>
      </p:sp>
    </p:spTree>
    <p:extLst>
      <p:ext uri="{BB962C8B-B14F-4D97-AF65-F5344CB8AC3E}">
        <p14:creationId xmlns:p14="http://schemas.microsoft.com/office/powerpoint/2010/main" val="2812583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E8FC5FD8-66EF-4176-BA64-0DA5BC007B1D}"/>
              </a:ext>
            </a:extLst>
          </p:cNvPr>
          <p:cNvSpPr>
            <a:spLocks noGrp="1"/>
          </p:cNvSpPr>
          <p:nvPr>
            <p:ph type="title"/>
          </p:nvPr>
        </p:nvSpPr>
        <p:spPr/>
        <p:txBody>
          <a:bodyPr/>
          <a:lstStyle/>
          <a:p>
            <a:r>
              <a:rPr lang="en-US" altLang="en-US"/>
              <a:t>Result 5</a:t>
            </a:r>
            <a:br>
              <a:rPr lang="en-US" altLang="en-US"/>
            </a:br>
            <a:endParaRPr lang="en-US" altLang="en-US"/>
          </a:p>
        </p:txBody>
      </p:sp>
      <p:sp>
        <p:nvSpPr>
          <p:cNvPr id="37891" name="Text Box 5">
            <a:extLst>
              <a:ext uri="{FF2B5EF4-FFF2-40B4-BE49-F238E27FC236}">
                <a16:creationId xmlns:a16="http://schemas.microsoft.com/office/drawing/2014/main" id="{C32B84A2-0C37-46EB-82A9-71ABD5F2B8E8}"/>
              </a:ext>
            </a:extLst>
          </p:cNvPr>
          <p:cNvSpPr txBox="1">
            <a:spLocks noChangeArrowheads="1"/>
          </p:cNvSpPr>
          <p:nvPr/>
        </p:nvSpPr>
        <p:spPr bwMode="auto">
          <a:xfrm>
            <a:off x="3505200" y="1331119"/>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17" name="AutoShape 6">
            <a:extLst>
              <a:ext uri="{FF2B5EF4-FFF2-40B4-BE49-F238E27FC236}">
                <a16:creationId xmlns:a16="http://schemas.microsoft.com/office/drawing/2014/main" id="{23B12732-6465-4D2B-8245-64399268FDB3}"/>
              </a:ext>
            </a:extLst>
          </p:cNvPr>
          <p:cNvSpPr>
            <a:spLocks noChangeArrowheads="1"/>
          </p:cNvSpPr>
          <p:nvPr/>
        </p:nvSpPr>
        <p:spPr bwMode="auto">
          <a:xfrm>
            <a:off x="3429000" y="22860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latin typeface="Times" panose="02020603050405020304" pitchFamily="18" charset="0"/>
              </a:rPr>
              <a:t>Has the </a:t>
            </a:r>
          </a:p>
          <a:p>
            <a:pPr algn="ctr">
              <a:spcBef>
                <a:spcPct val="0"/>
              </a:spcBef>
              <a:buClrTx/>
              <a:buFontTx/>
              <a:buNone/>
            </a:pPr>
            <a:r>
              <a:rPr lang="en-US" altLang="en-US" sz="1800" dirty="0">
                <a:solidFill>
                  <a:srgbClr val="000000"/>
                </a:solidFill>
                <a:latin typeface="Times" panose="02020603050405020304" pitchFamily="18" charset="0"/>
              </a:rPr>
              <a:t>batter completed their </a:t>
            </a:r>
          </a:p>
          <a:p>
            <a:pPr algn="ctr">
              <a:spcBef>
                <a:spcPct val="0"/>
              </a:spcBef>
              <a:buClrTx/>
              <a:buFontTx/>
              <a:buNone/>
            </a:pPr>
            <a:r>
              <a:rPr lang="en-US" altLang="en-US" sz="1800" dirty="0">
                <a:solidFill>
                  <a:srgbClr val="000000"/>
                </a:solidFill>
                <a:latin typeface="Times" panose="02020603050405020304" pitchFamily="18" charset="0"/>
              </a:rPr>
              <a:t>turn at bat?</a:t>
            </a:r>
          </a:p>
        </p:txBody>
      </p:sp>
      <p:sp>
        <p:nvSpPr>
          <p:cNvPr id="18" name="AutoShape 7">
            <a:extLst>
              <a:ext uri="{FF2B5EF4-FFF2-40B4-BE49-F238E27FC236}">
                <a16:creationId xmlns:a16="http://schemas.microsoft.com/office/drawing/2014/main" id="{18F4AD02-6EF1-4B8E-AE25-E3D541A5602C}"/>
              </a:ext>
            </a:extLst>
          </p:cNvPr>
          <p:cNvSpPr>
            <a:spLocks noChangeArrowheads="1"/>
          </p:cNvSpPr>
          <p:nvPr/>
        </p:nvSpPr>
        <p:spPr bwMode="auto">
          <a:xfrm>
            <a:off x="4458494" y="1927186"/>
            <a:ext cx="304800" cy="333375"/>
          </a:xfrm>
          <a:prstGeom prst="downArrow">
            <a:avLst>
              <a:gd name="adj1" fmla="val 50000"/>
              <a:gd name="adj2" fmla="val 31248"/>
            </a:avLst>
          </a:prstGeom>
          <a:solidFill>
            <a:schemeClr val="bg1"/>
          </a:solidFill>
          <a:ln w="12700" algn="ctr">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19" name="Text Box 12">
            <a:extLst>
              <a:ext uri="{FF2B5EF4-FFF2-40B4-BE49-F238E27FC236}">
                <a16:creationId xmlns:a16="http://schemas.microsoft.com/office/drawing/2014/main" id="{E7D6C731-67E9-454C-863A-F0AFF40308F6}"/>
              </a:ext>
            </a:extLst>
          </p:cNvPr>
          <p:cNvSpPr txBox="1">
            <a:spLocks noChangeArrowheads="1"/>
          </p:cNvSpPr>
          <p:nvPr/>
        </p:nvSpPr>
        <p:spPr bwMode="auto">
          <a:xfrm>
            <a:off x="2057400" y="5334000"/>
            <a:ext cx="3886200" cy="1169988"/>
          </a:xfrm>
          <a:prstGeom prst="rect">
            <a:avLst/>
          </a:prstGeom>
          <a:solidFill>
            <a:schemeClr val="bg1"/>
          </a:solidFill>
          <a:ln w="9525" algn="ctr">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a:t>
            </a:r>
            <a:r>
              <a:rPr lang="en-US" altLang="en-US" sz="1400">
                <a:solidFill>
                  <a:srgbClr val="FF0000"/>
                </a:solidFill>
                <a:latin typeface="Times" panose="02020603050405020304" pitchFamily="18" charset="0"/>
              </a:rPr>
              <a:t>.  </a:t>
            </a:r>
          </a:p>
        </p:txBody>
      </p:sp>
      <p:sp>
        <p:nvSpPr>
          <p:cNvPr id="20" name="AutoShape 14">
            <a:extLst>
              <a:ext uri="{FF2B5EF4-FFF2-40B4-BE49-F238E27FC236}">
                <a16:creationId xmlns:a16="http://schemas.microsoft.com/office/drawing/2014/main" id="{221DB5F6-6F75-402B-B805-2F4DE4241579}"/>
              </a:ext>
            </a:extLst>
          </p:cNvPr>
          <p:cNvSpPr>
            <a:spLocks noChangeArrowheads="1"/>
          </p:cNvSpPr>
          <p:nvPr/>
        </p:nvSpPr>
        <p:spPr bwMode="auto">
          <a:xfrm>
            <a:off x="5410200" y="3733800"/>
            <a:ext cx="2362200" cy="1447800"/>
          </a:xfrm>
          <a:prstGeom prst="flowChartDecision">
            <a:avLst/>
          </a:prstGeom>
          <a:solidFill>
            <a:schemeClr val="bg1"/>
          </a:solidFill>
          <a:ln w="9525">
            <a:solidFill>
              <a:schemeClr val="tx1"/>
            </a:solidFill>
            <a:miter lim="800000"/>
            <a:headEnd/>
            <a:tailEnd/>
          </a:ln>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21" name="Group 26">
            <a:extLst>
              <a:ext uri="{FF2B5EF4-FFF2-40B4-BE49-F238E27FC236}">
                <a16:creationId xmlns:a16="http://schemas.microsoft.com/office/drawing/2014/main" id="{C9D82975-CA64-4ED9-AD79-FE31840D3519}"/>
              </a:ext>
            </a:extLst>
          </p:cNvPr>
          <p:cNvGrpSpPr>
            <a:grpSpLocks/>
          </p:cNvGrpSpPr>
          <p:nvPr/>
        </p:nvGrpSpPr>
        <p:grpSpPr bwMode="auto">
          <a:xfrm>
            <a:off x="3505200" y="4191001"/>
            <a:ext cx="1906588" cy="1141413"/>
            <a:chOff x="1726" y="2640"/>
            <a:chExt cx="1201" cy="719"/>
          </a:xfrm>
          <a:solidFill>
            <a:schemeClr val="bg1"/>
          </a:solidFill>
        </p:grpSpPr>
        <p:sp>
          <p:nvSpPr>
            <p:cNvPr id="22" name="AutoShape 17">
              <a:extLst>
                <a:ext uri="{FF2B5EF4-FFF2-40B4-BE49-F238E27FC236}">
                  <a16:creationId xmlns:a16="http://schemas.microsoft.com/office/drawing/2014/main" id="{DBC4511F-AF98-4F37-9256-A8368A2751C2}"/>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23" name="Text Box 18">
              <a:extLst>
                <a:ext uri="{FF2B5EF4-FFF2-40B4-BE49-F238E27FC236}">
                  <a16:creationId xmlns:a16="http://schemas.microsoft.com/office/drawing/2014/main" id="{79513C85-9339-434B-8492-6B7C142DAE40}"/>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grpSp>
        <p:nvGrpSpPr>
          <p:cNvPr id="24" name="Group 25">
            <a:extLst>
              <a:ext uri="{FF2B5EF4-FFF2-40B4-BE49-F238E27FC236}">
                <a16:creationId xmlns:a16="http://schemas.microsoft.com/office/drawing/2014/main" id="{40F3B7A8-57B0-4FA7-8357-1A0D544EE966}"/>
              </a:ext>
            </a:extLst>
          </p:cNvPr>
          <p:cNvGrpSpPr>
            <a:grpSpLocks/>
          </p:cNvGrpSpPr>
          <p:nvPr/>
        </p:nvGrpSpPr>
        <p:grpSpPr bwMode="auto">
          <a:xfrm>
            <a:off x="5791200" y="2743200"/>
            <a:ext cx="1143000" cy="990600"/>
            <a:chOff x="3168" y="1728"/>
            <a:chExt cx="720" cy="624"/>
          </a:xfrm>
          <a:solidFill>
            <a:schemeClr val="bg1"/>
          </a:solidFill>
        </p:grpSpPr>
        <p:sp>
          <p:nvSpPr>
            <p:cNvPr id="25" name="AutoShape 20">
              <a:extLst>
                <a:ext uri="{FF2B5EF4-FFF2-40B4-BE49-F238E27FC236}">
                  <a16:creationId xmlns:a16="http://schemas.microsoft.com/office/drawing/2014/main" id="{9A15E10B-11A3-46F8-A06A-0CBB3DE06947}"/>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26" name="Text Box 21">
              <a:extLst>
                <a:ext uri="{FF2B5EF4-FFF2-40B4-BE49-F238E27FC236}">
                  <a16:creationId xmlns:a16="http://schemas.microsoft.com/office/drawing/2014/main" id="{F4AA5D37-2024-4263-930E-486152A8E851}"/>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sp>
        <p:nvSpPr>
          <p:cNvPr id="27" name="Text Box 22">
            <a:extLst>
              <a:ext uri="{FF2B5EF4-FFF2-40B4-BE49-F238E27FC236}">
                <a16:creationId xmlns:a16="http://schemas.microsoft.com/office/drawing/2014/main" id="{CBA0E3A8-AEBA-4B0F-B622-12D00878BDCE}"/>
              </a:ext>
            </a:extLst>
          </p:cNvPr>
          <p:cNvSpPr txBox="1">
            <a:spLocks noChangeArrowheads="1"/>
          </p:cNvSpPr>
          <p:nvPr/>
        </p:nvSpPr>
        <p:spPr bwMode="auto">
          <a:xfrm>
            <a:off x="8271794" y="1371601"/>
            <a:ext cx="2819400" cy="3754874"/>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dirty="0">
                <a:latin typeface="Times" panose="02020603050405020304" pitchFamily="18" charset="0"/>
              </a:rPr>
              <a:t>R1’s advancement stands. B2, the batter who should have batted, is ruled out.  B3 comes up to bat with one out. </a:t>
            </a:r>
          </a:p>
          <a:p>
            <a:pPr algn="ctr">
              <a:spcBef>
                <a:spcPct val="50000"/>
              </a:spcBef>
              <a:buClrTx/>
              <a:buFontTx/>
              <a:buNone/>
            </a:pPr>
            <a:r>
              <a:rPr lang="en-US" altLang="en-US" dirty="0">
                <a:latin typeface="Times" panose="02020603050405020304" pitchFamily="18" charset="0"/>
              </a:rPr>
              <a:t>(7-1-2 Penalty 2)</a:t>
            </a:r>
          </a:p>
        </p:txBody>
      </p:sp>
    </p:spTree>
    <p:extLst>
      <p:ext uri="{BB962C8B-B14F-4D97-AF65-F5344CB8AC3E}">
        <p14:creationId xmlns:p14="http://schemas.microsoft.com/office/powerpoint/2010/main" val="17156371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1145996" y="440440"/>
            <a:ext cx="10026650" cy="1204912"/>
          </a:xfrm>
        </p:spPr>
        <p:txBody>
          <a:bodyPr/>
          <a:lstStyle/>
          <a:p>
            <a:pPr>
              <a:defRPr/>
            </a:pPr>
            <a:r>
              <a:rPr lang="en-US" dirty="0"/>
              <a:t>Batting Out Of Order</a:t>
            </a:r>
          </a:p>
        </p:txBody>
      </p:sp>
      <p:sp>
        <p:nvSpPr>
          <p:cNvPr id="2" name="Rectangle 1">
            <a:extLst>
              <a:ext uri="{FF2B5EF4-FFF2-40B4-BE49-F238E27FC236}">
                <a16:creationId xmlns:a16="http://schemas.microsoft.com/office/drawing/2014/main" id="{AA85A882-1709-45F3-BF0E-C83A7376F21E}"/>
              </a:ext>
            </a:extLst>
          </p:cNvPr>
          <p:cNvSpPr/>
          <p:nvPr/>
        </p:nvSpPr>
        <p:spPr>
          <a:xfrm>
            <a:off x="1077869" y="1885405"/>
            <a:ext cx="10162903" cy="1368323"/>
          </a:xfrm>
          <a:prstGeom prst="rect">
            <a:avLst/>
          </a:prstGeom>
        </p:spPr>
        <p:txBody>
          <a:bodyPr wrap="square">
            <a:spAutoFit/>
          </a:bodyPr>
          <a:lstStyle/>
          <a:p>
            <a:pPr marL="342900" indent="-342900">
              <a:lnSpc>
                <a:spcPct val="90000"/>
              </a:lnSpc>
              <a:buFont typeface="Arial" panose="020B0604020202020204" pitchFamily="34" charset="0"/>
              <a:buChar cha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an improper batter is discovered while still at bat-</a:t>
            </a:r>
          </a:p>
          <a:p>
            <a:pPr marL="800100" lvl="1" indent="-342900">
              <a:lnSpc>
                <a:spcPct val="90000"/>
              </a:lnSpc>
              <a:buFont typeface="Arial" panose="020B0604020202020204" pitchFamily="34" charset="0"/>
              <a:buChar cha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proper batter replaces them and assumes the improper batter's ball and strike count. (7-1-1)</a:t>
            </a:r>
            <a:b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br>
            <a:endParaRPr lang="en-US" altLang="en-US" sz="2000" dirty="0">
              <a:latin typeface="+mn-lt"/>
            </a:endParaRPr>
          </a:p>
        </p:txBody>
      </p:sp>
    </p:spTree>
    <p:extLst>
      <p:ext uri="{BB962C8B-B14F-4D97-AF65-F5344CB8AC3E}">
        <p14:creationId xmlns:p14="http://schemas.microsoft.com/office/powerpoint/2010/main" val="11553051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094F3-A46D-AB12-8ED1-4A475F75A359}"/>
              </a:ext>
            </a:extLst>
          </p:cNvPr>
          <p:cNvSpPr>
            <a:spLocks noGrp="1"/>
          </p:cNvSpPr>
          <p:nvPr>
            <p:ph type="title"/>
          </p:nvPr>
        </p:nvSpPr>
        <p:spPr/>
        <p:txBody>
          <a:bodyPr/>
          <a:lstStyle/>
          <a:p>
            <a:endParaRPr lang="en-US" dirty="0"/>
          </a:p>
        </p:txBody>
      </p:sp>
      <p:sp>
        <p:nvSpPr>
          <p:cNvPr id="4" name="TextBox 3">
            <a:extLst>
              <a:ext uri="{FF2B5EF4-FFF2-40B4-BE49-F238E27FC236}">
                <a16:creationId xmlns:a16="http://schemas.microsoft.com/office/drawing/2014/main" id="{30D2895A-6B52-8B06-976A-9FD918E0438E}"/>
              </a:ext>
            </a:extLst>
          </p:cNvPr>
          <p:cNvSpPr txBox="1"/>
          <p:nvPr/>
        </p:nvSpPr>
        <p:spPr>
          <a:xfrm>
            <a:off x="831850" y="3259723"/>
            <a:ext cx="6098058" cy="338554"/>
          </a:xfrm>
          <a:prstGeom prst="rect">
            <a:avLst/>
          </a:prstGeom>
          <a:noFill/>
        </p:spPr>
        <p:txBody>
          <a:bodyPr wrap="square">
            <a:spAutoFit/>
          </a:bodyPr>
          <a:lstStyle/>
          <a:p>
            <a:pPr lvl="0"/>
            <a:r>
              <a:rPr lang="en-US" sz="1600" dirty="0">
                <a:solidFill>
                  <a:srgbClr val="00205B"/>
                </a:solidFill>
                <a:latin typeface="Calibri" panose="020F0502020204030204" pitchFamily="34" charset="0"/>
                <a:cs typeface="Calibri" panose="020F0502020204030204" pitchFamily="34" charset="0"/>
              </a:rPr>
              <a:t>NFHS.org		Phone # 317-822-5735  Email: Ssearcy@nfhs.org</a:t>
            </a:r>
          </a:p>
        </p:txBody>
      </p:sp>
    </p:spTree>
    <p:extLst>
      <p:ext uri="{BB962C8B-B14F-4D97-AF65-F5344CB8AC3E}">
        <p14:creationId xmlns:p14="http://schemas.microsoft.com/office/powerpoint/2010/main" val="126023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ACE8BAF3-9395-4C3B-B4AD-CB4E18348F72}"/>
              </a:ext>
            </a:extLst>
          </p:cNvPr>
          <p:cNvSpPr/>
          <p:nvPr/>
        </p:nvSpPr>
        <p:spPr>
          <a:xfrm>
            <a:off x="1083586" y="1906180"/>
            <a:ext cx="9823268" cy="2215991"/>
          </a:xfrm>
          <a:prstGeom prst="rect">
            <a:avLst/>
          </a:prstGeom>
        </p:spPr>
        <p:txBody>
          <a:bodyPr wrap="square">
            <a:spAutoFit/>
          </a:bodyPr>
          <a:lstStyle/>
          <a:p>
            <a:pPr algn="just"/>
            <a:r>
              <a:rPr lang="en-US" altLang="en-US" sz="24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a:t>
            </a:r>
          </a:p>
          <a:p>
            <a:pPr algn="just"/>
            <a:endPar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gn="just"/>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After the first inning, the first batter in each inning shall be the player whose name follows that of the last batter who completed a time at bat in the preceding inning.</a:t>
            </a:r>
          </a:p>
          <a:p>
            <a:pPr marL="401637" lvl="1" indent="0">
              <a:buFontTx/>
              <a:buNone/>
              <a:tabLst>
                <a:tab pos="346075" algn="l"/>
                <a:tab pos="690563" algn="l"/>
              </a:tabLst>
              <a:defRPr/>
            </a:pPr>
            <a:endParaRPr lang="en-US" altLang="en-US" dirty="0"/>
          </a:p>
        </p:txBody>
      </p:sp>
    </p:spTree>
    <p:extLst>
      <p:ext uri="{BB962C8B-B14F-4D97-AF65-F5344CB8AC3E}">
        <p14:creationId xmlns:p14="http://schemas.microsoft.com/office/powerpoint/2010/main" val="9606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39EF9707-DB2B-4359-A62A-0648FA9BD6DB}"/>
              </a:ext>
            </a:extLst>
          </p:cNvPr>
          <p:cNvSpPr/>
          <p:nvPr/>
        </p:nvSpPr>
        <p:spPr>
          <a:xfrm>
            <a:off x="1101647" y="1959629"/>
            <a:ext cx="9579428" cy="3422475"/>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PENALTY (Art. 1, 2)</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lnSpc>
                <a:spcPct val="80000"/>
              </a:lnSpc>
              <a:buFont typeface="+mj-lt"/>
              <a:buAutoNum type="arabi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batter shall be called out on appeal when the batter fails to bat in the proper order and another batter completes a time at bat in the batter’s place. </a:t>
            </a:r>
          </a:p>
          <a:p>
            <a:pPr marL="403225">
              <a:lnSpc>
                <a:spcPct val="80000"/>
              </a:lnSpc>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 Only the defensive team may appeal batting out of order after the batter has completed the time at bat.</a:t>
            </a:r>
          </a:p>
          <a:p>
            <a:pPr marL="457200" indent="-457200">
              <a:lnSpc>
                <a:spcPct val="80000"/>
              </a:lnSpc>
              <a:buFont typeface="+mj-lt"/>
              <a:buAutoNum type="arabicPeriod" startAt="2"/>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becomes a runner or is put out and the defensive team appeals to the umpire before:</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legal or illegal, to the next batter;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 intentional base on balls has occurred or;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infielders have left fair territory and the catcher vacates the normal fielding position if a half-inning has ended.</a:t>
            </a:r>
          </a:p>
          <a:p>
            <a:pPr lvl="1">
              <a:lnSpc>
                <a:spcPct val="80000"/>
              </a:lnSpc>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1152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4E0CA-8510-F531-9CA9-4512BA22A5C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B8CDDB9-D682-FA80-EDCC-BDF7C9E31986}"/>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A8C3CCE4-8E6C-79E8-05D0-3D2488463137}"/>
              </a:ext>
            </a:extLst>
          </p:cNvPr>
          <p:cNvSpPr/>
          <p:nvPr/>
        </p:nvSpPr>
        <p:spPr>
          <a:xfrm>
            <a:off x="1047858" y="1287276"/>
            <a:ext cx="10149059" cy="4653582"/>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Effects PENALTY 2</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EFFECTS: </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umpire shall declare the batter who should have batted out (not the improper batter).</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The improper batter's time at bat is negated and the batter is returned to the dugout/bench area.</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runners called out prior to discovery of the infraction remain out and runners who were not declared out must return to the base occupied at the time of the pitch. </a:t>
            </a:r>
          </a:p>
          <a:p>
            <a:pPr marL="457200" indent="-457200">
              <a:lnSpc>
                <a:spcPct val="80000"/>
              </a:lnSpc>
              <a:buFont typeface="+mj-lt"/>
              <a:buAutoNum type="arabicPeriod"/>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If a runner advances because of a stolen base, wild pitch or passed ball (F.P.) while the improper batter is at bat, such advance is legal. </a:t>
            </a:r>
          </a:p>
          <a:p>
            <a:pPr marL="457200" indent="-457200">
              <a:lnSpc>
                <a:spcPct val="80000"/>
              </a:lnSpc>
              <a:buFont typeface="+mj-lt"/>
              <a:buAutoNum type="arabicPeriod"/>
            </a:pPr>
            <a:endPar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NOTE: If any situation arises which could lead to an appeal by the defense on the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last play of the game, umpires should not leave the field until all infielders have left</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fair territory and the normal fielding position has been vacated by the catcher. Once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teams line up to shake hands, there is little chance for an appeal even if the defensive</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infielders have not crossed the foul line and umpires can leave the game at this point.</a:t>
            </a:r>
          </a:p>
          <a:p>
            <a:pPr>
              <a:lnSpc>
                <a:spcPct val="80000"/>
              </a:lnSpc>
            </a:pPr>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No appeal can be made once the umpires have left the field.</a:t>
            </a:r>
          </a:p>
        </p:txBody>
      </p:sp>
    </p:spTree>
    <p:extLst>
      <p:ext uri="{BB962C8B-B14F-4D97-AF65-F5344CB8AC3E}">
        <p14:creationId xmlns:p14="http://schemas.microsoft.com/office/powerpoint/2010/main" val="3119701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487A5-429F-F830-B50C-182A97D053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98E875-4672-59D5-3AE9-7A8AE940BB95}"/>
              </a:ext>
            </a:extLst>
          </p:cNvPr>
          <p:cNvSpPr>
            <a:spLocks noGrp="1"/>
          </p:cNvSpPr>
          <p:nvPr>
            <p:ph type="title"/>
          </p:nvPr>
        </p:nvSpPr>
        <p:spPr/>
        <p:txBody>
          <a:bodyPr/>
          <a:lstStyle/>
          <a:p>
            <a:pPr>
              <a:defRPr/>
            </a:pPr>
            <a:r>
              <a:rPr lang="en-US" dirty="0"/>
              <a:t>Batting out of order</a:t>
            </a:r>
          </a:p>
        </p:txBody>
      </p:sp>
      <p:sp>
        <p:nvSpPr>
          <p:cNvPr id="2" name="Rectangle 1">
            <a:extLst>
              <a:ext uri="{FF2B5EF4-FFF2-40B4-BE49-F238E27FC236}">
                <a16:creationId xmlns:a16="http://schemas.microsoft.com/office/drawing/2014/main" id="{390EC127-722D-3A07-1F0E-3843CA892E91}"/>
              </a:ext>
            </a:extLst>
          </p:cNvPr>
          <p:cNvSpPr/>
          <p:nvPr/>
        </p:nvSpPr>
        <p:spPr>
          <a:xfrm>
            <a:off x="1101647" y="1959629"/>
            <a:ext cx="9579428" cy="2930033"/>
          </a:xfrm>
          <a:prstGeom prst="rect">
            <a:avLst/>
          </a:prstGeom>
        </p:spPr>
        <p:txBody>
          <a:bodyPr wrap="square">
            <a:spAutoFit/>
          </a:bodyPr>
          <a:lstStyle/>
          <a:p>
            <a:r>
              <a:rPr lang="en-US" altLang="en-US" sz="20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PENALTY 3</a:t>
            </a:r>
          </a:p>
          <a:p>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lnSpc>
                <a:spcPct val="80000"/>
              </a:lnSpc>
              <a:buFont typeface="+mj-lt"/>
              <a:buAutoNum type="arabicPeriod" startAt="3"/>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has completed a turn at bat and no appeal has been made before:</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 pitch, legal or illegal, to the next batter;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an intentional base on balls has occurred or;</a:t>
            </a:r>
          </a:p>
          <a:p>
            <a:pPr marL="914400" lvl="1" indent="-457200">
              <a:lnSpc>
                <a:spcPct val="80000"/>
              </a:lnSpc>
              <a:buFont typeface="+mj-lt"/>
              <a:buAutoNum type="alphaLcPeriod"/>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all infielders have left fair territory and the catcher vacates the normal fielding position if a half-inning has ended.</a:t>
            </a:r>
          </a:p>
          <a:p>
            <a:pPr lvl="1">
              <a:lnSpc>
                <a:spcPct val="80000"/>
              </a:lnSpc>
            </a:pPr>
            <a:r>
              <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EFFECT: The improper batter becomes the proper batter and the result of the batter’s time at bat becomes legal.</a:t>
            </a:r>
          </a:p>
          <a:p>
            <a:pPr lvl="1">
              <a:lnSpc>
                <a:spcPct val="80000"/>
              </a:lnSpc>
            </a:pPr>
            <a:endParaRPr lang="en-US" altLang="en-US" sz="20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55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a:xfrm>
            <a:off x="838200" y="0"/>
            <a:ext cx="10515600" cy="1325563"/>
          </a:xfrm>
        </p:spPr>
        <p:txBody>
          <a:bodyPr/>
          <a:lstStyle/>
          <a:p>
            <a:pPr>
              <a:defRPr/>
            </a:pPr>
            <a:r>
              <a:rPr lang="en-US" dirty="0"/>
              <a:t>Batting Out Of Order</a:t>
            </a:r>
          </a:p>
        </p:txBody>
      </p:sp>
      <p:sp>
        <p:nvSpPr>
          <p:cNvPr id="2" name="Rectangle 1">
            <a:extLst>
              <a:ext uri="{FF2B5EF4-FFF2-40B4-BE49-F238E27FC236}">
                <a16:creationId xmlns:a16="http://schemas.microsoft.com/office/drawing/2014/main" id="{FE2E7D4B-5EFF-485B-BDA8-EA22CBBE15AF}"/>
              </a:ext>
            </a:extLst>
          </p:cNvPr>
          <p:cNvSpPr/>
          <p:nvPr/>
        </p:nvSpPr>
        <p:spPr>
          <a:xfrm>
            <a:off x="721659" y="1184575"/>
            <a:ext cx="9453282" cy="5509200"/>
          </a:xfrm>
          <a:prstGeom prst="rect">
            <a:avLst/>
          </a:prstGeom>
        </p:spPr>
        <p:txBody>
          <a:bodyPr wrap="square">
            <a:spAutoFit/>
          </a:bodyPr>
          <a:lstStyle/>
          <a:p>
            <a:pPr>
              <a:defRPr/>
            </a:pPr>
            <a:r>
              <a:rPr lang="en-US" altLang="en-US" sz="3200" b="1"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Rule 7-1-2, PENALTIES 4-6</a:t>
            </a:r>
          </a:p>
          <a:p>
            <a:pPr>
              <a:defRPr/>
            </a:pPr>
            <a:endParaRPr lang="en-US" altLang="en-US" sz="32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the proper batter is called out because the batter has failed to bat in turn. The next batter shall be the batter whose name follows that of the proper batter who was called out.</a:t>
            </a: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an improper batter becomes a proper batter because no appeal is properly made as above. The next batter shall be the batter whose name follows that of such legalized improper batter. The instant an improper batter's actions are legalized, the batting order picks up with the name following that of the legalized improper batter.</a:t>
            </a:r>
          </a:p>
          <a:p>
            <a:pPr marL="457200" indent="-457200">
              <a:buFont typeface="+mj-lt"/>
              <a:buAutoNum type="arabicPeriod" startAt="4"/>
              <a:defRPr/>
            </a:pPr>
            <a:r>
              <a:rPr lang="en-US" altLang="en-US" sz="2400" dirty="0">
                <a:solidFill>
                  <a:schemeClr val="bg1">
                    <a:lumMod val="50000"/>
                  </a:schemeClr>
                </a:solidFill>
                <a:latin typeface="Calibri" panose="020F0502020204030204" pitchFamily="34" charset="0"/>
                <a:ea typeface="Calibri" panose="020F0502020204030204" pitchFamily="34" charset="0"/>
                <a:cs typeface="Calibri" panose="020F0502020204030204" pitchFamily="34" charset="0"/>
              </a:rPr>
              <a:t>When several players bat out of order before discovery so that a player’s time at bat occurs while the batter is a runner. Such player remains on base, but is NOT out as a batter, and misses the player's time at bat with no penalty.</a:t>
            </a:r>
          </a:p>
        </p:txBody>
      </p:sp>
    </p:spTree>
    <p:extLst>
      <p:ext uri="{BB962C8B-B14F-4D97-AF65-F5344CB8AC3E}">
        <p14:creationId xmlns:p14="http://schemas.microsoft.com/office/powerpoint/2010/main" val="3627064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7CEC682-6A4E-483A-905B-BD7F8C3F612F}"/>
              </a:ext>
            </a:extLst>
          </p:cNvPr>
          <p:cNvSpPr>
            <a:spLocks noGrp="1"/>
          </p:cNvSpPr>
          <p:nvPr>
            <p:ph type="title"/>
          </p:nvPr>
        </p:nvSpPr>
        <p:spPr>
          <a:xfrm>
            <a:off x="1309395" y="60891"/>
            <a:ext cx="10515600" cy="1325563"/>
          </a:xfrm>
        </p:spPr>
        <p:txBody>
          <a:bodyPr/>
          <a:lstStyle/>
          <a:p>
            <a:r>
              <a:rPr lang="en-US" altLang="en-US" dirty="0"/>
              <a:t>Batting Out of Order Flowchart</a:t>
            </a:r>
            <a:br>
              <a:rPr lang="en-US" altLang="en-US" dirty="0"/>
            </a:br>
            <a:endParaRPr lang="en-US" altLang="en-US" dirty="0"/>
          </a:p>
        </p:txBody>
      </p:sp>
      <p:sp>
        <p:nvSpPr>
          <p:cNvPr id="25603" name="Text Box 5">
            <a:extLst>
              <a:ext uri="{FF2B5EF4-FFF2-40B4-BE49-F238E27FC236}">
                <a16:creationId xmlns:a16="http://schemas.microsoft.com/office/drawing/2014/main" id="{F10E71C1-B5B3-4F65-B2C4-70481DF6D03F}"/>
              </a:ext>
            </a:extLst>
          </p:cNvPr>
          <p:cNvSpPr txBox="1">
            <a:spLocks noChangeArrowheads="1"/>
          </p:cNvSpPr>
          <p:nvPr/>
        </p:nvSpPr>
        <p:spPr bwMode="auto">
          <a:xfrm>
            <a:off x="4213441" y="975348"/>
            <a:ext cx="2286000" cy="581025"/>
          </a:xfrm>
          <a:prstGeom prst="rect">
            <a:avLst/>
          </a:prstGeom>
          <a:solidFill>
            <a:schemeClr val="bg1"/>
          </a:solidFill>
          <a:ln w="9525">
            <a:solidFill>
              <a:schemeClr val="tx1"/>
            </a:solidFill>
            <a:miter lim="800000"/>
            <a:headEnd/>
            <a:tailEnd/>
          </a:ln>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IMPROPER BATTER IS DISCOVERED</a:t>
            </a:r>
          </a:p>
        </p:txBody>
      </p:sp>
      <p:sp>
        <p:nvSpPr>
          <p:cNvPr id="5" name="AutoShape 6">
            <a:extLst>
              <a:ext uri="{FF2B5EF4-FFF2-40B4-BE49-F238E27FC236}">
                <a16:creationId xmlns:a16="http://schemas.microsoft.com/office/drawing/2014/main" id="{868834C0-1A8D-4A08-AA5A-E65F067AD69B}"/>
              </a:ext>
            </a:extLst>
          </p:cNvPr>
          <p:cNvSpPr>
            <a:spLocks noChangeArrowheads="1"/>
          </p:cNvSpPr>
          <p:nvPr/>
        </p:nvSpPr>
        <p:spPr bwMode="auto">
          <a:xfrm>
            <a:off x="4160545" y="1775869"/>
            <a:ext cx="2362200" cy="1447800"/>
          </a:xfrm>
          <a:prstGeom prst="flowChartDecision">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latin typeface="Times" panose="02020603050405020304" pitchFamily="18" charset="0"/>
              </a:rPr>
              <a:t>Has the </a:t>
            </a:r>
          </a:p>
          <a:p>
            <a:pPr algn="ctr">
              <a:spcBef>
                <a:spcPct val="0"/>
              </a:spcBef>
              <a:buClrTx/>
              <a:buFontTx/>
              <a:buNone/>
            </a:pPr>
            <a:r>
              <a:rPr lang="en-US" altLang="en-US" sz="1800">
                <a:solidFill>
                  <a:srgbClr val="000000"/>
                </a:solidFill>
                <a:latin typeface="Times" panose="02020603050405020304" pitchFamily="18" charset="0"/>
              </a:rPr>
              <a:t>batter completed their </a:t>
            </a:r>
          </a:p>
          <a:p>
            <a:pPr algn="ctr">
              <a:spcBef>
                <a:spcPct val="0"/>
              </a:spcBef>
              <a:buClrTx/>
              <a:buFontTx/>
              <a:buNone/>
            </a:pPr>
            <a:r>
              <a:rPr lang="en-US" altLang="en-US" sz="1800">
                <a:solidFill>
                  <a:srgbClr val="000000"/>
                </a:solidFill>
                <a:latin typeface="Times" panose="02020603050405020304" pitchFamily="18" charset="0"/>
              </a:rPr>
              <a:t>turn at bat?</a:t>
            </a:r>
          </a:p>
        </p:txBody>
      </p:sp>
      <p:sp>
        <p:nvSpPr>
          <p:cNvPr id="6" name="AutoShape 7">
            <a:extLst>
              <a:ext uri="{FF2B5EF4-FFF2-40B4-BE49-F238E27FC236}">
                <a16:creationId xmlns:a16="http://schemas.microsoft.com/office/drawing/2014/main" id="{856F80A4-AF57-456F-9FE3-66518C2919ED}"/>
              </a:ext>
            </a:extLst>
          </p:cNvPr>
          <p:cNvSpPr>
            <a:spLocks noChangeArrowheads="1"/>
          </p:cNvSpPr>
          <p:nvPr/>
        </p:nvSpPr>
        <p:spPr bwMode="auto">
          <a:xfrm>
            <a:off x="5189245" y="1573420"/>
            <a:ext cx="304800" cy="234536"/>
          </a:xfrm>
          <a:prstGeom prst="downArrow">
            <a:avLst>
              <a:gd name="adj1" fmla="val 50000"/>
              <a:gd name="adj2" fmla="val 31248"/>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endParaRPr lang="en-US" altLang="en-US" sz="2400">
              <a:latin typeface="Times" panose="02020603050405020304" pitchFamily="18" charset="0"/>
            </a:endParaRPr>
          </a:p>
        </p:txBody>
      </p:sp>
      <p:sp>
        <p:nvSpPr>
          <p:cNvPr id="7" name="Text Box 8">
            <a:extLst>
              <a:ext uri="{FF2B5EF4-FFF2-40B4-BE49-F238E27FC236}">
                <a16:creationId xmlns:a16="http://schemas.microsoft.com/office/drawing/2014/main" id="{3E5C9641-A550-452D-89B4-D8A2842ECE28}"/>
              </a:ext>
            </a:extLst>
          </p:cNvPr>
          <p:cNvSpPr txBox="1">
            <a:spLocks noChangeArrowheads="1"/>
          </p:cNvSpPr>
          <p:nvPr/>
        </p:nvSpPr>
        <p:spPr bwMode="auto">
          <a:xfrm>
            <a:off x="1973931" y="3285362"/>
            <a:ext cx="2286000" cy="10699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600">
                <a:solidFill>
                  <a:srgbClr val="000000"/>
                </a:solidFill>
                <a:latin typeface="Times" panose="02020603050405020304" pitchFamily="18" charset="0"/>
              </a:rPr>
              <a:t>Proper batter takes their position in batter’s box assumes current ball and strike count</a:t>
            </a:r>
          </a:p>
        </p:txBody>
      </p:sp>
      <p:grpSp>
        <p:nvGrpSpPr>
          <p:cNvPr id="8" name="Group 15">
            <a:extLst>
              <a:ext uri="{FF2B5EF4-FFF2-40B4-BE49-F238E27FC236}">
                <a16:creationId xmlns:a16="http://schemas.microsoft.com/office/drawing/2014/main" id="{9CE990C1-6D19-40C1-8293-AD82197C4E2D}"/>
              </a:ext>
            </a:extLst>
          </p:cNvPr>
          <p:cNvGrpSpPr>
            <a:grpSpLocks/>
          </p:cNvGrpSpPr>
          <p:nvPr/>
        </p:nvGrpSpPr>
        <p:grpSpPr bwMode="auto">
          <a:xfrm>
            <a:off x="2560345" y="2259836"/>
            <a:ext cx="1600200" cy="1025526"/>
            <a:chOff x="669" y="1728"/>
            <a:chExt cx="1008" cy="646"/>
          </a:xfrm>
          <a:solidFill>
            <a:schemeClr val="bg1"/>
          </a:solidFill>
        </p:grpSpPr>
        <p:sp>
          <p:nvSpPr>
            <p:cNvPr id="9" name="AutoShape 10">
              <a:extLst>
                <a:ext uri="{FF2B5EF4-FFF2-40B4-BE49-F238E27FC236}">
                  <a16:creationId xmlns:a16="http://schemas.microsoft.com/office/drawing/2014/main" id="{36470CEE-8AF8-4288-A129-47961AB1A1AE}"/>
                </a:ext>
              </a:extLst>
            </p:cNvPr>
            <p:cNvSpPr>
              <a:spLocks noChangeArrowheads="1"/>
            </p:cNvSpPr>
            <p:nvPr/>
          </p:nvSpPr>
          <p:spPr bwMode="auto">
            <a:xfrm rot="5426134" flipV="1">
              <a:off x="868" y="1566"/>
              <a:ext cx="609" cy="100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4 w 21600"/>
                <a:gd name="T13" fmla="*/ 2914 h 21600"/>
                <a:gd name="T14" fmla="*/ 18231 w 21600"/>
                <a:gd name="T15" fmla="*/ 923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0" name="Text Box 11">
              <a:extLst>
                <a:ext uri="{FF2B5EF4-FFF2-40B4-BE49-F238E27FC236}">
                  <a16:creationId xmlns:a16="http://schemas.microsoft.com/office/drawing/2014/main" id="{9BAFD3B7-0E43-4FF1-8166-7F143920D8AD}"/>
                </a:ext>
              </a:extLst>
            </p:cNvPr>
            <p:cNvSpPr txBox="1">
              <a:spLocks noChangeArrowheads="1"/>
            </p:cNvSpPr>
            <p:nvPr/>
          </p:nvSpPr>
          <p:spPr bwMode="auto">
            <a:xfrm>
              <a:off x="1152" y="1728"/>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sp>
        <p:nvSpPr>
          <p:cNvPr id="11" name="Text Box 12">
            <a:extLst>
              <a:ext uri="{FF2B5EF4-FFF2-40B4-BE49-F238E27FC236}">
                <a16:creationId xmlns:a16="http://schemas.microsoft.com/office/drawing/2014/main" id="{002D7EAC-A823-458D-89D8-A14268B73A63}"/>
              </a:ext>
            </a:extLst>
          </p:cNvPr>
          <p:cNvSpPr txBox="1">
            <a:spLocks noChangeArrowheads="1"/>
          </p:cNvSpPr>
          <p:nvPr/>
        </p:nvSpPr>
        <p:spPr bwMode="auto">
          <a:xfrm>
            <a:off x="2887579" y="4825936"/>
            <a:ext cx="3886200" cy="11699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400">
                <a:solidFill>
                  <a:srgbClr val="000000"/>
                </a:solidFill>
                <a:latin typeface="Times" panose="02020603050405020304" pitchFamily="18" charset="0"/>
              </a:rPr>
              <a:t>Proper batter is ruled out, any outs on the play stand, any advancement due to the play is nullified, the runners are returned to their base, the person following the batter that was ruled out is the next batter.  </a:t>
            </a:r>
          </a:p>
        </p:txBody>
      </p:sp>
      <p:sp>
        <p:nvSpPr>
          <p:cNvPr id="12" name="Text Box 13">
            <a:extLst>
              <a:ext uri="{FF2B5EF4-FFF2-40B4-BE49-F238E27FC236}">
                <a16:creationId xmlns:a16="http://schemas.microsoft.com/office/drawing/2014/main" id="{FF5D3484-F9FC-4261-A4B2-9B8462E3F64E}"/>
              </a:ext>
            </a:extLst>
          </p:cNvPr>
          <p:cNvSpPr txBox="1">
            <a:spLocks noChangeArrowheads="1"/>
          </p:cNvSpPr>
          <p:nvPr/>
        </p:nvSpPr>
        <p:spPr bwMode="auto">
          <a:xfrm>
            <a:off x="7298154" y="4728896"/>
            <a:ext cx="4758489" cy="83099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ClrTx/>
              <a:buFontTx/>
              <a:buNone/>
            </a:pPr>
            <a:r>
              <a:rPr lang="en-US" altLang="en-US" sz="1200" dirty="0">
                <a:solidFill>
                  <a:srgbClr val="000000"/>
                </a:solidFill>
                <a:latin typeface="Times" panose="02020603050405020304" pitchFamily="18" charset="0"/>
              </a:rPr>
              <a:t>The incorrect batter becomes a legal batter whenever a pitch is thrown (legal or illegal) and intentional walk or the infielders have vacated their normal fielding positions and left fair territory.  All action that occurred stands (runs scored, runner advancement, or outs made).</a:t>
            </a:r>
          </a:p>
        </p:txBody>
      </p:sp>
      <p:sp>
        <p:nvSpPr>
          <p:cNvPr id="13" name="AutoShape 14">
            <a:extLst>
              <a:ext uri="{FF2B5EF4-FFF2-40B4-BE49-F238E27FC236}">
                <a16:creationId xmlns:a16="http://schemas.microsoft.com/office/drawing/2014/main" id="{23704EE8-F9FE-47D6-949A-331683E033E1}"/>
              </a:ext>
            </a:extLst>
          </p:cNvPr>
          <p:cNvSpPr>
            <a:spLocks noChangeArrowheads="1"/>
          </p:cNvSpPr>
          <p:nvPr/>
        </p:nvSpPr>
        <p:spPr bwMode="auto">
          <a:xfrm>
            <a:off x="6172199" y="3187574"/>
            <a:ext cx="2362200" cy="1447800"/>
          </a:xfrm>
          <a:prstGeom prst="flowChartDecision">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gn="l">
              <a:spcBef>
                <a:spcPct val="20000"/>
              </a:spcBef>
              <a:buClr>
                <a:srgbClr val="003798"/>
              </a:buClr>
              <a:buFont typeface="Wingdings" panose="05000000000000000000" pitchFamily="2" charset="2"/>
              <a:buChar char="§"/>
              <a:defRPr sz="2800">
                <a:solidFill>
                  <a:schemeClr val="tx1"/>
                </a:solidFill>
                <a:latin typeface="Arial" panose="020B0604020202020204" pitchFamily="34" charset="0"/>
              </a:defRPr>
            </a:lvl1pPr>
            <a:lvl2pPr marL="742950" indent="-285750" algn="l">
              <a:spcBef>
                <a:spcPct val="20000"/>
              </a:spcBef>
              <a:buClr>
                <a:srgbClr val="D21034"/>
              </a:buClr>
              <a:buChar char="•"/>
              <a:defRPr sz="2600">
                <a:solidFill>
                  <a:schemeClr val="tx1"/>
                </a:solidFill>
                <a:latin typeface="Arial" panose="020B0604020202020204" pitchFamily="34" charset="0"/>
              </a:defRPr>
            </a:lvl2pPr>
            <a:lvl3pPr marL="1143000" indent="-228600" algn="l">
              <a:spcBef>
                <a:spcPct val="20000"/>
              </a:spcBef>
              <a:buClr>
                <a:srgbClr val="FFCE00"/>
              </a:buClr>
              <a:buChar char="•"/>
              <a:defRPr sz="2200">
                <a:solidFill>
                  <a:schemeClr val="tx1"/>
                </a:solidFill>
                <a:latin typeface="Arial" panose="020B0604020202020204" pitchFamily="34" charset="0"/>
              </a:defRPr>
            </a:lvl3pPr>
            <a:lvl4pPr marL="1600200" indent="-228600" algn="l">
              <a:spcBef>
                <a:spcPct val="20000"/>
              </a:spcBef>
              <a:buChar char="–"/>
              <a:defRPr sz="2000">
                <a:solidFill>
                  <a:schemeClr val="tx1"/>
                </a:solidFill>
                <a:latin typeface="Arial" panose="020B0604020202020204" pitchFamily="34" charset="0"/>
              </a:defRPr>
            </a:lvl4pPr>
            <a:lvl5pPr marL="2057400" indent="-228600" algn="l">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ClrTx/>
              <a:buFontTx/>
              <a:buNone/>
            </a:pPr>
            <a:r>
              <a:rPr lang="en-US" altLang="en-US" sz="1600">
                <a:solidFill>
                  <a:srgbClr val="000000"/>
                </a:solidFill>
                <a:latin typeface="Times" panose="02020603050405020304" pitchFamily="18" charset="0"/>
              </a:rPr>
              <a:t>Has there </a:t>
            </a:r>
          </a:p>
          <a:p>
            <a:pPr algn="ctr">
              <a:spcBef>
                <a:spcPct val="0"/>
              </a:spcBef>
              <a:buClrTx/>
              <a:buFontTx/>
              <a:buNone/>
            </a:pPr>
            <a:r>
              <a:rPr lang="en-US" altLang="en-US" sz="1600">
                <a:solidFill>
                  <a:srgbClr val="000000"/>
                </a:solidFill>
                <a:latin typeface="Times" panose="02020603050405020304" pitchFamily="18" charset="0"/>
              </a:rPr>
              <a:t>been a pitch (legal or </a:t>
            </a:r>
          </a:p>
          <a:p>
            <a:pPr algn="ctr">
              <a:spcBef>
                <a:spcPct val="0"/>
              </a:spcBef>
              <a:buClrTx/>
              <a:buFontTx/>
              <a:buNone/>
            </a:pPr>
            <a:r>
              <a:rPr lang="en-US" altLang="en-US" sz="1600">
                <a:solidFill>
                  <a:srgbClr val="000000"/>
                </a:solidFill>
                <a:latin typeface="Times" panose="02020603050405020304" pitchFamily="18" charset="0"/>
              </a:rPr>
              <a:t>illegal) to the next </a:t>
            </a:r>
          </a:p>
          <a:p>
            <a:pPr algn="ctr">
              <a:spcBef>
                <a:spcPct val="0"/>
              </a:spcBef>
              <a:buClrTx/>
              <a:buFontTx/>
              <a:buNone/>
            </a:pPr>
            <a:r>
              <a:rPr lang="en-US" altLang="en-US" sz="1600">
                <a:solidFill>
                  <a:srgbClr val="000000"/>
                </a:solidFill>
                <a:latin typeface="Times" panose="02020603050405020304" pitchFamily="18" charset="0"/>
              </a:rPr>
              <a:t>batter?</a:t>
            </a:r>
          </a:p>
        </p:txBody>
      </p:sp>
      <p:grpSp>
        <p:nvGrpSpPr>
          <p:cNvPr id="14" name="Group 26">
            <a:extLst>
              <a:ext uri="{FF2B5EF4-FFF2-40B4-BE49-F238E27FC236}">
                <a16:creationId xmlns:a16="http://schemas.microsoft.com/office/drawing/2014/main" id="{24AFD7A5-88DC-4578-A98F-9AA1DEF399C3}"/>
              </a:ext>
            </a:extLst>
          </p:cNvPr>
          <p:cNvGrpSpPr>
            <a:grpSpLocks/>
          </p:cNvGrpSpPr>
          <p:nvPr/>
        </p:nvGrpSpPr>
        <p:grpSpPr bwMode="auto">
          <a:xfrm>
            <a:off x="4251541" y="3674403"/>
            <a:ext cx="1906588" cy="1141413"/>
            <a:chOff x="1726" y="2640"/>
            <a:chExt cx="1201" cy="719"/>
          </a:xfrm>
          <a:noFill/>
        </p:grpSpPr>
        <p:sp>
          <p:nvSpPr>
            <p:cNvPr id="15" name="AutoShape 17">
              <a:extLst>
                <a:ext uri="{FF2B5EF4-FFF2-40B4-BE49-F238E27FC236}">
                  <a16:creationId xmlns:a16="http://schemas.microsoft.com/office/drawing/2014/main" id="{3843D8E4-FEE1-446B-9FEE-58122523C224}"/>
                </a:ext>
              </a:extLst>
            </p:cNvPr>
            <p:cNvSpPr>
              <a:spLocks noChangeArrowheads="1"/>
            </p:cNvSpPr>
            <p:nvPr/>
          </p:nvSpPr>
          <p:spPr bwMode="auto">
            <a:xfrm rot="5426134" flipV="1">
              <a:off x="1985" y="2417"/>
              <a:ext cx="683" cy="1201"/>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9 w 21600"/>
                <a:gd name="T13" fmla="*/ 2914 h 21600"/>
                <a:gd name="T14" fmla="*/ 18216 w 21600"/>
                <a:gd name="T15" fmla="*/ 9244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vert="eaVert" wrap="none" anchor="ct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endParaRPr lang="en-US" altLang="en-US" sz="2400" dirty="0">
                <a:solidFill>
                  <a:srgbClr val="000000"/>
                </a:solidFill>
                <a:latin typeface="Times" pitchFamily="18" charset="0"/>
              </a:endParaRPr>
            </a:p>
          </p:txBody>
        </p:sp>
        <p:sp>
          <p:nvSpPr>
            <p:cNvPr id="16" name="Text Box 18">
              <a:extLst>
                <a:ext uri="{FF2B5EF4-FFF2-40B4-BE49-F238E27FC236}">
                  <a16:creationId xmlns:a16="http://schemas.microsoft.com/office/drawing/2014/main" id="{9111CE79-2425-4A88-B06C-59909256C58F}"/>
                </a:ext>
              </a:extLst>
            </p:cNvPr>
            <p:cNvSpPr txBox="1">
              <a:spLocks noChangeArrowheads="1"/>
            </p:cNvSpPr>
            <p:nvPr/>
          </p:nvSpPr>
          <p:spPr bwMode="auto">
            <a:xfrm>
              <a:off x="2422" y="2640"/>
              <a:ext cx="351"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NO</a:t>
              </a:r>
            </a:p>
          </p:txBody>
        </p:sp>
      </p:grpSp>
      <p:grpSp>
        <p:nvGrpSpPr>
          <p:cNvPr id="17" name="Group 25">
            <a:extLst>
              <a:ext uri="{FF2B5EF4-FFF2-40B4-BE49-F238E27FC236}">
                <a16:creationId xmlns:a16="http://schemas.microsoft.com/office/drawing/2014/main" id="{B743330A-6C10-4DE3-A84C-EAAB38F4C82B}"/>
              </a:ext>
            </a:extLst>
          </p:cNvPr>
          <p:cNvGrpSpPr>
            <a:grpSpLocks/>
          </p:cNvGrpSpPr>
          <p:nvPr/>
        </p:nvGrpSpPr>
        <p:grpSpPr bwMode="auto">
          <a:xfrm>
            <a:off x="6532720" y="2249066"/>
            <a:ext cx="1141068" cy="938508"/>
            <a:chOff x="3168" y="1728"/>
            <a:chExt cx="720" cy="624"/>
          </a:xfrm>
          <a:noFill/>
        </p:grpSpPr>
        <p:sp>
          <p:nvSpPr>
            <p:cNvPr id="18" name="AutoShape 20">
              <a:extLst>
                <a:ext uri="{FF2B5EF4-FFF2-40B4-BE49-F238E27FC236}">
                  <a16:creationId xmlns:a16="http://schemas.microsoft.com/office/drawing/2014/main" id="{199EF55C-3CC7-46F6-BBD8-48D87BC87E0F}"/>
                </a:ext>
              </a:extLst>
            </p:cNvPr>
            <p:cNvSpPr>
              <a:spLocks noChangeArrowheads="1"/>
            </p:cNvSpPr>
            <p:nvPr/>
          </p:nvSpPr>
          <p:spPr bwMode="auto">
            <a:xfrm rot="-5400000" flipH="1" flipV="1">
              <a:off x="3240" y="1704"/>
              <a:ext cx="576"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13 w 21600"/>
                <a:gd name="T13" fmla="*/ 2910 h 21600"/>
                <a:gd name="T14" fmla="*/ 18225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19" name="Text Box 21">
              <a:extLst>
                <a:ext uri="{FF2B5EF4-FFF2-40B4-BE49-F238E27FC236}">
                  <a16:creationId xmlns:a16="http://schemas.microsoft.com/office/drawing/2014/main" id="{6B012A56-3F45-415A-A27F-A73B4292F277}"/>
                </a:ext>
              </a:extLst>
            </p:cNvPr>
            <p:cNvSpPr txBox="1">
              <a:spLocks noChangeArrowheads="1"/>
            </p:cNvSpPr>
            <p:nvPr/>
          </p:nvSpPr>
          <p:spPr bwMode="auto">
            <a:xfrm flipH="1">
              <a:off x="3196" y="172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dirty="0">
                  <a:solidFill>
                    <a:srgbClr val="000000"/>
                  </a:solidFill>
                  <a:latin typeface="Times" pitchFamily="18" charset="0"/>
                </a:rPr>
                <a:t>YES</a:t>
              </a:r>
            </a:p>
          </p:txBody>
        </p:sp>
      </p:grpSp>
      <p:grpSp>
        <p:nvGrpSpPr>
          <p:cNvPr id="20" name="Group 27">
            <a:extLst>
              <a:ext uri="{FF2B5EF4-FFF2-40B4-BE49-F238E27FC236}">
                <a16:creationId xmlns:a16="http://schemas.microsoft.com/office/drawing/2014/main" id="{BB609395-F55C-4980-85B0-7E1B8F20ABDD}"/>
              </a:ext>
            </a:extLst>
          </p:cNvPr>
          <p:cNvGrpSpPr>
            <a:grpSpLocks/>
          </p:cNvGrpSpPr>
          <p:nvPr/>
        </p:nvGrpSpPr>
        <p:grpSpPr bwMode="auto">
          <a:xfrm>
            <a:off x="8534399" y="3674403"/>
            <a:ext cx="1143000" cy="1033195"/>
            <a:chOff x="4416" y="2688"/>
            <a:chExt cx="720" cy="672"/>
          </a:xfrm>
          <a:noFill/>
        </p:grpSpPr>
        <p:sp>
          <p:nvSpPr>
            <p:cNvPr id="21" name="AutoShape 23">
              <a:extLst>
                <a:ext uri="{FF2B5EF4-FFF2-40B4-BE49-F238E27FC236}">
                  <a16:creationId xmlns:a16="http://schemas.microsoft.com/office/drawing/2014/main" id="{454AC933-63E6-4473-95F7-431D5810EF77}"/>
                </a:ext>
              </a:extLst>
            </p:cNvPr>
            <p:cNvSpPr>
              <a:spLocks noChangeArrowheads="1"/>
            </p:cNvSpPr>
            <p:nvPr/>
          </p:nvSpPr>
          <p:spPr bwMode="auto">
            <a:xfrm rot="-5400000" flipH="1" flipV="1">
              <a:off x="4464" y="2688"/>
              <a:ext cx="624" cy="720"/>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5898240 60000 65536"/>
                <a:gd name="T10" fmla="*/ 5898240 60000 65536"/>
                <a:gd name="T11" fmla="*/ 0 60000 65536"/>
                <a:gd name="T12" fmla="*/ 12427 w 21600"/>
                <a:gd name="T13" fmla="*/ 2910 h 21600"/>
                <a:gd name="T14" fmla="*/ 18242 w 21600"/>
                <a:gd name="T15" fmla="*/ 9240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lnTo>
                    <a:pt x="21600" y="6079"/>
                  </a:lnTo>
                  <a:close/>
                </a:path>
              </a:pathLst>
            </a:custGeom>
            <a:grpFill/>
            <a:ln w="9525" algn="ctr">
              <a:solidFill>
                <a:srgbClr val="000000"/>
              </a:solidFill>
              <a:miter lim="800000"/>
              <a:headEnd/>
              <a:tailEnd/>
            </a:ln>
          </p:spPr>
          <p:txBody>
            <a:bodyPr rot="10800000" vert="eaVert" wrap="none" anchor="ctr"/>
            <a:lstStyle/>
            <a:p>
              <a:pPr>
                <a:defRPr/>
              </a:pPr>
              <a:endParaRPr lang="en-US"/>
            </a:p>
          </p:txBody>
        </p:sp>
        <p:sp>
          <p:nvSpPr>
            <p:cNvPr id="22" name="Text Box 24">
              <a:extLst>
                <a:ext uri="{FF2B5EF4-FFF2-40B4-BE49-F238E27FC236}">
                  <a16:creationId xmlns:a16="http://schemas.microsoft.com/office/drawing/2014/main" id="{8FDFB541-BD0C-4AC0-AF6C-FB07050BF4F8}"/>
                </a:ext>
              </a:extLst>
            </p:cNvPr>
            <p:cNvSpPr txBox="1">
              <a:spLocks noChangeArrowheads="1"/>
            </p:cNvSpPr>
            <p:nvPr/>
          </p:nvSpPr>
          <p:spPr bwMode="auto">
            <a:xfrm flipH="1">
              <a:off x="4444" y="2688"/>
              <a:ext cx="422" cy="252"/>
            </a:xfrm>
            <a:prstGeom prst="rect">
              <a:avLst/>
            </a:prstGeom>
            <a:noFill/>
            <a:ln w="9525" algn="ctr">
              <a:noFill/>
              <a:miter lim="800000"/>
              <a:headEnd/>
              <a:tailEnd/>
            </a:ln>
          </p:spPr>
          <p:txBody>
            <a:bodyPr wrap="none">
              <a:spAutoFit/>
            </a:bodyPr>
            <a:lstStyle>
              <a:lvl1pPr algn="l">
                <a:spcBef>
                  <a:spcPct val="20000"/>
                </a:spcBef>
                <a:buChar char="•"/>
                <a:defRPr sz="3200">
                  <a:solidFill>
                    <a:schemeClr val="tx1"/>
                  </a:solidFill>
                  <a:latin typeface="Arial" charset="0"/>
                </a:defRPr>
              </a:lvl1pPr>
              <a:lvl2pPr marL="742950" indent="-285750" algn="l">
                <a:spcBef>
                  <a:spcPct val="20000"/>
                </a:spcBef>
                <a:buChar char="–"/>
                <a:defRPr sz="2800">
                  <a:solidFill>
                    <a:schemeClr val="tx1"/>
                  </a:solidFill>
                  <a:latin typeface="Arial" charset="0"/>
                </a:defRPr>
              </a:lvl2pPr>
              <a:lvl3pPr marL="1143000" indent="-228600" algn="l">
                <a:spcBef>
                  <a:spcPct val="20000"/>
                </a:spcBef>
                <a:buChar char="•"/>
                <a:defRPr sz="2400">
                  <a:solidFill>
                    <a:schemeClr val="tx1"/>
                  </a:solidFill>
                  <a:latin typeface="Arial" charset="0"/>
                </a:defRPr>
              </a:lvl3pPr>
              <a:lvl4pPr marL="1600200" indent="-228600" algn="l">
                <a:spcBef>
                  <a:spcPct val="20000"/>
                </a:spcBef>
                <a:buChar char="–"/>
                <a:defRPr sz="2000">
                  <a:solidFill>
                    <a:schemeClr val="tx1"/>
                  </a:solidFill>
                  <a:latin typeface="Arial" charset="0"/>
                </a:defRPr>
              </a:lvl4pPr>
              <a:lvl5pPr marL="2057400" indent="-228600" algn="l">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0"/>
                </a:spcBef>
                <a:buFontTx/>
                <a:buNone/>
                <a:defRPr/>
              </a:pPr>
              <a:r>
                <a:rPr lang="en-US" altLang="en-US" sz="2000">
                  <a:solidFill>
                    <a:srgbClr val="000000"/>
                  </a:solidFill>
                  <a:latin typeface="Times" pitchFamily="18" charset="0"/>
                </a:rPr>
                <a:t>YES</a:t>
              </a:r>
            </a:p>
          </p:txBody>
        </p:sp>
      </p:grpSp>
    </p:spTree>
    <p:extLst>
      <p:ext uri="{BB962C8B-B14F-4D97-AF65-F5344CB8AC3E}">
        <p14:creationId xmlns:p14="http://schemas.microsoft.com/office/powerpoint/2010/main" val="137087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7F2E42-E02B-4D87-BDE4-6237AAC800A6}"/>
              </a:ext>
            </a:extLst>
          </p:cNvPr>
          <p:cNvSpPr>
            <a:spLocks noGrp="1"/>
          </p:cNvSpPr>
          <p:nvPr>
            <p:ph type="title"/>
          </p:nvPr>
        </p:nvSpPr>
        <p:spPr/>
        <p:txBody>
          <a:bodyPr/>
          <a:lstStyle/>
          <a:p>
            <a:pPr>
              <a:defRPr/>
            </a:pPr>
            <a:r>
              <a:rPr lang="en-US" dirty="0"/>
              <a:t>Batting Out of Order</a:t>
            </a:r>
          </a:p>
        </p:txBody>
      </p:sp>
      <p:sp>
        <p:nvSpPr>
          <p:cNvPr id="2" name="Content Placeholder 1">
            <a:extLst>
              <a:ext uri="{FF2B5EF4-FFF2-40B4-BE49-F238E27FC236}">
                <a16:creationId xmlns:a16="http://schemas.microsoft.com/office/drawing/2014/main" id="{F7003174-1BF2-4BAA-9491-F56E897FB482}"/>
              </a:ext>
            </a:extLst>
          </p:cNvPr>
          <p:cNvSpPr>
            <a:spLocks noGrp="1"/>
          </p:cNvSpPr>
          <p:nvPr>
            <p:ph idx="1"/>
          </p:nvPr>
        </p:nvSpPr>
        <p:spPr/>
        <p:txBody>
          <a:bodyPr/>
          <a:lstStyle/>
          <a:p>
            <a:pPr>
              <a:buNone/>
            </a:pPr>
            <a:endParaRPr lang="en-US" altLang="en-US" sz="4000" b="1" dirty="0"/>
          </a:p>
          <a:p>
            <a:pPr>
              <a:buNone/>
            </a:pPr>
            <a:endParaRPr lang="en-US" altLang="en-US" sz="4000" b="1" dirty="0"/>
          </a:p>
          <a:p>
            <a:pPr>
              <a:buNone/>
            </a:pPr>
            <a:r>
              <a:rPr lang="en-US" altLang="en-US" sz="4000" b="1" dirty="0"/>
              <a:t>                             Sample Plays</a:t>
            </a:r>
          </a:p>
        </p:txBody>
      </p:sp>
    </p:spTree>
    <p:extLst>
      <p:ext uri="{BB962C8B-B14F-4D97-AF65-F5344CB8AC3E}">
        <p14:creationId xmlns:p14="http://schemas.microsoft.com/office/powerpoint/2010/main" val="122469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5776</TotalTime>
  <Words>1605</Words>
  <Application>Microsoft Office PowerPoint</Application>
  <PresentationFormat>Widescreen</PresentationFormat>
  <Paragraphs>177</Paragraphs>
  <Slides>20</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MS PGothic</vt:lpstr>
      <vt:lpstr>Aptos</vt:lpstr>
      <vt:lpstr>Aptos Display</vt:lpstr>
      <vt:lpstr>Arial</vt:lpstr>
      <vt:lpstr>Calibri</vt:lpstr>
      <vt:lpstr>Times</vt:lpstr>
      <vt:lpstr>Wingdings</vt:lpstr>
      <vt:lpstr>Office Theme</vt:lpstr>
      <vt:lpstr>2025-26 NFHS Softball</vt:lpstr>
      <vt:lpstr>Batting Out Of Order</vt:lpstr>
      <vt:lpstr>Batting Out Of Order</vt:lpstr>
      <vt:lpstr>Batting out of order</vt:lpstr>
      <vt:lpstr>Batting out of order</vt:lpstr>
      <vt:lpstr>Batting out of order</vt:lpstr>
      <vt:lpstr>Batting Out Of Order</vt:lpstr>
      <vt:lpstr>Batting Out of Order Flowchart </vt:lpstr>
      <vt:lpstr>Batting Out of Order</vt:lpstr>
      <vt:lpstr>NFHS Softball Batting Out Of Order</vt:lpstr>
      <vt:lpstr>Result 1 </vt:lpstr>
      <vt:lpstr>NFHS Softball Batting Out Of Order</vt:lpstr>
      <vt:lpstr>Result 2 </vt:lpstr>
      <vt:lpstr>NFHS Softball Batting Out Of Order</vt:lpstr>
      <vt:lpstr>Result 3 </vt:lpstr>
      <vt:lpstr>NFHS Softball Batting Out Of Order</vt:lpstr>
      <vt:lpstr>Result 4 </vt:lpstr>
      <vt:lpstr>NFHS Softball Batting Out Of Order</vt:lpstr>
      <vt:lpstr>Result 5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Madison Davis</dc:creator>
  <cp:lastModifiedBy>Chandler, David {DSRN~INDIANAPOLIS}</cp:lastModifiedBy>
  <cp:revision>25</cp:revision>
  <dcterms:created xsi:type="dcterms:W3CDTF">2024-02-15T19:09:41Z</dcterms:created>
  <dcterms:modified xsi:type="dcterms:W3CDTF">2026-01-05T21:00:27Z</dcterms:modified>
</cp:coreProperties>
</file>