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8"/>
  </p:notesMasterIdLst>
  <p:sldIdLst>
    <p:sldId id="256" r:id="rId2"/>
    <p:sldId id="276" r:id="rId3"/>
    <p:sldId id="277" r:id="rId4"/>
    <p:sldId id="279" r:id="rId5"/>
    <p:sldId id="281" r:id="rId6"/>
    <p:sldId id="286" r:id="rId7"/>
    <p:sldId id="287" r:id="rId8"/>
    <p:sldId id="288" r:id="rId9"/>
    <p:sldId id="289" r:id="rId10"/>
    <p:sldId id="290" r:id="rId11"/>
    <p:sldId id="291" r:id="rId12"/>
    <p:sldId id="282" r:id="rId13"/>
    <p:sldId id="283" r:id="rId14"/>
    <p:sldId id="285" r:id="rId15"/>
    <p:sldId id="292" r:id="rId16"/>
    <p:sldId id="297" r:id="rId17"/>
    <p:sldId id="293" r:id="rId18"/>
    <p:sldId id="313" r:id="rId19"/>
    <p:sldId id="294" r:id="rId20"/>
    <p:sldId id="296" r:id="rId21"/>
    <p:sldId id="298" r:id="rId22"/>
    <p:sldId id="299" r:id="rId23"/>
    <p:sldId id="300" r:id="rId24"/>
    <p:sldId id="301" r:id="rId25"/>
    <p:sldId id="302" r:id="rId26"/>
    <p:sldId id="303" r:id="rId27"/>
    <p:sldId id="304" r:id="rId28"/>
    <p:sldId id="305" r:id="rId29"/>
    <p:sldId id="306" r:id="rId30"/>
    <p:sldId id="307" r:id="rId31"/>
    <p:sldId id="308" r:id="rId32"/>
    <p:sldId id="309" r:id="rId33"/>
    <p:sldId id="310" r:id="rId34"/>
    <p:sldId id="311" r:id="rId35"/>
    <p:sldId id="312" r:id="rId36"/>
    <p:sldId id="274"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B"/>
    <a:srgbClr val="EA1F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6327"/>
  </p:normalViewPr>
  <p:slideViewPr>
    <p:cSldViewPr snapToGrid="0">
      <p:cViewPr varScale="1">
        <p:scale>
          <a:sx n="107" d="100"/>
          <a:sy n="107"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7131F-9276-4FAF-B22E-AF9894006258}" type="datetimeFigureOut">
              <a:rPr lang="en-US" smtClean="0"/>
              <a:t>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76ECA7-0281-4AC8-95CB-363A77E208E0}" type="slidenum">
              <a:rPr lang="en-US" smtClean="0"/>
              <a:t>‹#›</a:t>
            </a:fld>
            <a:endParaRPr lang="en-US"/>
          </a:p>
        </p:txBody>
      </p:sp>
    </p:spTree>
    <p:extLst>
      <p:ext uri="{BB962C8B-B14F-4D97-AF65-F5344CB8AC3E}">
        <p14:creationId xmlns:p14="http://schemas.microsoft.com/office/powerpoint/2010/main" val="1394817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a:t>
            </a:fld>
            <a:endParaRPr lang="en-US" altLang="en-US"/>
          </a:p>
        </p:txBody>
      </p:sp>
    </p:spTree>
    <p:extLst>
      <p:ext uri="{BB962C8B-B14F-4D97-AF65-F5344CB8AC3E}">
        <p14:creationId xmlns:p14="http://schemas.microsoft.com/office/powerpoint/2010/main" val="22643189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13</a:t>
            </a:fld>
            <a:endParaRPr lang="en-US" altLang="en-US"/>
          </a:p>
        </p:txBody>
      </p:sp>
    </p:spTree>
    <p:extLst>
      <p:ext uri="{BB962C8B-B14F-4D97-AF65-F5344CB8AC3E}">
        <p14:creationId xmlns:p14="http://schemas.microsoft.com/office/powerpoint/2010/main" val="445504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15</a:t>
            </a:fld>
            <a:endParaRPr lang="en-US" altLang="en-US"/>
          </a:p>
        </p:txBody>
      </p:sp>
    </p:spTree>
    <p:extLst>
      <p:ext uri="{BB962C8B-B14F-4D97-AF65-F5344CB8AC3E}">
        <p14:creationId xmlns:p14="http://schemas.microsoft.com/office/powerpoint/2010/main" val="36840608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16</a:t>
            </a:fld>
            <a:endParaRPr lang="en-US" altLang="en-US"/>
          </a:p>
        </p:txBody>
      </p:sp>
    </p:spTree>
    <p:extLst>
      <p:ext uri="{BB962C8B-B14F-4D97-AF65-F5344CB8AC3E}">
        <p14:creationId xmlns:p14="http://schemas.microsoft.com/office/powerpoint/2010/main" val="21055144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17</a:t>
            </a:fld>
            <a:endParaRPr lang="en-US" altLang="en-US"/>
          </a:p>
        </p:txBody>
      </p:sp>
    </p:spTree>
    <p:extLst>
      <p:ext uri="{BB962C8B-B14F-4D97-AF65-F5344CB8AC3E}">
        <p14:creationId xmlns:p14="http://schemas.microsoft.com/office/powerpoint/2010/main" val="38127470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58964-B6AC-A9B1-F3C3-159DAC10AAE2}"/>
            </a:ext>
          </a:extLst>
        </p:cNvPr>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10E9D4B1-8DDE-47E1-5D65-DC26222F56F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6D085BAA-56A1-3BE5-3387-78BB3A16195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22430151-B7C7-EBBC-5716-97F16495ACD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18</a:t>
            </a:fld>
            <a:endParaRPr lang="en-US" altLang="en-US"/>
          </a:p>
        </p:txBody>
      </p:sp>
    </p:spTree>
    <p:extLst>
      <p:ext uri="{BB962C8B-B14F-4D97-AF65-F5344CB8AC3E}">
        <p14:creationId xmlns:p14="http://schemas.microsoft.com/office/powerpoint/2010/main" val="19213196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19</a:t>
            </a:fld>
            <a:endParaRPr lang="en-US" altLang="en-US"/>
          </a:p>
        </p:txBody>
      </p:sp>
    </p:spTree>
    <p:extLst>
      <p:ext uri="{BB962C8B-B14F-4D97-AF65-F5344CB8AC3E}">
        <p14:creationId xmlns:p14="http://schemas.microsoft.com/office/powerpoint/2010/main" val="9305541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20</a:t>
            </a:fld>
            <a:endParaRPr lang="en-US" altLang="en-US"/>
          </a:p>
        </p:txBody>
      </p:sp>
    </p:spTree>
    <p:extLst>
      <p:ext uri="{BB962C8B-B14F-4D97-AF65-F5344CB8AC3E}">
        <p14:creationId xmlns:p14="http://schemas.microsoft.com/office/powerpoint/2010/main" val="37915566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21</a:t>
            </a:fld>
            <a:endParaRPr lang="en-US" altLang="en-US"/>
          </a:p>
        </p:txBody>
      </p:sp>
    </p:spTree>
    <p:extLst>
      <p:ext uri="{BB962C8B-B14F-4D97-AF65-F5344CB8AC3E}">
        <p14:creationId xmlns:p14="http://schemas.microsoft.com/office/powerpoint/2010/main" val="2857730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22</a:t>
            </a:fld>
            <a:endParaRPr lang="en-US" altLang="en-US"/>
          </a:p>
        </p:txBody>
      </p:sp>
    </p:spTree>
    <p:extLst>
      <p:ext uri="{BB962C8B-B14F-4D97-AF65-F5344CB8AC3E}">
        <p14:creationId xmlns:p14="http://schemas.microsoft.com/office/powerpoint/2010/main" val="26527618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23</a:t>
            </a:fld>
            <a:endParaRPr lang="en-US" altLang="en-US"/>
          </a:p>
        </p:txBody>
      </p:sp>
    </p:spTree>
    <p:extLst>
      <p:ext uri="{BB962C8B-B14F-4D97-AF65-F5344CB8AC3E}">
        <p14:creationId xmlns:p14="http://schemas.microsoft.com/office/powerpoint/2010/main" val="2245076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a:t>
            </a:fld>
            <a:endParaRPr lang="en-US" altLang="en-US"/>
          </a:p>
        </p:txBody>
      </p:sp>
    </p:spTree>
    <p:extLst>
      <p:ext uri="{BB962C8B-B14F-4D97-AF65-F5344CB8AC3E}">
        <p14:creationId xmlns:p14="http://schemas.microsoft.com/office/powerpoint/2010/main" val="27565569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24</a:t>
            </a:fld>
            <a:endParaRPr lang="en-US" altLang="en-US"/>
          </a:p>
        </p:txBody>
      </p:sp>
    </p:spTree>
    <p:extLst>
      <p:ext uri="{BB962C8B-B14F-4D97-AF65-F5344CB8AC3E}">
        <p14:creationId xmlns:p14="http://schemas.microsoft.com/office/powerpoint/2010/main" val="36526529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25</a:t>
            </a:fld>
            <a:endParaRPr lang="en-US" altLang="en-US"/>
          </a:p>
        </p:txBody>
      </p:sp>
    </p:spTree>
    <p:extLst>
      <p:ext uri="{BB962C8B-B14F-4D97-AF65-F5344CB8AC3E}">
        <p14:creationId xmlns:p14="http://schemas.microsoft.com/office/powerpoint/2010/main" val="19153740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26</a:t>
            </a:fld>
            <a:endParaRPr lang="en-US" altLang="en-US"/>
          </a:p>
        </p:txBody>
      </p:sp>
    </p:spTree>
    <p:extLst>
      <p:ext uri="{BB962C8B-B14F-4D97-AF65-F5344CB8AC3E}">
        <p14:creationId xmlns:p14="http://schemas.microsoft.com/office/powerpoint/2010/main" val="33625208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27</a:t>
            </a:fld>
            <a:endParaRPr lang="en-US" altLang="en-US"/>
          </a:p>
        </p:txBody>
      </p:sp>
    </p:spTree>
    <p:extLst>
      <p:ext uri="{BB962C8B-B14F-4D97-AF65-F5344CB8AC3E}">
        <p14:creationId xmlns:p14="http://schemas.microsoft.com/office/powerpoint/2010/main" val="35963529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28</a:t>
            </a:fld>
            <a:endParaRPr lang="en-US" altLang="en-US"/>
          </a:p>
        </p:txBody>
      </p:sp>
    </p:spTree>
    <p:extLst>
      <p:ext uri="{BB962C8B-B14F-4D97-AF65-F5344CB8AC3E}">
        <p14:creationId xmlns:p14="http://schemas.microsoft.com/office/powerpoint/2010/main" val="14510958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29</a:t>
            </a:fld>
            <a:endParaRPr lang="en-US" altLang="en-US"/>
          </a:p>
        </p:txBody>
      </p:sp>
    </p:spTree>
    <p:extLst>
      <p:ext uri="{BB962C8B-B14F-4D97-AF65-F5344CB8AC3E}">
        <p14:creationId xmlns:p14="http://schemas.microsoft.com/office/powerpoint/2010/main" val="7815927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30</a:t>
            </a:fld>
            <a:endParaRPr lang="en-US" altLang="en-US"/>
          </a:p>
        </p:txBody>
      </p:sp>
    </p:spTree>
    <p:extLst>
      <p:ext uri="{BB962C8B-B14F-4D97-AF65-F5344CB8AC3E}">
        <p14:creationId xmlns:p14="http://schemas.microsoft.com/office/powerpoint/2010/main" val="32362384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31</a:t>
            </a:fld>
            <a:endParaRPr lang="en-US" altLang="en-US"/>
          </a:p>
        </p:txBody>
      </p:sp>
    </p:spTree>
    <p:extLst>
      <p:ext uri="{BB962C8B-B14F-4D97-AF65-F5344CB8AC3E}">
        <p14:creationId xmlns:p14="http://schemas.microsoft.com/office/powerpoint/2010/main" val="24471327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32</a:t>
            </a:fld>
            <a:endParaRPr lang="en-US" altLang="en-US"/>
          </a:p>
        </p:txBody>
      </p:sp>
    </p:spTree>
    <p:extLst>
      <p:ext uri="{BB962C8B-B14F-4D97-AF65-F5344CB8AC3E}">
        <p14:creationId xmlns:p14="http://schemas.microsoft.com/office/powerpoint/2010/main" val="37356493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33</a:t>
            </a:fld>
            <a:endParaRPr lang="en-US" altLang="en-US"/>
          </a:p>
        </p:txBody>
      </p:sp>
    </p:spTree>
    <p:extLst>
      <p:ext uri="{BB962C8B-B14F-4D97-AF65-F5344CB8AC3E}">
        <p14:creationId xmlns:p14="http://schemas.microsoft.com/office/powerpoint/2010/main" val="2273663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4</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34</a:t>
            </a:fld>
            <a:endParaRPr lang="en-US" altLang="en-US"/>
          </a:p>
        </p:txBody>
      </p:sp>
    </p:spTree>
    <p:extLst>
      <p:ext uri="{BB962C8B-B14F-4D97-AF65-F5344CB8AC3E}">
        <p14:creationId xmlns:p14="http://schemas.microsoft.com/office/powerpoint/2010/main" val="27074814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35</a:t>
            </a:fld>
            <a:endParaRPr lang="en-US" altLang="en-US"/>
          </a:p>
        </p:txBody>
      </p:sp>
    </p:spTree>
    <p:extLst>
      <p:ext uri="{BB962C8B-B14F-4D97-AF65-F5344CB8AC3E}">
        <p14:creationId xmlns:p14="http://schemas.microsoft.com/office/powerpoint/2010/main" val="547901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5</a:t>
            </a:fld>
            <a:endParaRPr lang="en-US" altLang="en-US"/>
          </a:p>
        </p:txBody>
      </p:sp>
    </p:spTree>
    <p:extLst>
      <p:ext uri="{BB962C8B-B14F-4D97-AF65-F5344CB8AC3E}">
        <p14:creationId xmlns:p14="http://schemas.microsoft.com/office/powerpoint/2010/main" val="655928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6</a:t>
            </a:fld>
            <a:endParaRPr lang="en-US" altLang="en-US"/>
          </a:p>
        </p:txBody>
      </p:sp>
    </p:spTree>
    <p:extLst>
      <p:ext uri="{BB962C8B-B14F-4D97-AF65-F5344CB8AC3E}">
        <p14:creationId xmlns:p14="http://schemas.microsoft.com/office/powerpoint/2010/main" val="337066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9</a:t>
            </a:fld>
            <a:endParaRPr lang="en-US" altLang="en-US"/>
          </a:p>
        </p:txBody>
      </p:sp>
    </p:spTree>
    <p:extLst>
      <p:ext uri="{BB962C8B-B14F-4D97-AF65-F5344CB8AC3E}">
        <p14:creationId xmlns:p14="http://schemas.microsoft.com/office/powerpoint/2010/main" val="299900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10</a:t>
            </a:fld>
            <a:endParaRPr lang="en-US" altLang="en-US"/>
          </a:p>
        </p:txBody>
      </p:sp>
    </p:spTree>
    <p:extLst>
      <p:ext uri="{BB962C8B-B14F-4D97-AF65-F5344CB8AC3E}">
        <p14:creationId xmlns:p14="http://schemas.microsoft.com/office/powerpoint/2010/main" val="23559083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11</a:t>
            </a:fld>
            <a:endParaRPr lang="en-US" altLang="en-US"/>
          </a:p>
        </p:txBody>
      </p:sp>
    </p:spTree>
    <p:extLst>
      <p:ext uri="{BB962C8B-B14F-4D97-AF65-F5344CB8AC3E}">
        <p14:creationId xmlns:p14="http://schemas.microsoft.com/office/powerpoint/2010/main" val="25753807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F49E764-0B63-49CB-84CB-12F00888E9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AE6C3FF-3B2D-4659-A62A-FAFACEB392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a:t>
            </a:r>
          </a:p>
          <a:p>
            <a:endParaRPr lang="en-US" altLang="en-US" dirty="0"/>
          </a:p>
        </p:txBody>
      </p:sp>
      <p:sp>
        <p:nvSpPr>
          <p:cNvPr id="39940" name="Slide Number Placeholder 3">
            <a:extLst>
              <a:ext uri="{FF2B5EF4-FFF2-40B4-BE49-F238E27FC236}">
                <a16:creationId xmlns:a16="http://schemas.microsoft.com/office/drawing/2014/main" id="{C77D4807-1A50-4966-AE8C-F6E0310144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0C41D3-3470-4D3A-AC95-814AB2B8462E}" type="slidenum">
              <a:rPr lang="en-US" altLang="en-US" smtClean="0"/>
              <a:pPr/>
              <a:t>12</a:t>
            </a:fld>
            <a:endParaRPr lang="en-US" altLang="en-US"/>
          </a:p>
        </p:txBody>
      </p:sp>
    </p:spTree>
    <p:extLst>
      <p:ext uri="{BB962C8B-B14F-4D97-AF65-F5344CB8AC3E}">
        <p14:creationId xmlns:p14="http://schemas.microsoft.com/office/powerpoint/2010/main" val="30977884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575BC-54FC-1888-65CD-4E49DE16813A}"/>
              </a:ext>
            </a:extLst>
          </p:cNvPr>
          <p:cNvSpPr>
            <a:spLocks noGrp="1"/>
          </p:cNvSpPr>
          <p:nvPr>
            <p:ph type="ctrTitle" hasCustomPrompt="1"/>
          </p:nvPr>
        </p:nvSpPr>
        <p:spPr>
          <a:xfrm>
            <a:off x="1524000" y="1480709"/>
            <a:ext cx="9144000" cy="2387600"/>
          </a:xfrm>
        </p:spPr>
        <p:txBody>
          <a:bodyPr anchor="b">
            <a:normAutofit/>
          </a:bodyPr>
          <a:lstStyle>
            <a:lvl1pPr algn="ctr">
              <a:defRPr sz="8000" b="1" i="0">
                <a:solidFill>
                  <a:srgbClr val="00205B"/>
                </a:solidFill>
                <a:latin typeface="Calibri" panose="020F0502020204030204" pitchFamily="34" charset="0"/>
                <a:cs typeface="Calibri" panose="020F0502020204030204" pitchFamily="34" charset="0"/>
              </a:defRPr>
            </a:lvl1pPr>
          </a:lstStyle>
          <a:p>
            <a:r>
              <a:rPr lang="en-US" dirty="0"/>
              <a:t>Title Goes Here</a:t>
            </a:r>
          </a:p>
        </p:txBody>
      </p:sp>
      <p:sp>
        <p:nvSpPr>
          <p:cNvPr id="3" name="Subtitle 2">
            <a:extLst>
              <a:ext uri="{FF2B5EF4-FFF2-40B4-BE49-F238E27FC236}">
                <a16:creationId xmlns:a16="http://schemas.microsoft.com/office/drawing/2014/main" id="{33B4D7E5-FB41-BB9D-0594-364C04A183F0}"/>
              </a:ext>
            </a:extLst>
          </p:cNvPr>
          <p:cNvSpPr>
            <a:spLocks noGrp="1"/>
          </p:cNvSpPr>
          <p:nvPr>
            <p:ph type="subTitle" idx="1" hasCustomPrompt="1"/>
          </p:nvPr>
        </p:nvSpPr>
        <p:spPr>
          <a:xfrm>
            <a:off x="1524000" y="3960384"/>
            <a:ext cx="9144000" cy="1229454"/>
          </a:xfrm>
        </p:spPr>
        <p:txBody>
          <a:bodyPr/>
          <a:lstStyle>
            <a:lvl1pPr marL="0" indent="0" algn="ctr">
              <a:buNone/>
              <a:defRPr sz="2400">
                <a:solidFill>
                  <a:srgbClr val="00205B"/>
                </a:solidFill>
                <a:latin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Goes Here</a:t>
            </a:r>
          </a:p>
        </p:txBody>
      </p:sp>
      <p:pic>
        <p:nvPicPr>
          <p:cNvPr id="11" name="Picture 10" descr="A logo of a sports team&#10;&#10;Description automatically generated">
            <a:extLst>
              <a:ext uri="{FF2B5EF4-FFF2-40B4-BE49-F238E27FC236}">
                <a16:creationId xmlns:a16="http://schemas.microsoft.com/office/drawing/2014/main" id="{F409EAE2-48D8-9DAB-1857-7E4A6FCB762A}"/>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325114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Section Header Goes Here</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84575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3" descr="A logo of a sports team&#10;&#10;Description automatically generated">
            <a:extLst>
              <a:ext uri="{FF2B5EF4-FFF2-40B4-BE49-F238E27FC236}">
                <a16:creationId xmlns:a16="http://schemas.microsoft.com/office/drawing/2014/main" id="{7F0AB666-4752-C2F4-27EC-6EA73B9B50E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2" name="Title 1">
            <a:extLst>
              <a:ext uri="{FF2B5EF4-FFF2-40B4-BE49-F238E27FC236}">
                <a16:creationId xmlns:a16="http://schemas.microsoft.com/office/drawing/2014/main" id="{F5770398-58AE-2C07-5184-8CF567788572}"/>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3" name="Content Placeholder 2">
            <a:extLst>
              <a:ext uri="{FF2B5EF4-FFF2-40B4-BE49-F238E27FC236}">
                <a16:creationId xmlns:a16="http://schemas.microsoft.com/office/drawing/2014/main" id="{EF6AD69C-AD6B-AA0A-FA45-A66168DB43A0}"/>
              </a:ext>
            </a:extLst>
          </p:cNvPr>
          <p:cNvSpPr>
            <a:spLocks noGrp="1"/>
          </p:cNvSpPr>
          <p:nvPr>
            <p:ph idx="1"/>
          </p:nvPr>
        </p:nvSpPr>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11">
            <a:extLst>
              <a:ext uri="{FF2B5EF4-FFF2-40B4-BE49-F238E27FC236}">
                <a16:creationId xmlns:a16="http://schemas.microsoft.com/office/drawing/2014/main" id="{24A536FC-BF6A-1082-AB0C-0ADFDE0E2185}"/>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1028236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1" descr="A logo of a sports team&#10;&#10;Description automatically generated">
            <a:extLst>
              <a:ext uri="{FF2B5EF4-FFF2-40B4-BE49-F238E27FC236}">
                <a16:creationId xmlns:a16="http://schemas.microsoft.com/office/drawing/2014/main" id="{EA52A828-67E6-CAF8-B055-AB4AB2ED8430}"/>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B0E4F40-2354-06A7-38DD-06CEFEAF1550}"/>
              </a:ext>
            </a:extLst>
          </p:cNvPr>
          <p:cNvSpPr>
            <a:spLocks noGrp="1"/>
          </p:cNvSpPr>
          <p:nvPr>
            <p:ph sz="half" idx="2"/>
          </p:nvPr>
        </p:nvSpPr>
        <p:spPr>
          <a:xfrm>
            <a:off x="6172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10" name="Slide Number Placeholder 11">
            <a:extLst>
              <a:ext uri="{FF2B5EF4-FFF2-40B4-BE49-F238E27FC236}">
                <a16:creationId xmlns:a16="http://schemas.microsoft.com/office/drawing/2014/main" id="{1815227B-C98D-C0F3-E979-A984773D5333}"/>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259986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1"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7" name="Picture Placeholder 6">
            <a:extLst>
              <a:ext uri="{FF2B5EF4-FFF2-40B4-BE49-F238E27FC236}">
                <a16:creationId xmlns:a16="http://schemas.microsoft.com/office/drawing/2014/main" id="{217AB054-83AF-8D8A-5488-3D2749EE6052}"/>
              </a:ext>
            </a:extLst>
          </p:cNvPr>
          <p:cNvSpPr>
            <a:spLocks noGrp="1"/>
          </p:cNvSpPr>
          <p:nvPr>
            <p:ph type="pic" sz="quarter" idx="10"/>
          </p:nvPr>
        </p:nvSpPr>
        <p:spPr>
          <a:xfrm>
            <a:off x="6172202" y="1825625"/>
            <a:ext cx="5181599" cy="3660775"/>
          </a:xfrm>
        </p:spPr>
        <p:txBody>
          <a:bodyPr/>
          <a:lstStyle>
            <a:lvl1pPr marL="0" indent="0">
              <a:buNone/>
              <a:defRPr/>
            </a:lvl1pPr>
          </a:lstStyle>
          <a:p>
            <a:endParaRPr lang="en-US" dirty="0"/>
          </a:p>
        </p:txBody>
      </p:sp>
      <p:sp>
        <p:nvSpPr>
          <p:cNvPr id="12" name="Slide Number Placeholder 11">
            <a:extLst>
              <a:ext uri="{FF2B5EF4-FFF2-40B4-BE49-F238E27FC236}">
                <a16:creationId xmlns:a16="http://schemas.microsoft.com/office/drawing/2014/main" id="{CAD7A39E-2D5A-78AA-4013-BEC4886BB37F}"/>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83D38202-0CE2-93C9-78D7-7CA2F7ACDE1E}"/>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697183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lide Number Placeholder 11">
            <a:extLst>
              <a:ext uri="{FF2B5EF4-FFF2-40B4-BE49-F238E27FC236}">
                <a16:creationId xmlns:a16="http://schemas.microsoft.com/office/drawing/2014/main" id="{50E8CACC-1DDF-2FF4-479B-9AF3997EF9C8}"/>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2CC3A2C0-74B3-1607-3658-40114F73F6B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3499952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Thank You</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TextBox 2">
            <a:extLst>
              <a:ext uri="{FF2B5EF4-FFF2-40B4-BE49-F238E27FC236}">
                <a16:creationId xmlns:a16="http://schemas.microsoft.com/office/drawing/2014/main" id="{BB307A56-2718-EEBF-D1A6-36F894F93C15}"/>
              </a:ext>
            </a:extLst>
          </p:cNvPr>
          <p:cNvSpPr txBox="1">
            <a:spLocks/>
          </p:cNvSpPr>
          <p:nvPr userDrawn="1"/>
        </p:nvSpPr>
        <p:spPr>
          <a:xfrm>
            <a:off x="831850" y="2940908"/>
            <a:ext cx="8200939" cy="338554"/>
          </a:xfrm>
          <a:prstGeom prst="rect">
            <a:avLst/>
          </a:prstGeom>
          <a:noFill/>
        </p:spPr>
        <p:txBody>
          <a:bodyPr wrap="square" rtlCol="0">
            <a:spAutoFit/>
          </a:bodyPr>
          <a:lstStyle/>
          <a:p>
            <a:pPr lvl="0"/>
            <a:r>
              <a:rPr lang="en-US" sz="1600" b="1" dirty="0">
                <a:solidFill>
                  <a:srgbClr val="00205B"/>
                </a:solidFill>
                <a:latin typeface="Calibri" panose="020F0502020204030204" pitchFamily="34" charset="0"/>
                <a:cs typeface="Calibri" panose="020F0502020204030204" pitchFamily="34" charset="0"/>
              </a:rPr>
              <a:t>National Federation of State High School Associations</a:t>
            </a:r>
            <a:endParaRPr lang="en-US" sz="1600" dirty="0">
              <a:solidFill>
                <a:srgbClr val="00205B"/>
              </a:solidFill>
              <a:latin typeface="Calibri" panose="020F0502020204030204" pitchFamily="34" charset="0"/>
              <a:cs typeface="Calibri" panose="020F0502020204030204" pitchFamily="34" charset="0"/>
            </a:endParaRPr>
          </a:p>
        </p:txBody>
      </p:sp>
      <p:pic>
        <p:nvPicPr>
          <p:cNvPr id="8" name="Picture 7">
            <a:extLst>
              <a:ext uri="{FF2B5EF4-FFF2-40B4-BE49-F238E27FC236}">
                <a16:creationId xmlns:a16="http://schemas.microsoft.com/office/drawing/2014/main" id="{A24C605D-C615-53A0-C816-0C04C7A330F0}"/>
              </a:ext>
            </a:extLst>
          </p:cNvPr>
          <p:cNvPicPr>
            <a:picLocks noChangeAspect="1"/>
          </p:cNvPicPr>
          <p:nvPr userDrawn="1"/>
        </p:nvPicPr>
        <p:blipFill>
          <a:blip r:embed="rId4"/>
          <a:stretch>
            <a:fillRect/>
          </a:stretch>
        </p:blipFill>
        <p:spPr>
          <a:xfrm>
            <a:off x="1237231" y="3652703"/>
            <a:ext cx="260856" cy="260856"/>
          </a:xfrm>
          <a:prstGeom prst="rect">
            <a:avLst/>
          </a:prstGeom>
        </p:spPr>
      </p:pic>
      <p:pic>
        <p:nvPicPr>
          <p:cNvPr id="9" name="Picture 8">
            <a:extLst>
              <a:ext uri="{FF2B5EF4-FFF2-40B4-BE49-F238E27FC236}">
                <a16:creationId xmlns:a16="http://schemas.microsoft.com/office/drawing/2014/main" id="{B42A2163-3026-9CC8-9E4D-C707F7D56235}"/>
              </a:ext>
            </a:extLst>
          </p:cNvPr>
          <p:cNvPicPr>
            <a:picLocks noChangeAspect="1"/>
          </p:cNvPicPr>
          <p:nvPr userDrawn="1"/>
        </p:nvPicPr>
        <p:blipFill>
          <a:blip r:embed="rId5"/>
          <a:stretch>
            <a:fillRect/>
          </a:stretch>
        </p:blipFill>
        <p:spPr>
          <a:xfrm>
            <a:off x="931341" y="3652703"/>
            <a:ext cx="260856" cy="260856"/>
          </a:xfrm>
          <a:prstGeom prst="rect">
            <a:avLst/>
          </a:prstGeom>
        </p:spPr>
      </p:pic>
      <p:pic>
        <p:nvPicPr>
          <p:cNvPr id="10" name="Picture 9">
            <a:extLst>
              <a:ext uri="{FF2B5EF4-FFF2-40B4-BE49-F238E27FC236}">
                <a16:creationId xmlns:a16="http://schemas.microsoft.com/office/drawing/2014/main" id="{DBBD938B-4575-FAD8-78BE-4DC4629CCDE7}"/>
              </a:ext>
            </a:extLst>
          </p:cNvPr>
          <p:cNvPicPr>
            <a:picLocks noChangeAspect="1"/>
          </p:cNvPicPr>
          <p:nvPr userDrawn="1"/>
        </p:nvPicPr>
        <p:blipFill>
          <a:blip r:embed="rId6"/>
          <a:stretch>
            <a:fillRect/>
          </a:stretch>
        </p:blipFill>
        <p:spPr>
          <a:xfrm>
            <a:off x="2799885" y="3652703"/>
            <a:ext cx="260856" cy="260856"/>
          </a:xfrm>
          <a:prstGeom prst="rect">
            <a:avLst/>
          </a:prstGeom>
        </p:spPr>
      </p:pic>
      <p:sp>
        <p:nvSpPr>
          <p:cNvPr id="19" name="TextBox 18">
            <a:extLst>
              <a:ext uri="{FF2B5EF4-FFF2-40B4-BE49-F238E27FC236}">
                <a16:creationId xmlns:a16="http://schemas.microsoft.com/office/drawing/2014/main" id="{12B705B1-FACF-E86D-1769-013B8451DF9A}"/>
              </a:ext>
            </a:extLst>
          </p:cNvPr>
          <p:cNvSpPr txBox="1">
            <a:spLocks/>
          </p:cNvSpPr>
          <p:nvPr userDrawn="1"/>
        </p:nvSpPr>
        <p:spPr>
          <a:xfrm>
            <a:off x="831850" y="3613854"/>
            <a:ext cx="8200939" cy="338554"/>
          </a:xfrm>
          <a:prstGeom prst="rect">
            <a:avLst/>
          </a:prstGeom>
          <a:noFill/>
        </p:spPr>
        <p:txBody>
          <a:bodyPr wrap="square" rtlCol="0">
            <a:spAutoFit/>
          </a:bodyPr>
          <a:lstStyle/>
          <a:p>
            <a:pPr lvl="0"/>
            <a:r>
              <a:rPr lang="en-US" sz="1600" dirty="0">
                <a:solidFill>
                  <a:srgbClr val="00205B"/>
                </a:solidFill>
                <a:latin typeface="Calibri" panose="020F0502020204030204" pitchFamily="34" charset="0"/>
                <a:cs typeface="Calibri" panose="020F0502020204030204" pitchFamily="34" charset="0"/>
              </a:rPr>
              <a:t>              @</a:t>
            </a:r>
            <a:r>
              <a:rPr lang="en-US" sz="1600" dirty="0" err="1">
                <a:solidFill>
                  <a:srgbClr val="00205B"/>
                </a:solidFill>
                <a:latin typeface="Calibri" panose="020F0502020204030204" pitchFamily="34" charset="0"/>
                <a:cs typeface="Calibri" panose="020F0502020204030204" pitchFamily="34" charset="0"/>
              </a:rPr>
              <a:t>NFHS_org</a:t>
            </a:r>
            <a:r>
              <a:rPr lang="en-US" sz="1600" dirty="0">
                <a:solidFill>
                  <a:srgbClr val="00205B"/>
                </a:solidFill>
                <a:latin typeface="Calibri" panose="020F0502020204030204" pitchFamily="34" charset="0"/>
                <a:cs typeface="Calibri" panose="020F0502020204030204" pitchFamily="34" charset="0"/>
              </a:rPr>
              <a:t>            @NFHS1920</a:t>
            </a:r>
          </a:p>
        </p:txBody>
      </p:sp>
    </p:spTree>
    <p:extLst>
      <p:ext uri="{BB962C8B-B14F-4D97-AF65-F5344CB8AC3E}">
        <p14:creationId xmlns:p14="http://schemas.microsoft.com/office/powerpoint/2010/main" val="905166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C259D7-C629-99D5-E5E6-C1F8133D47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F8A588-CC38-9DAA-DD30-66D45B7B42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E522-F825-B856-E8E5-41511A3664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US"/>
          </a:p>
        </p:txBody>
      </p:sp>
      <p:sp>
        <p:nvSpPr>
          <p:cNvPr id="5" name="Footer Placeholder 4">
            <a:extLst>
              <a:ext uri="{FF2B5EF4-FFF2-40B4-BE49-F238E27FC236}">
                <a16:creationId xmlns:a16="http://schemas.microsoft.com/office/drawing/2014/main" id="{D3CAF983-59E2-C2D4-3DA6-D9B1BBA51E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www.nfhs.org</a:t>
            </a:r>
          </a:p>
        </p:txBody>
      </p:sp>
      <p:sp>
        <p:nvSpPr>
          <p:cNvPr id="6" name="Slide Number Placeholder 5">
            <a:extLst>
              <a:ext uri="{FF2B5EF4-FFF2-40B4-BE49-F238E27FC236}">
                <a16:creationId xmlns:a16="http://schemas.microsoft.com/office/drawing/2014/main" id="{95F1BFF0-BF3B-C0DA-5CCD-ACE9829FFA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4E3598-2D5C-024F-9D1E-B79FF9982580}" type="slidenum">
              <a:rPr lang="en-US" smtClean="0"/>
              <a:t>‹#›</a:t>
            </a:fld>
            <a:endParaRPr lang="en-US"/>
          </a:p>
        </p:txBody>
      </p:sp>
    </p:spTree>
    <p:extLst>
      <p:ext uri="{BB962C8B-B14F-4D97-AF65-F5344CB8AC3E}">
        <p14:creationId xmlns:p14="http://schemas.microsoft.com/office/powerpoint/2010/main" val="32801806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9" r:id="rId3"/>
    <p:sldLayoutId id="2147483670" r:id="rId4"/>
    <p:sldLayoutId id="2147483671" r:id="rId5"/>
    <p:sldLayoutId id="2147483672" r:id="rId6"/>
    <p:sldLayoutId id="2147483673" r:id="rId7"/>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13.jp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601C00-8A58-2643-8B86-A02C5A11B69B}"/>
              </a:ext>
            </a:extLst>
          </p:cNvPr>
          <p:cNvSpPr>
            <a:spLocks noGrp="1"/>
          </p:cNvSpPr>
          <p:nvPr>
            <p:ph type="ctrTitle"/>
          </p:nvPr>
        </p:nvSpPr>
        <p:spPr/>
        <p:txBody>
          <a:bodyPr/>
          <a:lstStyle/>
          <a:p>
            <a:r>
              <a:rPr lang="en-US" dirty="0"/>
              <a:t>2025-26 NFHS Softball</a:t>
            </a:r>
          </a:p>
        </p:txBody>
      </p:sp>
      <p:sp>
        <p:nvSpPr>
          <p:cNvPr id="5" name="Subtitle 4">
            <a:extLst>
              <a:ext uri="{FF2B5EF4-FFF2-40B4-BE49-F238E27FC236}">
                <a16:creationId xmlns:a16="http://schemas.microsoft.com/office/drawing/2014/main" id="{F854DE37-6995-A5D3-35F2-4CCCDD38E43E}"/>
              </a:ext>
            </a:extLst>
          </p:cNvPr>
          <p:cNvSpPr>
            <a:spLocks noGrp="1"/>
          </p:cNvSpPr>
          <p:nvPr>
            <p:ph type="subTitle" idx="1"/>
          </p:nvPr>
        </p:nvSpPr>
        <p:spPr/>
        <p:txBody>
          <a:bodyPr/>
          <a:lstStyle/>
          <a:p>
            <a:r>
              <a:rPr lang="en-US" dirty="0"/>
              <a:t>Pre-Game and Post-Game</a:t>
            </a:r>
          </a:p>
        </p:txBody>
      </p:sp>
      <p:sp>
        <p:nvSpPr>
          <p:cNvPr id="2" name="TextBox 2">
            <a:extLst>
              <a:ext uri="{FF2B5EF4-FFF2-40B4-BE49-F238E27FC236}">
                <a16:creationId xmlns:a16="http://schemas.microsoft.com/office/drawing/2014/main" id="{BF3D9780-8ADA-AFB5-7078-30D0FBC2F340}"/>
              </a:ext>
            </a:extLst>
          </p:cNvPr>
          <p:cNvSpPr txBox="1"/>
          <p:nvPr/>
        </p:nvSpPr>
        <p:spPr>
          <a:xfrm>
            <a:off x="10668000" y="6489630"/>
            <a:ext cx="1362874" cy="2616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Updated 1/05/2026</a:t>
            </a:r>
          </a:p>
        </p:txBody>
      </p:sp>
    </p:spTree>
    <p:extLst>
      <p:ext uri="{BB962C8B-B14F-4D97-AF65-F5344CB8AC3E}">
        <p14:creationId xmlns:p14="http://schemas.microsoft.com/office/powerpoint/2010/main" val="327865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EQUIPMENT-BAT CHECKS (1-5-2)</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838200" y="1910933"/>
            <a:ext cx="10210571" cy="4338637"/>
          </a:xfrm>
        </p:spPr>
        <p:txBody>
          <a:bodyPr>
            <a:normAutofit lnSpcReduction="10000"/>
          </a:bodyPr>
          <a:lstStyle/>
          <a:p>
            <a:pPr marL="457200" indent="-457200">
              <a:buClrTx/>
              <a:buFont typeface="+mj-lt"/>
              <a:buAutoNum type="alphaLcPeriod" startAt="3"/>
              <a:defRPr/>
            </a:pPr>
            <a:r>
              <a:rPr lang="en-US" altLang="en-US" sz="2400" b="1" dirty="0"/>
              <a:t>Taper.</a:t>
            </a:r>
            <a:r>
              <a:rPr lang="en-US" altLang="en-US" sz="2400" dirty="0"/>
              <a:t> The taper is the transition area which connects the narrower handle to the wider barrel portion of the bat. The taper shall have a conical shape. Its length and material may vary.</a:t>
            </a:r>
          </a:p>
          <a:p>
            <a:pPr marL="457200" indent="-457200">
              <a:buClrTx/>
              <a:buFont typeface="+mj-lt"/>
              <a:buAutoNum type="alphaLcPeriod" startAt="3"/>
              <a:defRPr/>
            </a:pPr>
            <a:endParaRPr lang="en-US" altLang="en-US" sz="2400" dirty="0"/>
          </a:p>
          <a:p>
            <a:pPr marL="457200" indent="-457200">
              <a:buClrTx/>
              <a:buFont typeface="+mj-lt"/>
              <a:buAutoNum type="alphaLcPeriod" startAt="3"/>
              <a:defRPr/>
            </a:pPr>
            <a:r>
              <a:rPr lang="en-US" altLang="en-US" sz="2400" b="1" dirty="0"/>
              <a:t>Barrel.</a:t>
            </a:r>
            <a:r>
              <a:rPr lang="en-US" altLang="en-US" sz="2400" dirty="0"/>
              <a:t> The barrel is the area intended for contact with the pitch; the barrel shall be round and cylindrically symmetric with a smooth contour.</a:t>
            </a:r>
          </a:p>
          <a:p>
            <a:pPr marL="457200" indent="-457200">
              <a:buClrTx/>
              <a:buFont typeface="+mj-lt"/>
              <a:buAutoNum type="alphaLcPeriod" startAt="3"/>
              <a:defRPr/>
            </a:pPr>
            <a:endParaRPr lang="en-US" altLang="en-US" sz="2400" dirty="0"/>
          </a:p>
          <a:p>
            <a:pPr marL="457200" indent="-457200">
              <a:buClrTx/>
              <a:buFont typeface="+mj-lt"/>
              <a:buAutoNum type="alphaLcPeriod" startAt="3"/>
              <a:defRPr/>
            </a:pPr>
            <a:r>
              <a:rPr lang="en-US" altLang="en-US" sz="2400" b="1" dirty="0"/>
              <a:t>End Cap. </a:t>
            </a:r>
            <a:r>
              <a:rPr lang="en-US" altLang="en-US" sz="2400" dirty="0"/>
              <a:t>The end cap is made of rubber, vinyl, plastic or other approved material. It shall be firmly secured and permanently affixed to the end of the bat so that it cannot be removed by anyone other than the manufacturer, without damaging or destroying it. A one-piece construction bat will not have an end cap.</a:t>
            </a:r>
          </a:p>
          <a:p>
            <a:pPr marL="0" indent="0">
              <a:buNone/>
            </a:pPr>
            <a:endParaRPr lang="en-US" altLang="en-US" sz="2400"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353530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EQUIPMENT-WARM UP BATS (1-5-3)</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039145" y="1742490"/>
            <a:ext cx="9693138" cy="4338637"/>
          </a:xfrm>
        </p:spPr>
        <p:txBody>
          <a:bodyPr/>
          <a:lstStyle/>
          <a:p>
            <a:pPr>
              <a:buNone/>
            </a:pPr>
            <a:r>
              <a:rPr lang="en-US" altLang="en-US" sz="2800" b="1" dirty="0"/>
              <a:t>Warm up bats  </a:t>
            </a:r>
          </a:p>
          <a:p>
            <a:pPr marL="0" indent="0">
              <a:buNone/>
            </a:pPr>
            <a:r>
              <a:rPr lang="en-US" altLang="en-US" sz="2800" dirty="0"/>
              <a:t>Warm-up bats used in the on-deck circle shall have all parts permanently and securely attached at the time of manufacture and at the time of use. No more than two bats shall be used when warming up in the on-deck circle. Devices added to a bat for warm-up purposes shall be commercially manufactured specifically for a softball bat and shall be securely attached, so as not to disengage during use. Such devices shall take, but not exceed, the general shape and size of a bat including the grip.</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822696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EQUIPMENT-HELMET REQUIREMENTS</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838200" y="1852782"/>
            <a:ext cx="10302874" cy="4338637"/>
          </a:xfrm>
        </p:spPr>
        <p:txBody>
          <a:bodyPr>
            <a:normAutofit fontScale="92500" lnSpcReduction="10000"/>
          </a:bodyPr>
          <a:lstStyle/>
          <a:p>
            <a:pPr marL="346075" indent="-346075">
              <a:defRPr/>
            </a:pPr>
            <a:r>
              <a:rPr lang="en-US" altLang="en-US" sz="2800" dirty="0"/>
              <a:t>Must have NOCSAE stamp on helmet. (1-7-1</a:t>
            </a:r>
            <a:r>
              <a:rPr lang="en-US" altLang="en-US" dirty="0"/>
              <a:t>, Figure 1-8)</a:t>
            </a:r>
            <a:endParaRPr lang="en-US" altLang="en-US" sz="2800" dirty="0"/>
          </a:p>
          <a:p>
            <a:pPr marL="346075" indent="-346075">
              <a:defRPr/>
            </a:pPr>
            <a:r>
              <a:rPr lang="en-US" altLang="en-US" sz="2800" dirty="0"/>
              <a:t>Must have legible exterior warning label.  (1-7-1)</a:t>
            </a:r>
          </a:p>
          <a:p>
            <a:pPr marL="346075" lvl="1" indent="111125">
              <a:defRPr/>
            </a:pPr>
            <a:r>
              <a:rPr lang="en-US" altLang="en-US" sz="2800" dirty="0"/>
              <a:t>May be on outside or either side of the bill.</a:t>
            </a:r>
          </a:p>
          <a:p>
            <a:r>
              <a:rPr lang="en-US" sz="2800" dirty="0"/>
              <a:t>The batting helmet shall have a non-glare (not mirror-like) surface.</a:t>
            </a:r>
          </a:p>
          <a:p>
            <a:r>
              <a:rPr lang="en-US" altLang="en-US" sz="2800" dirty="0"/>
              <a:t>Must have ear flaps that cover both ears and temples. (1-7-4)</a:t>
            </a:r>
          </a:p>
          <a:p>
            <a:pPr marL="346075" indent="-346075">
              <a:defRPr/>
            </a:pPr>
            <a:r>
              <a:rPr lang="en-US" altLang="en-US" sz="2800" dirty="0"/>
              <a:t>Look for breaks, cracks, dents, missing screws or having been altered.  (1-7-5)</a:t>
            </a:r>
          </a:p>
          <a:p>
            <a:pPr marL="346075" indent="-346075">
              <a:defRPr/>
            </a:pPr>
            <a:r>
              <a:rPr lang="en-US" altLang="en-US" sz="2800" dirty="0"/>
              <a:t>“Meets NOCSAE Standard” must be permanently affixed to the face protector. Any eye shields attached to the helmet must allow 100% light transmission. (1-7-7)</a:t>
            </a:r>
          </a:p>
          <a:p>
            <a:endParaRPr lang="en-US" altLang="en-US" sz="2800"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45747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EQUIPMENT – CATCHER’S EQUIPMENT</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978193" y="1916376"/>
            <a:ext cx="10235614" cy="4338637"/>
          </a:xfrm>
        </p:spPr>
        <p:txBody>
          <a:bodyPr>
            <a:normAutofit lnSpcReduction="10000"/>
          </a:bodyPr>
          <a:lstStyle/>
          <a:p>
            <a:pPr marL="346075" indent="-346075">
              <a:defRPr/>
            </a:pPr>
            <a:r>
              <a:rPr lang="en-US" altLang="en-US" sz="2800" dirty="0"/>
              <a:t>Must have NOCSAE stamp on helmet. (1-8-1, Figure 1-9)</a:t>
            </a:r>
          </a:p>
          <a:p>
            <a:pPr marL="800100" lvl="1" indent="-454025">
              <a:defRPr/>
            </a:pPr>
            <a:r>
              <a:rPr lang="en-US" altLang="en-US" sz="2800" dirty="0"/>
              <a:t>Throat protector, can be a part of or attached to the mask.</a:t>
            </a:r>
          </a:p>
          <a:p>
            <a:pPr marL="800100" lvl="1" indent="-454025">
              <a:defRPr/>
            </a:pPr>
            <a:r>
              <a:rPr lang="en-US" altLang="en-US" sz="2800" dirty="0"/>
              <a:t>Any face shields must allow 100% light transmission.</a:t>
            </a:r>
          </a:p>
          <a:p>
            <a:pPr marL="168275" indent="-222250">
              <a:defRPr/>
            </a:pPr>
            <a:r>
              <a:rPr lang="en-US" sz="2800" dirty="0"/>
              <a:t>  The catcher’s helmet shall have a non-glare (not mirror-like)</a:t>
            </a:r>
            <a:br>
              <a:rPr lang="en-US" sz="2800" dirty="0"/>
            </a:br>
            <a:r>
              <a:rPr lang="en-US" sz="2800" dirty="0"/>
              <a:t>   surface. (1-8-1)</a:t>
            </a:r>
            <a:endParaRPr lang="en-US" altLang="en-US" sz="2800" dirty="0"/>
          </a:p>
          <a:p>
            <a:pPr marL="346075" indent="-346075">
              <a:defRPr/>
            </a:pPr>
            <a:r>
              <a:rPr lang="en-US" altLang="en-US" sz="2800" dirty="0"/>
              <a:t>Chest protector and shin guards. (1-8-2)</a:t>
            </a:r>
          </a:p>
          <a:p>
            <a:pPr marL="346075" indent="-346075">
              <a:defRPr/>
            </a:pPr>
            <a:r>
              <a:rPr lang="en-US" altLang="en-US" sz="2800" dirty="0"/>
              <a:t>Any non-adult warming up a pitcher at any location within the confines of the field shall wear a helmet that complies with 1-8-1. (1-8-3)</a:t>
            </a:r>
          </a:p>
          <a:p>
            <a:pPr>
              <a:buNone/>
              <a:defRPr/>
            </a:pPr>
            <a:r>
              <a:rPr lang="en-US" altLang="en-US" sz="2400" dirty="0"/>
              <a:t> </a:t>
            </a:r>
          </a:p>
          <a:p>
            <a:endParaRPr lang="en-US" altLang="en-US" sz="2400"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722512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3C0DD-5BFE-40DD-9393-DD4FAF48A060}"/>
              </a:ext>
            </a:extLst>
          </p:cNvPr>
          <p:cNvSpPr>
            <a:spLocks noGrp="1"/>
          </p:cNvSpPr>
          <p:nvPr>
            <p:ph type="title"/>
          </p:nvPr>
        </p:nvSpPr>
        <p:spPr/>
        <p:txBody>
          <a:bodyPr/>
          <a:lstStyle/>
          <a:p>
            <a:r>
              <a:rPr lang="en-US" dirty="0"/>
              <a:t>NOCSAE SEALS</a:t>
            </a:r>
          </a:p>
        </p:txBody>
      </p:sp>
      <p:pic>
        <p:nvPicPr>
          <p:cNvPr id="4" name="Picture 3">
            <a:extLst>
              <a:ext uri="{FF2B5EF4-FFF2-40B4-BE49-F238E27FC236}">
                <a16:creationId xmlns:a16="http://schemas.microsoft.com/office/drawing/2014/main" id="{781A2401-A6AC-EFE3-1BE2-F421A3C4E54A}"/>
              </a:ext>
            </a:extLst>
          </p:cNvPr>
          <p:cNvPicPr>
            <a:picLocks noChangeAspect="1"/>
          </p:cNvPicPr>
          <p:nvPr/>
        </p:nvPicPr>
        <p:blipFill>
          <a:blip r:embed="rId2"/>
          <a:stretch>
            <a:fillRect/>
          </a:stretch>
        </p:blipFill>
        <p:spPr>
          <a:xfrm>
            <a:off x="2118529" y="1540671"/>
            <a:ext cx="2263348" cy="2927817"/>
          </a:xfrm>
          <a:prstGeom prst="rect">
            <a:avLst/>
          </a:prstGeom>
        </p:spPr>
      </p:pic>
      <p:pic>
        <p:nvPicPr>
          <p:cNvPr id="10" name="Picture 9">
            <a:extLst>
              <a:ext uri="{FF2B5EF4-FFF2-40B4-BE49-F238E27FC236}">
                <a16:creationId xmlns:a16="http://schemas.microsoft.com/office/drawing/2014/main" id="{49476415-20E1-84D6-AA18-6DBD21967CF8}"/>
              </a:ext>
            </a:extLst>
          </p:cNvPr>
          <p:cNvPicPr>
            <a:picLocks noChangeAspect="1"/>
          </p:cNvPicPr>
          <p:nvPr/>
        </p:nvPicPr>
        <p:blipFill>
          <a:blip r:embed="rId3"/>
          <a:stretch>
            <a:fillRect/>
          </a:stretch>
        </p:blipFill>
        <p:spPr>
          <a:xfrm>
            <a:off x="6603038" y="1553119"/>
            <a:ext cx="2276389" cy="2902920"/>
          </a:xfrm>
          <a:prstGeom prst="rect">
            <a:avLst/>
          </a:prstGeom>
        </p:spPr>
      </p:pic>
    </p:spTree>
    <p:extLst>
      <p:ext uri="{BB962C8B-B14F-4D97-AF65-F5344CB8AC3E}">
        <p14:creationId xmlns:p14="http://schemas.microsoft.com/office/powerpoint/2010/main" val="28259679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a:xfrm>
            <a:off x="1430768" y="443247"/>
            <a:ext cx="10026650" cy="1204912"/>
          </a:xfrm>
        </p:spPr>
        <p:txBody>
          <a:bodyPr/>
          <a:lstStyle/>
          <a:p>
            <a:pPr>
              <a:defRPr/>
            </a:pPr>
            <a:r>
              <a:rPr lang="en-US" dirty="0"/>
              <a:t>STARTING A GAME (4-1-1, 4-1-2)</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376028" y="1980407"/>
            <a:ext cx="9005161" cy="3802062"/>
          </a:xfrm>
        </p:spPr>
        <p:txBody>
          <a:bodyPr/>
          <a:lstStyle/>
          <a:p>
            <a:pPr marL="346075" indent="-346075">
              <a:buClrTx/>
              <a:buFont typeface="Tahoma" pitchFamily="34" charset="0"/>
              <a:buAutoNum type="arabicPeriod"/>
              <a:defRPr/>
            </a:pPr>
            <a:r>
              <a:rPr lang="en-US" altLang="en-US" sz="2800" dirty="0"/>
              <a:t>The home coach shall decide whether the grounds and other conditions are suitable for starting the game.</a:t>
            </a:r>
          </a:p>
          <a:p>
            <a:pPr marL="346075" indent="-346075">
              <a:buNone/>
              <a:defRPr/>
            </a:pPr>
            <a:endParaRPr lang="en-US" altLang="en-US" sz="2800" dirty="0"/>
          </a:p>
          <a:p>
            <a:pPr marL="346075" indent="-346075">
              <a:buNone/>
              <a:tabLst>
                <a:tab pos="346075" algn="l"/>
              </a:tabLst>
              <a:defRPr/>
            </a:pPr>
            <a:r>
              <a:rPr lang="en-US" altLang="en-US" sz="2800" dirty="0"/>
              <a:t>2.	</a:t>
            </a:r>
            <a:r>
              <a:rPr lang="en-US" altLang="en-US" sz="2800" b="1" dirty="0"/>
              <a:t>Pregame Conference. </a:t>
            </a:r>
            <a:r>
              <a:rPr lang="en-US" altLang="en-US" sz="2800" dirty="0"/>
              <a:t>The pregame conference should take place approximately five minutes prior to the game and before the home team takes the field. </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208308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STARTING A GAME </a:t>
            </a:r>
            <a:r>
              <a:rPr lang="en-US" altLang="en-US" dirty="0"/>
              <a:t> 4-1-2 (CONT.)</a:t>
            </a:r>
            <a:endParaRPr lang="en-US" dirty="0"/>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910907" y="1651188"/>
            <a:ext cx="10442893" cy="4468495"/>
          </a:xfrm>
        </p:spPr>
        <p:txBody>
          <a:bodyPr>
            <a:normAutofit/>
          </a:bodyPr>
          <a:lstStyle/>
          <a:p>
            <a:pPr algn="just">
              <a:buNone/>
              <a:defRPr/>
            </a:pPr>
            <a:r>
              <a:rPr lang="en-US" altLang="en-US" sz="2800" dirty="0"/>
              <a:t>During the pregame conference:</a:t>
            </a:r>
            <a:endParaRPr lang="en-US" altLang="en-US" sz="2800" b="1" dirty="0"/>
          </a:p>
          <a:p>
            <a:pPr marL="457200" indent="-457200">
              <a:buClrTx/>
              <a:buFont typeface="+mj-lt"/>
              <a:buAutoNum type="alphaLcPeriod"/>
              <a:defRPr/>
            </a:pPr>
            <a:r>
              <a:rPr lang="en-US" altLang="en-US" sz="2800" dirty="0"/>
              <a:t>There shall be no balls hit or thrown in live-ball territory.  </a:t>
            </a:r>
          </a:p>
          <a:p>
            <a:pPr marL="457200" indent="-457200">
              <a:buClrTx/>
              <a:buFont typeface="+mj-lt"/>
              <a:buAutoNum type="alphaLcPeriod"/>
              <a:defRPr/>
            </a:pPr>
            <a:r>
              <a:rPr lang="en-US" altLang="en-US" sz="2800" dirty="0"/>
              <a:t>The home team and then the visiting team shall deliver their respective lineup cards, in duplicate, to the plate umpire. The umpire shall then permit inspection by both captains/coaches. The substitution regulations as in Rule 3 are then in effect.</a:t>
            </a:r>
          </a:p>
          <a:p>
            <a:pPr marL="457200" indent="-457200">
              <a:buClrTx/>
              <a:buFont typeface="+mj-lt"/>
              <a:buAutoNum type="alphaLcPeriod"/>
              <a:defRPr/>
            </a:pPr>
            <a:r>
              <a:rPr lang="en-US" altLang="en-US" sz="2800" dirty="0"/>
              <a:t>Ground rules, as in 4-1-3, shall be announced.</a:t>
            </a:r>
          </a:p>
          <a:p>
            <a:pPr marL="457200" indent="-457200">
              <a:buClrTx/>
              <a:buFont typeface="+mj-lt"/>
              <a:buAutoNum type="alphaLcPeriod"/>
              <a:defRPr/>
            </a:pPr>
            <a:r>
              <a:rPr lang="en-US" altLang="en-US" sz="2800" dirty="0"/>
              <a:t>Umpires shall ask head coaches to verify that their players are legally and properly equipped and shall remind participants about proper sporting behavior.</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4121483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 PREGAME CONFERENCE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045161" y="1864102"/>
            <a:ext cx="9214167" cy="3497262"/>
          </a:xfrm>
        </p:spPr>
        <p:txBody>
          <a:bodyPr/>
          <a:lstStyle/>
          <a:p>
            <a:r>
              <a:rPr lang="en-US" altLang="en-US" sz="3200" dirty="0"/>
              <a:t>Plate umpire leads the meeting:</a:t>
            </a:r>
          </a:p>
          <a:p>
            <a:pPr lvl="1"/>
            <a:r>
              <a:rPr lang="en-US" altLang="en-US" sz="3200" dirty="0"/>
              <a:t>Behind home plate facing the field.</a:t>
            </a:r>
          </a:p>
          <a:p>
            <a:pPr lvl="1"/>
            <a:r>
              <a:rPr lang="en-US" altLang="en-US" sz="3200" dirty="0"/>
              <a:t>Base Umpire will face plate umpire.</a:t>
            </a:r>
          </a:p>
          <a:p>
            <a:pPr lvl="1"/>
            <a:r>
              <a:rPr lang="en-US" altLang="en-US" sz="3200" dirty="0"/>
              <a:t>Head Coaches (Asst. Coaches and/or captains) are on their respective sides of home plate.</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745439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16E09-6956-0E0B-AC7E-C85A08F687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CCEDC4-C024-2C7D-C395-05F51E785F1C}"/>
              </a:ext>
            </a:extLst>
          </p:cNvPr>
          <p:cNvSpPr>
            <a:spLocks noGrp="1"/>
          </p:cNvSpPr>
          <p:nvPr>
            <p:ph type="title"/>
          </p:nvPr>
        </p:nvSpPr>
        <p:spPr/>
        <p:txBody>
          <a:bodyPr/>
          <a:lstStyle/>
          <a:p>
            <a:pPr>
              <a:defRPr/>
            </a:pPr>
            <a:r>
              <a:rPr lang="en-US" dirty="0"/>
              <a:t> PREGAME CONFERENCE</a:t>
            </a:r>
          </a:p>
        </p:txBody>
      </p:sp>
      <p:sp>
        <p:nvSpPr>
          <p:cNvPr id="38916" name="Footer Placeholder 4">
            <a:extLst>
              <a:ext uri="{FF2B5EF4-FFF2-40B4-BE49-F238E27FC236}">
                <a16:creationId xmlns:a16="http://schemas.microsoft.com/office/drawing/2014/main" id="{3F6DE99E-5F06-605F-4A08-60BF6F0A0D47}"/>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pic>
        <p:nvPicPr>
          <p:cNvPr id="6" name="Content Placeholder 5" descr="A field with white squares and black circles&#10;&#10;AI-generated content may be incorrect.">
            <a:extLst>
              <a:ext uri="{FF2B5EF4-FFF2-40B4-BE49-F238E27FC236}">
                <a16:creationId xmlns:a16="http://schemas.microsoft.com/office/drawing/2014/main" id="{3A40433F-C778-739D-BB00-11A599EBBBE4}"/>
              </a:ext>
            </a:extLst>
          </p:cNvPr>
          <p:cNvPicPr>
            <a:picLocks noGrp="1" noChangeAspect="1"/>
          </p:cNvPicPr>
          <p:nvPr>
            <p:ph idx="1"/>
          </p:nvPr>
        </p:nvPicPr>
        <p:blipFill>
          <a:blip r:embed="rId3"/>
          <a:stretch>
            <a:fillRect/>
          </a:stretch>
        </p:blipFill>
        <p:spPr>
          <a:xfrm>
            <a:off x="6481939" y="1218469"/>
            <a:ext cx="4708143" cy="4421061"/>
          </a:xfrm>
        </p:spPr>
      </p:pic>
      <p:pic>
        <p:nvPicPr>
          <p:cNvPr id="8" name="Picture 7" descr="A baseball field with white circles and black letters&#10;&#10;AI-generated content may be incorrect.">
            <a:extLst>
              <a:ext uri="{FF2B5EF4-FFF2-40B4-BE49-F238E27FC236}">
                <a16:creationId xmlns:a16="http://schemas.microsoft.com/office/drawing/2014/main" id="{0A95259B-2504-C432-8F64-04EDE1C72B81}"/>
              </a:ext>
            </a:extLst>
          </p:cNvPr>
          <p:cNvPicPr>
            <a:picLocks noChangeAspect="1"/>
          </p:cNvPicPr>
          <p:nvPr/>
        </p:nvPicPr>
        <p:blipFill>
          <a:blip r:embed="rId4"/>
          <a:stretch>
            <a:fillRect/>
          </a:stretch>
        </p:blipFill>
        <p:spPr>
          <a:xfrm>
            <a:off x="706976" y="1218469"/>
            <a:ext cx="4686300" cy="4410075"/>
          </a:xfrm>
          <a:prstGeom prst="rect">
            <a:avLst/>
          </a:prstGeom>
        </p:spPr>
      </p:pic>
      <p:sp>
        <p:nvSpPr>
          <p:cNvPr id="9" name="TextBox 8">
            <a:extLst>
              <a:ext uri="{FF2B5EF4-FFF2-40B4-BE49-F238E27FC236}">
                <a16:creationId xmlns:a16="http://schemas.microsoft.com/office/drawing/2014/main" id="{C0E022AF-BDC7-ABC7-6A7E-65BDC0472717}"/>
              </a:ext>
            </a:extLst>
          </p:cNvPr>
          <p:cNvSpPr txBox="1"/>
          <p:nvPr/>
        </p:nvSpPr>
        <p:spPr>
          <a:xfrm>
            <a:off x="2080950" y="5782469"/>
            <a:ext cx="1938351" cy="369332"/>
          </a:xfrm>
          <a:prstGeom prst="rect">
            <a:avLst/>
          </a:prstGeom>
          <a:noFill/>
        </p:spPr>
        <p:txBody>
          <a:bodyPr wrap="none" rtlCol="0">
            <a:spAutoFit/>
          </a:bodyPr>
          <a:lstStyle/>
          <a:p>
            <a:r>
              <a:rPr lang="en-US" dirty="0"/>
              <a:t>2 Umpire System</a:t>
            </a:r>
          </a:p>
        </p:txBody>
      </p:sp>
      <p:sp>
        <p:nvSpPr>
          <p:cNvPr id="10" name="TextBox 9">
            <a:extLst>
              <a:ext uri="{FF2B5EF4-FFF2-40B4-BE49-F238E27FC236}">
                <a16:creationId xmlns:a16="http://schemas.microsoft.com/office/drawing/2014/main" id="{7912D3BB-DC01-4276-A6C7-FE21DC388239}"/>
              </a:ext>
            </a:extLst>
          </p:cNvPr>
          <p:cNvSpPr txBox="1"/>
          <p:nvPr/>
        </p:nvSpPr>
        <p:spPr>
          <a:xfrm>
            <a:off x="7899695" y="5740742"/>
            <a:ext cx="1872629" cy="369332"/>
          </a:xfrm>
          <a:prstGeom prst="rect">
            <a:avLst/>
          </a:prstGeom>
          <a:noFill/>
        </p:spPr>
        <p:txBody>
          <a:bodyPr wrap="none" rtlCol="0">
            <a:spAutoFit/>
          </a:bodyPr>
          <a:lstStyle/>
          <a:p>
            <a:r>
              <a:rPr lang="en-US" dirty="0"/>
              <a:t>3 Umpire System</a:t>
            </a:r>
          </a:p>
        </p:txBody>
      </p:sp>
    </p:spTree>
    <p:extLst>
      <p:ext uri="{BB962C8B-B14F-4D97-AF65-F5344CB8AC3E}">
        <p14:creationId xmlns:p14="http://schemas.microsoft.com/office/powerpoint/2010/main" val="9030026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 PREGAME CONFERENCE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748656" y="1574801"/>
            <a:ext cx="10403438" cy="4338637"/>
          </a:xfrm>
        </p:spPr>
        <p:txBody>
          <a:bodyPr>
            <a:normAutofit lnSpcReduction="10000"/>
          </a:bodyPr>
          <a:lstStyle/>
          <a:p>
            <a:pPr marL="971550" indent="-514350">
              <a:buClrTx/>
              <a:buFont typeface="Tahoma" panose="020B0604030504040204" pitchFamily="34" charset="0"/>
              <a:buAutoNum type="arabicPeriod"/>
            </a:pPr>
            <a:r>
              <a:rPr lang="en-US" altLang="en-US" sz="2800" dirty="0"/>
              <a:t>Introduce yourself and your partner(s), have others introduce themselves.</a:t>
            </a:r>
          </a:p>
          <a:p>
            <a:pPr marL="971550" indent="-514350">
              <a:buClrTx/>
              <a:buFont typeface="Tahoma" panose="020B0604030504040204" pitchFamily="34" charset="0"/>
              <a:buAutoNum type="arabicPeriod"/>
            </a:pPr>
            <a:endParaRPr lang="en-US" altLang="en-US" sz="2800" dirty="0"/>
          </a:p>
          <a:p>
            <a:pPr marL="971550" indent="-514350">
              <a:buClrTx/>
              <a:buFont typeface="Tahoma" panose="020B0604030504040204" pitchFamily="34" charset="0"/>
              <a:buAutoNum type="arabicPeriod"/>
            </a:pPr>
            <a:r>
              <a:rPr lang="en-US" altLang="en-US" sz="2800" dirty="0"/>
              <a:t>Verify with the coaches that all players are legally and properly equipped, and all equipment is in compliance with NFHS Softball rules.</a:t>
            </a:r>
          </a:p>
          <a:p>
            <a:pPr marL="971550" indent="-514350">
              <a:buClrTx/>
              <a:buFont typeface="Tahoma" panose="020B0604030504040204" pitchFamily="34" charset="0"/>
              <a:buAutoNum type="arabicPeriod"/>
            </a:pPr>
            <a:endParaRPr lang="en-US" altLang="en-US" sz="2800" dirty="0"/>
          </a:p>
          <a:p>
            <a:pPr marL="971550" indent="-514350">
              <a:buClrTx/>
              <a:buFont typeface="Tahoma" panose="020B0604030504040204" pitchFamily="34" charset="0"/>
              <a:buAutoNum type="arabicPeriod"/>
            </a:pPr>
            <a:r>
              <a:rPr lang="en-US" altLang="en-US" sz="2800" dirty="0"/>
              <a:t>Review ground rules:</a:t>
            </a:r>
          </a:p>
          <a:p>
            <a:pPr marL="1371600" lvl="1" indent="-342900"/>
            <a:r>
              <a:rPr lang="en-US" altLang="en-US" sz="2800" dirty="0"/>
              <a:t>Start with 3</a:t>
            </a:r>
            <a:r>
              <a:rPr lang="en-US" altLang="en-US" sz="2800" baseline="30000" dirty="0"/>
              <a:t>rd</a:t>
            </a:r>
            <a:r>
              <a:rPr lang="en-US" altLang="en-US" sz="2800" dirty="0"/>
              <a:t> base dugout and go all the way around the field covering all items of interest.*</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
        <p:nvSpPr>
          <p:cNvPr id="3" name="TextBox 2">
            <a:extLst>
              <a:ext uri="{FF2B5EF4-FFF2-40B4-BE49-F238E27FC236}">
                <a16:creationId xmlns:a16="http://schemas.microsoft.com/office/drawing/2014/main" id="{5DD9D590-9962-51C6-61F5-574FD680A2B2}"/>
              </a:ext>
            </a:extLst>
          </p:cNvPr>
          <p:cNvSpPr txBox="1"/>
          <p:nvPr/>
        </p:nvSpPr>
        <p:spPr>
          <a:xfrm>
            <a:off x="838200" y="5651500"/>
            <a:ext cx="8833316" cy="954107"/>
          </a:xfrm>
          <a:prstGeom prst="rect">
            <a:avLst/>
          </a:prstGeom>
          <a:noFill/>
        </p:spPr>
        <p:txBody>
          <a:bodyPr wrap="none" rtlCol="0">
            <a:spAutoFit/>
          </a:bodyPr>
          <a:lstStyle/>
          <a:p>
            <a:r>
              <a:rPr lang="en-US" sz="2800" dirty="0">
                <a:solidFill>
                  <a:schemeClr val="bg1">
                    <a:lumMod val="50000"/>
                  </a:schemeClr>
                </a:solidFill>
                <a:latin typeface="Calibri" panose="020F0502020204030204" pitchFamily="34" charset="0"/>
                <a:cs typeface="Calibri" panose="020F0502020204030204" pitchFamily="34" charset="0"/>
              </a:rPr>
              <a:t>*As mentioned earlier the Plate Umpire leads the meeting. </a:t>
            </a:r>
          </a:p>
          <a:p>
            <a:r>
              <a:rPr lang="en-US" sz="2800" dirty="0">
                <a:solidFill>
                  <a:schemeClr val="bg1">
                    <a:lumMod val="50000"/>
                  </a:schemeClr>
                </a:solidFill>
                <a:latin typeface="Calibri" panose="020F0502020204030204" pitchFamily="34" charset="0"/>
                <a:cs typeface="Calibri" panose="020F0502020204030204" pitchFamily="34" charset="0"/>
              </a:rPr>
              <a:t>This includes covering ground rules</a:t>
            </a:r>
            <a:r>
              <a:rPr lang="en-US" dirty="0"/>
              <a:t>.</a:t>
            </a:r>
          </a:p>
        </p:txBody>
      </p:sp>
    </p:spTree>
    <p:extLst>
      <p:ext uri="{BB962C8B-B14F-4D97-AF65-F5344CB8AC3E}">
        <p14:creationId xmlns:p14="http://schemas.microsoft.com/office/powerpoint/2010/main" val="104902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PRE-GAME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181281" y="1828718"/>
            <a:ext cx="10786882" cy="4338637"/>
          </a:xfrm>
        </p:spPr>
        <p:txBody>
          <a:bodyPr>
            <a:normAutofit fontScale="92500"/>
          </a:bodyPr>
          <a:lstStyle/>
          <a:p>
            <a:pPr marL="457200" indent="-457200">
              <a:tabLst>
                <a:tab pos="457200" algn="l"/>
              </a:tabLst>
              <a:defRPr/>
            </a:pPr>
            <a:r>
              <a:rPr lang="en-US" altLang="en-US" sz="2800" dirty="0"/>
              <a:t>Arrive 45 minutes before start time.</a:t>
            </a:r>
          </a:p>
          <a:p>
            <a:pPr marL="457200" indent="-457200">
              <a:tabLst>
                <a:tab pos="457200" algn="l"/>
              </a:tabLst>
              <a:defRPr/>
            </a:pPr>
            <a:r>
              <a:rPr lang="en-US" altLang="en-US" sz="2800" dirty="0"/>
              <a:t>Notify host administration when you arrive.</a:t>
            </a:r>
          </a:p>
          <a:p>
            <a:pPr marL="457200" indent="-457200">
              <a:tabLst>
                <a:tab pos="457200" algn="l"/>
              </a:tabLst>
              <a:defRPr/>
            </a:pPr>
            <a:r>
              <a:rPr lang="en-US" altLang="en-US" sz="2800" dirty="0"/>
              <a:t>Never forget you are being observed from the time you arrive until the time you leave the site.</a:t>
            </a:r>
          </a:p>
          <a:p>
            <a:pPr marL="457200" indent="-457200">
              <a:tabLst>
                <a:tab pos="457200" algn="l"/>
              </a:tabLst>
              <a:defRPr/>
            </a:pPr>
            <a:r>
              <a:rPr lang="en-US" altLang="en-US" sz="2800" dirty="0"/>
              <a:t>Host administration should give a game ball to each team for warm up.</a:t>
            </a:r>
          </a:p>
          <a:p>
            <a:pPr marL="457200" indent="-457200">
              <a:tabLst>
                <a:tab pos="457200" algn="l"/>
              </a:tabLst>
              <a:defRPr/>
            </a:pPr>
            <a:r>
              <a:rPr lang="en-US" altLang="en-US" sz="2800" dirty="0"/>
              <a:t>Become familiar with the field:</a:t>
            </a:r>
          </a:p>
          <a:p>
            <a:pPr marL="914400" lvl="1" indent="-457200">
              <a:defRPr/>
            </a:pPr>
            <a:r>
              <a:rPr lang="en-US" altLang="en-US" sz="2800" dirty="0"/>
              <a:t>Discuss ground rules with home coach after walking the field with your partner.</a:t>
            </a:r>
          </a:p>
          <a:p>
            <a:pPr marL="914400" lvl="1" indent="-457200">
              <a:defRPr/>
            </a:pPr>
            <a:r>
              <a:rPr lang="en-US" altLang="en-US" sz="2800" dirty="0"/>
              <a:t>All ground rules are finalized by umpires prior to pregame conference.</a:t>
            </a:r>
          </a:p>
          <a:p>
            <a:pPr marL="914400" lvl="1" indent="-457200">
              <a:defRPr/>
            </a:pPr>
            <a:endParaRPr lang="en-US" altLang="en-US" sz="2800" dirty="0"/>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1080902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 REGAME CONFERENCE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082675" y="1754522"/>
            <a:ext cx="10026650" cy="4338637"/>
          </a:xfrm>
        </p:spPr>
        <p:txBody>
          <a:bodyPr>
            <a:normAutofit fontScale="85000" lnSpcReduction="20000"/>
          </a:bodyPr>
          <a:lstStyle/>
          <a:p>
            <a:pPr marL="514350" indent="-514350">
              <a:buClrTx/>
              <a:buFont typeface="Tahoma" pitchFamily="34" charset="0"/>
              <a:buAutoNum type="arabicPeriod" startAt="4"/>
              <a:defRPr/>
            </a:pPr>
            <a:r>
              <a:rPr lang="en-US" altLang="en-US" dirty="0"/>
              <a:t>Ask if there are any questions about any rules, quick discussion not a rules meeting.</a:t>
            </a:r>
          </a:p>
          <a:p>
            <a:pPr marL="514350" indent="-514350">
              <a:buClrTx/>
              <a:buFont typeface="Tahoma" pitchFamily="34" charset="0"/>
              <a:buAutoNum type="arabicPeriod" startAt="4"/>
              <a:defRPr/>
            </a:pPr>
            <a:endParaRPr lang="en-US" altLang="en-US" sz="1000" dirty="0"/>
          </a:p>
          <a:p>
            <a:pPr marL="514350" indent="-514350">
              <a:buClrTx/>
              <a:buFont typeface="Tahoma" pitchFamily="34" charset="0"/>
              <a:buAutoNum type="arabicPeriod" startAt="4"/>
              <a:defRPr/>
            </a:pPr>
            <a:r>
              <a:rPr lang="en-US" altLang="en-US" dirty="0"/>
              <a:t>Remind teams if there are questions during the game, after the ball is dead only one person approaches the umpire responsible for the call in a sporting manner.</a:t>
            </a:r>
          </a:p>
          <a:p>
            <a:pPr marL="514350" indent="-514350">
              <a:buClrTx/>
              <a:buFont typeface="Tahoma" pitchFamily="34" charset="0"/>
              <a:buAutoNum type="arabicPeriod" startAt="4"/>
              <a:defRPr/>
            </a:pPr>
            <a:endParaRPr lang="en-US" altLang="en-US" sz="1000" dirty="0"/>
          </a:p>
          <a:p>
            <a:pPr marL="514350" indent="-514350">
              <a:buClrTx/>
              <a:buFont typeface="Tahoma" pitchFamily="34" charset="0"/>
              <a:buAutoNum type="arabicPeriod" startAt="4"/>
              <a:defRPr/>
            </a:pPr>
            <a:r>
              <a:rPr lang="en-US" altLang="en-US" dirty="0"/>
              <a:t>Check the lineups from each team. Look for first initial, last name, defensive position and number, ensure there are no duplicates then hand it back to each coach for inspection.  Once they are returned notify the coaches that the lineups are official and ask if they would like to make any changes.</a:t>
            </a:r>
          </a:p>
          <a:p>
            <a:pPr marL="514350" indent="-514350">
              <a:buClrTx/>
              <a:buFont typeface="Tahoma" pitchFamily="34" charset="0"/>
              <a:buAutoNum type="arabicPeriod" startAt="4"/>
              <a:defRPr/>
            </a:pPr>
            <a:endParaRPr lang="en-US" altLang="en-US" sz="1000" dirty="0"/>
          </a:p>
          <a:p>
            <a:pPr marL="514350" indent="-514350">
              <a:buClrTx/>
              <a:buFont typeface="Tahoma" pitchFamily="34" charset="0"/>
              <a:buAutoNum type="arabicPeriod" startAt="4"/>
              <a:defRPr/>
            </a:pPr>
            <a:r>
              <a:rPr lang="en-US" altLang="en-US" dirty="0"/>
              <a:t>Review with all in attendance the expectations of good sporting behavior and wish them the best of luck.</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610634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STARTING A GAME (4-1-3)</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237665" y="1947027"/>
            <a:ext cx="9606053" cy="4338637"/>
          </a:xfrm>
        </p:spPr>
        <p:txBody>
          <a:bodyPr>
            <a:normAutofit lnSpcReduction="10000"/>
          </a:bodyPr>
          <a:lstStyle/>
          <a:p>
            <a:pPr marL="0" indent="0" algn="just">
              <a:buNone/>
            </a:pPr>
            <a:r>
              <a:rPr lang="en-US" altLang="en-US" sz="2800" b="1" dirty="0"/>
              <a:t>Ground Rules. </a:t>
            </a:r>
            <a:r>
              <a:rPr lang="en-US" altLang="en-US" sz="2800" dirty="0"/>
              <a:t>If there are unusual conditions, such as spectators or obstacles too near the playing field, the home coach shall propose special ground rules. If sanctioned by the visiting team, these shall be in force. If the teams cannot agree, the umpires shall formulate ground rules. Ground rules shall not supersede an NFHS Softball rule.</a:t>
            </a:r>
          </a:p>
          <a:p>
            <a:pPr marL="0" indent="0" algn="just">
              <a:buNone/>
            </a:pPr>
            <a:r>
              <a:rPr lang="en-US" altLang="en-US" dirty="0"/>
              <a:t>-Any unusual conditions should be discussed with the home coach prior to the plate conference and a decision on the ground rule to cover the condition determined. At the plate conference the plate umpire should provide both teams with the predetermined ground rules.</a:t>
            </a:r>
            <a:endParaRPr lang="en-US" altLang="en-US" sz="2800" dirty="0"/>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177831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STARTING A GAME (4-1-3</a:t>
            </a:r>
            <a:r>
              <a:rPr lang="en-US" cap="none" dirty="0"/>
              <a:t>a, b)</a:t>
            </a:r>
            <a:endParaRPr lang="en-US" dirty="0"/>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028928" y="1574801"/>
            <a:ext cx="9790112" cy="4338637"/>
          </a:xfrm>
        </p:spPr>
        <p:txBody>
          <a:bodyPr/>
          <a:lstStyle/>
          <a:p>
            <a:pPr marL="457200" indent="-457200">
              <a:buClrTx/>
              <a:buFontTx/>
              <a:buAutoNum type="alphaLcPeriod"/>
              <a:tabLst>
                <a:tab pos="457200" algn="l"/>
              </a:tabLst>
              <a:defRPr/>
            </a:pPr>
            <a:r>
              <a:rPr lang="en-US" altLang="en-US" sz="2800" dirty="0"/>
              <a:t>The field should be clearly marked. Markings may include flags on foul poles along the foul lines past first base and third base and vertical foul-line markings on any wall that limits the outfield.</a:t>
            </a:r>
          </a:p>
          <a:p>
            <a:pPr marL="457200" indent="-457200">
              <a:buNone/>
              <a:tabLst>
                <a:tab pos="457200" algn="l"/>
              </a:tabLst>
              <a:defRPr/>
            </a:pPr>
            <a:endParaRPr lang="en-US" altLang="en-US" sz="2800" dirty="0"/>
          </a:p>
          <a:p>
            <a:pPr marL="457200" indent="-457200">
              <a:buFontTx/>
              <a:buNone/>
              <a:tabLst>
                <a:tab pos="457200" algn="l"/>
              </a:tabLst>
              <a:defRPr/>
            </a:pPr>
            <a:r>
              <a:rPr lang="en-US" altLang="en-US" sz="2800" dirty="0"/>
              <a:t>b.  When a fair or foul fly lands near a stand or fence, Rule 7-4-11 applies. If there is a screen behind the catcher or any permanent obstruction in front of the stands, a batted ball that goes behind these becomes dead. It is recommended that no such obstruction be less than 25 feet from the diamond.</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693170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normAutofit fontScale="90000"/>
          </a:bodyPr>
          <a:lstStyle/>
          <a:p>
            <a:pPr>
              <a:defRPr/>
            </a:pPr>
            <a:br>
              <a:rPr lang="en-US" dirty="0"/>
            </a:br>
            <a:r>
              <a:rPr lang="en-US" dirty="0"/>
              <a:t>STARTING A GAME (</a:t>
            </a:r>
            <a:r>
              <a:rPr lang="en-US" altLang="en-US" dirty="0"/>
              <a:t>4-1-3</a:t>
            </a:r>
            <a:r>
              <a:rPr lang="en-US" altLang="en-US" cap="none" dirty="0"/>
              <a:t>c, d)</a:t>
            </a:r>
            <a:br>
              <a:rPr lang="en-US" altLang="en-US" dirty="0"/>
            </a:br>
            <a:endParaRPr lang="en-US" dirty="0"/>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771024" y="1856791"/>
            <a:ext cx="10348911" cy="4338637"/>
          </a:xfrm>
        </p:spPr>
        <p:txBody>
          <a:bodyPr/>
          <a:lstStyle/>
          <a:p>
            <a:pPr marL="457200" indent="-457200">
              <a:buClrTx/>
              <a:buFontTx/>
              <a:buAutoNum type="alphaLcPeriod" startAt="3"/>
              <a:defRPr/>
            </a:pPr>
            <a:r>
              <a:rPr lang="en-US" altLang="en-US" sz="2800" dirty="0"/>
              <a:t>Wild pitches, overthrows and batted balls that go over or through a fence or into a dugout are governed by Rule 8-5; if the field has unusual obstructions, ground rules should attempt to be similar to this rule.</a:t>
            </a:r>
          </a:p>
          <a:p>
            <a:pPr marL="457200" indent="-457200">
              <a:buNone/>
              <a:defRPr/>
            </a:pPr>
            <a:endParaRPr lang="en-US" altLang="en-US" sz="2800" dirty="0"/>
          </a:p>
          <a:p>
            <a:pPr marL="457200" indent="-457200">
              <a:buFontTx/>
              <a:buNone/>
              <a:defRPr/>
            </a:pPr>
            <a:r>
              <a:rPr lang="en-US" altLang="en-US" sz="2800" dirty="0"/>
              <a:t>d. 	For special field conditions, such as a drain pipe that makes a spot where it is impossible or very difficult for a fielder to retrieve the ball, the ball should become dead if it goes to that spot, and each runner’s advance should be limited to two bases.</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0969099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STARTING A GAME (</a:t>
            </a:r>
            <a:r>
              <a:rPr lang="en-US" altLang="en-US" sz="4000" dirty="0"/>
              <a:t>4-1-3</a:t>
            </a:r>
            <a:r>
              <a:rPr lang="en-US" altLang="en-US" sz="4000" cap="none" dirty="0"/>
              <a:t>e)</a:t>
            </a:r>
            <a:endParaRPr lang="en-US" dirty="0"/>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784476" y="1903663"/>
            <a:ext cx="9667013" cy="4338637"/>
          </a:xfrm>
        </p:spPr>
        <p:txBody>
          <a:bodyPr/>
          <a:lstStyle/>
          <a:p>
            <a:pPr marL="457200" indent="-457200">
              <a:buNone/>
              <a:defRPr/>
            </a:pPr>
            <a:r>
              <a:rPr lang="en-US" altLang="en-US" dirty="0"/>
              <a:t> </a:t>
            </a:r>
            <a:r>
              <a:rPr lang="en-US" altLang="en-US" sz="3200" dirty="0"/>
              <a:t>e.</a:t>
            </a:r>
            <a:r>
              <a:rPr lang="en-US" altLang="en-US" dirty="0"/>
              <a:t>	</a:t>
            </a:r>
            <a:r>
              <a:rPr lang="en-US" altLang="en-US" sz="3200" dirty="0"/>
              <a:t>For an unfenced field, a chalk or imaginary out-of-bounds line should be established to define live-ball area. If cars are parked along the out-of-play lines, umpires should consider these the same as bleachers and the ball becomes dead if it bounces into the line of cars. The umpires should anticipate such a situation and announce the ground rule in advance. </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5610594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STARTING A GAME (4-1-4, 4-1-5, 4-1-6)</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675774" y="1690688"/>
            <a:ext cx="10330543" cy="4338637"/>
          </a:xfrm>
        </p:spPr>
        <p:txBody>
          <a:bodyPr/>
          <a:lstStyle/>
          <a:p>
            <a:pPr marL="457200" indent="-457200">
              <a:buClrTx/>
              <a:buFont typeface="+mj-lt"/>
              <a:buAutoNum type="arabicPeriod" startAt="4"/>
              <a:defRPr/>
            </a:pPr>
            <a:r>
              <a:rPr lang="en-US" altLang="en-US" sz="2800" dirty="0"/>
              <a:t>The visiting team shall be the first to take its turn at bat. On a neutral field or by agreement, either team may be designated as Home Team.</a:t>
            </a:r>
          </a:p>
          <a:p>
            <a:pPr marL="228600" indent="-228600">
              <a:buClrTx/>
              <a:buFont typeface="+mj-lt"/>
              <a:buAutoNum type="arabicPeriod" startAt="4"/>
              <a:defRPr/>
            </a:pPr>
            <a:endParaRPr lang="en-US" altLang="en-US" sz="1000" dirty="0"/>
          </a:p>
          <a:p>
            <a:pPr marL="457200" indent="-457200">
              <a:buClrTx/>
              <a:buFont typeface="+mj-lt"/>
              <a:buAutoNum type="arabicPeriod" startAt="4"/>
              <a:defRPr/>
            </a:pPr>
            <a:r>
              <a:rPr lang="en-US" altLang="en-US" sz="2800" dirty="0"/>
              <a:t>The game begins when the umpire calls “Play Ball.”</a:t>
            </a:r>
          </a:p>
          <a:p>
            <a:pPr marL="228600" indent="-228600">
              <a:buClrTx/>
              <a:buFont typeface="+mj-lt"/>
              <a:buAutoNum type="arabicPeriod" startAt="4"/>
              <a:defRPr/>
            </a:pPr>
            <a:endParaRPr lang="en-US" altLang="en-US" sz="1000" dirty="0"/>
          </a:p>
          <a:p>
            <a:pPr marL="457200" indent="-457200">
              <a:buClrTx/>
              <a:buFont typeface="+mj-lt"/>
              <a:buAutoNum type="arabicPeriod" startAt="4"/>
              <a:defRPr/>
            </a:pPr>
            <a:r>
              <a:rPr lang="en-US" altLang="en-US" sz="2800" dirty="0"/>
              <a:t>After the game starts (when the umpire calls “Play Ball”), the umpires are sole judges as to whether conditions, including grounds, are fit for play, and as to whether conditions are suitable for starting the second game of a scheduled doubleheader (two games between the same teams during the same day).</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9054814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ENDING A GAME (4-2-1, 4-2-2)</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721453" y="1811528"/>
            <a:ext cx="10448571" cy="4338637"/>
          </a:xfrm>
        </p:spPr>
        <p:txBody>
          <a:bodyPr>
            <a:normAutofit/>
          </a:bodyPr>
          <a:lstStyle/>
          <a:p>
            <a:pPr marL="461963" indent="-461963">
              <a:buClr>
                <a:srgbClr val="000000"/>
              </a:buClr>
              <a:buFont typeface="Tahoma" panose="020B0604030504040204" pitchFamily="34" charset="0"/>
              <a:buAutoNum type="arabicPeriod"/>
            </a:pPr>
            <a:r>
              <a:rPr lang="en-US" altLang="en-US" sz="2800" dirty="0"/>
              <a:t>A game ends when the team behind in score has completed its turn at bat in the seventh inning or in any extra inning. If the home team scores a go-ahead run in the bottom of the seventh inning or in any extra inning, the game is terminated at that point. </a:t>
            </a:r>
          </a:p>
          <a:p>
            <a:pPr marL="0" indent="0">
              <a:buClr>
                <a:srgbClr val="000000"/>
              </a:buClr>
              <a:buNone/>
            </a:pPr>
            <a:r>
              <a:rPr lang="en-US" altLang="en-US" sz="2800" dirty="0"/>
              <a:t>Exception: </a:t>
            </a:r>
            <a:r>
              <a:rPr lang="en-US" altLang="en-US" dirty="0"/>
              <a:t>If a fair batted ball clears the home run fence in flight, all runs score before the game is terminated. (8-5-6)</a:t>
            </a:r>
            <a:endParaRPr lang="en-US" altLang="en-US" sz="2800" dirty="0"/>
          </a:p>
          <a:p>
            <a:pPr marL="461963" indent="-461963">
              <a:buClr>
                <a:srgbClr val="000000"/>
              </a:buClr>
              <a:buFont typeface="Tahoma" panose="020B0604030504040204" pitchFamily="34" charset="0"/>
              <a:buAutoNum type="arabicPeriod"/>
            </a:pPr>
            <a:endParaRPr lang="en-US" altLang="en-US" sz="1400" dirty="0"/>
          </a:p>
          <a:p>
            <a:pPr marL="514350" indent="-514350">
              <a:buClr>
                <a:srgbClr val="000000"/>
              </a:buClr>
              <a:buFont typeface="+mj-lt"/>
              <a:buAutoNum type="arabicPeriod" startAt="2"/>
            </a:pPr>
            <a:r>
              <a:rPr lang="en-US" altLang="en-US" sz="2800" dirty="0"/>
              <a:t>If a game ends because of weather conditions, or darkness interferes with play so that the game is called (ended) by the umpire, it is a regulation game provided:</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5105912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ENDING A GAME (4-2-2)</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684213" y="1760538"/>
            <a:ext cx="9658304" cy="4338637"/>
          </a:xfrm>
        </p:spPr>
        <p:txBody>
          <a:bodyPr>
            <a:normAutofit lnSpcReduction="10000"/>
          </a:bodyPr>
          <a:lstStyle/>
          <a:p>
            <a:pPr marL="346075" indent="-346075">
              <a:buClrTx/>
              <a:buFontTx/>
              <a:buAutoNum type="alphaLcPeriod"/>
              <a:defRPr/>
            </a:pPr>
            <a:r>
              <a:rPr lang="en-US" altLang="en-US" dirty="0"/>
              <a:t> five full innings have been played; or if the home team has scored an equal or greater number of runs in four or four and a fraction turns at bat than the visiting team has scored in five turns.</a:t>
            </a:r>
          </a:p>
          <a:p>
            <a:pPr>
              <a:buNone/>
              <a:defRPr/>
            </a:pPr>
            <a:endParaRPr lang="en-US" altLang="en-US" sz="1000" dirty="0"/>
          </a:p>
          <a:p>
            <a:pPr marL="346075" indent="-346075">
              <a:buFontTx/>
              <a:buNone/>
              <a:defRPr/>
            </a:pPr>
            <a:r>
              <a:rPr lang="en-US" altLang="en-US" dirty="0"/>
              <a:t>b. play has gone beyond five full innings and is called when the teams have not had an equal number of completed turns at bat. The score shall be the same as it was at the end of the last completed inning; unless the home team, in its half of the incomplete inning, scores a run (or runs) which equals or exceeds the opponent’s score, in which case, the final score shall be as recorded when the game is called.</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8055779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ENDING A GAME (4-2-3)</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966955" y="2057603"/>
            <a:ext cx="9561966" cy="4338637"/>
          </a:xfrm>
        </p:spPr>
        <p:txBody>
          <a:bodyPr/>
          <a:lstStyle/>
          <a:p>
            <a:pPr marL="514350" indent="-514350">
              <a:buFont typeface="+mj-lt"/>
              <a:buAutoNum type="arabicPeriod" startAt="3"/>
            </a:pPr>
            <a:r>
              <a:rPr lang="en-US" altLang="en-US" sz="2800" dirty="0"/>
              <a:t>A state association may adopt game-ending procedures that determine how games are ended, including suspended games. However, if a state association does not have established game-ending procedures, by mutual agreement of the opposing coaches and the plate umpire, any remaining play may be shortened at any time or the game terminated.</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8863391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ENDING A GAME (4-2-4, 4-2-5, 4-2-6, 4-2-7)</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762000" y="1916949"/>
            <a:ext cx="10520363" cy="4338637"/>
          </a:xfrm>
        </p:spPr>
        <p:txBody>
          <a:bodyPr>
            <a:normAutofit fontScale="85000" lnSpcReduction="10000"/>
          </a:bodyPr>
          <a:lstStyle/>
          <a:p>
            <a:pPr marL="457200" indent="-457200">
              <a:buClrTx/>
              <a:buFont typeface="+mj-lt"/>
              <a:buAutoNum type="arabicPeriod" startAt="4"/>
              <a:defRPr/>
            </a:pPr>
            <a:r>
              <a:rPr lang="en-US" altLang="en-US" sz="2400" dirty="0"/>
              <a:t>If a game is called before completion of the number of innings and conditions as specified in 4-2-2, the umpire shall declare the contest “no game” unless play is terminated by 4-2-3.</a:t>
            </a:r>
          </a:p>
          <a:p>
            <a:pPr marL="457200" indent="-457200">
              <a:buFont typeface="+mj-lt"/>
              <a:buAutoNum type="arabicPeriod" startAt="4"/>
              <a:defRPr/>
            </a:pPr>
            <a:endParaRPr lang="en-US" altLang="en-US" sz="2400" dirty="0"/>
          </a:p>
          <a:p>
            <a:pPr marL="457200" indent="-457200">
              <a:buFont typeface="+mj-lt"/>
              <a:buAutoNum type="arabicPeriod" startAt="4"/>
              <a:tabLst>
                <a:tab pos="346075" algn="l"/>
              </a:tabLst>
              <a:defRPr/>
            </a:pPr>
            <a:r>
              <a:rPr lang="en-US" altLang="en-US" sz="2400" dirty="0"/>
              <a:t>If a regulation called game has a tie score when ended as in 4-2-2, it is a tie game unless the state association has any prescribed game-ending procedures. Batting and fielding records are counted, but the game is not counted in computing percentages of games won and lost.</a:t>
            </a:r>
          </a:p>
          <a:p>
            <a:pPr marL="457200" indent="-457200">
              <a:buFont typeface="+mj-lt"/>
              <a:buAutoNum type="arabicPeriod" startAt="4"/>
              <a:defRPr/>
            </a:pPr>
            <a:endParaRPr lang="en-US" altLang="en-US" sz="2400" dirty="0"/>
          </a:p>
          <a:p>
            <a:pPr marL="457200" indent="-457200">
              <a:buAutoNum type="arabicPeriod" startAt="6"/>
              <a:tabLst>
                <a:tab pos="346075" algn="l"/>
              </a:tabLst>
              <a:defRPr/>
            </a:pPr>
            <a:r>
              <a:rPr lang="en-US" altLang="en-US" sz="2400" dirty="0"/>
              <a:t>By state association adoption, a tie-breaker procedure may be instituted at a point in the game specified by the state association.</a:t>
            </a:r>
          </a:p>
          <a:p>
            <a:pPr marL="0" indent="0">
              <a:buNone/>
              <a:tabLst>
                <a:tab pos="346075" algn="l"/>
              </a:tabLst>
              <a:defRPr/>
            </a:pPr>
            <a:endParaRPr lang="en-US" altLang="en-US" sz="2400" dirty="0"/>
          </a:p>
          <a:p>
            <a:pPr marL="457200" indent="-457200">
              <a:buFont typeface="+mj-lt"/>
              <a:buAutoNum type="arabicPeriod" startAt="7"/>
              <a:tabLst>
                <a:tab pos="346075" algn="l"/>
              </a:tabLst>
              <a:defRPr/>
            </a:pPr>
            <a:r>
              <a:rPr lang="en-US" altLang="en-US" sz="2400" dirty="0"/>
              <a:t>A game may be called (ended) by the umpire due to conditions becoming unacceptable to continue play in excess of those listed in Rule 4-2-2.</a:t>
            </a:r>
          </a:p>
          <a:p>
            <a:pPr marL="0" indent="0">
              <a:buNone/>
            </a:pPr>
            <a:r>
              <a:rPr lang="en-US" altLang="en-US" dirty="0"/>
              <a:t> </a:t>
            </a:r>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933881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PRE-GAME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927226" y="1880281"/>
            <a:ext cx="9339488" cy="4338637"/>
          </a:xfrm>
        </p:spPr>
        <p:txBody>
          <a:bodyPr>
            <a:normAutofit fontScale="92500" lnSpcReduction="10000"/>
          </a:bodyPr>
          <a:lstStyle/>
          <a:p>
            <a:pPr>
              <a:buNone/>
              <a:defRPr/>
            </a:pPr>
            <a:r>
              <a:rPr lang="en-US" altLang="en-US" sz="3200" b="1" dirty="0"/>
              <a:t>Partner Discussion</a:t>
            </a:r>
            <a:endParaRPr lang="en-US" altLang="en-US" sz="3200" dirty="0"/>
          </a:p>
          <a:p>
            <a:pPr marL="457200" indent="-457200">
              <a:defRPr/>
            </a:pPr>
            <a:r>
              <a:rPr lang="en-US" altLang="en-US" sz="3200" dirty="0"/>
              <a:t>Review new rules and rule changes.</a:t>
            </a:r>
          </a:p>
          <a:p>
            <a:pPr marL="457200" indent="-457200">
              <a:defRPr/>
            </a:pPr>
            <a:r>
              <a:rPr lang="en-US" altLang="en-US" sz="3200" dirty="0"/>
              <a:t>Discuss fair/foul and dead ball coverage.</a:t>
            </a:r>
          </a:p>
          <a:p>
            <a:pPr marL="457200" indent="-457200">
              <a:defRPr/>
            </a:pPr>
            <a:r>
              <a:rPr lang="en-US" altLang="en-US" sz="3200" dirty="0"/>
              <a:t>Review illegal pitch calls and who has primary responsibilities.</a:t>
            </a:r>
          </a:p>
          <a:p>
            <a:pPr marL="457200" indent="-457200">
              <a:defRPr/>
            </a:pPr>
            <a:r>
              <a:rPr lang="en-US" altLang="en-US" sz="3200" dirty="0"/>
              <a:t>Review proper tag up, missed bases, and appeal responsibilities.</a:t>
            </a:r>
          </a:p>
          <a:p>
            <a:pPr marL="457200" indent="-457200">
              <a:defRPr/>
            </a:pPr>
            <a:r>
              <a:rPr lang="en-US" altLang="en-US" sz="3200" dirty="0"/>
              <a:t>Review check swing mechanics.</a:t>
            </a:r>
          </a:p>
          <a:p>
            <a:pPr marL="457200" indent="-457200">
              <a:defRPr/>
            </a:pPr>
            <a:r>
              <a:rPr lang="en-US" altLang="en-US" sz="3200" dirty="0"/>
              <a:t>Review keeping count and warm up pitches.</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2516472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ENDING A 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123365" y="2014921"/>
            <a:ext cx="9031287" cy="4338637"/>
          </a:xfrm>
        </p:spPr>
        <p:txBody>
          <a:bodyPr/>
          <a:lstStyle/>
          <a:p>
            <a:r>
              <a:rPr lang="en-US" altLang="en-US" sz="2800" dirty="0"/>
              <a:t> Make sure not to exit until you are sure there isn’t going to be a protest.</a:t>
            </a:r>
            <a:br>
              <a:rPr lang="en-US" altLang="en-US" sz="2800" dirty="0"/>
            </a:br>
            <a:r>
              <a:rPr lang="en-US" altLang="en-US" sz="1000" dirty="0"/>
              <a:t> </a:t>
            </a:r>
            <a:endParaRPr lang="en-US" altLang="en-US" sz="2800" dirty="0"/>
          </a:p>
          <a:p>
            <a:r>
              <a:rPr lang="en-US" altLang="en-US" sz="2800" dirty="0"/>
              <a:t>Be sure to exit the field as a team. </a:t>
            </a:r>
            <a:r>
              <a:rPr lang="en-US" altLang="en-US" sz="1000" dirty="0"/>
              <a:t> </a:t>
            </a:r>
          </a:p>
          <a:p>
            <a:endParaRPr lang="en-US" altLang="en-US" sz="1000" dirty="0"/>
          </a:p>
          <a:p>
            <a:r>
              <a:rPr lang="en-US" altLang="en-US" sz="2800" dirty="0"/>
              <a:t>Exit through the dugout with the least amount of conflict.</a:t>
            </a:r>
          </a:p>
          <a:p>
            <a:pPr lvl="2"/>
            <a:r>
              <a:rPr lang="en-US" altLang="en-US" sz="2800" dirty="0"/>
              <a:t>Path of least resistance.</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596322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ENDING A 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141413" y="1970805"/>
            <a:ext cx="8761866" cy="4338637"/>
          </a:xfrm>
        </p:spPr>
        <p:txBody>
          <a:bodyPr/>
          <a:lstStyle/>
          <a:p>
            <a:r>
              <a:rPr lang="en-US" altLang="en-US" sz="2800" dirty="0"/>
              <a:t>Don’t discuss the game with players, coaches or fans.</a:t>
            </a:r>
          </a:p>
          <a:p>
            <a:pPr lvl="1"/>
            <a:r>
              <a:rPr lang="en-US" altLang="en-US" sz="2800" dirty="0"/>
              <a:t>Usually not a good outcome.</a:t>
            </a:r>
          </a:p>
          <a:p>
            <a:pPr lvl="1"/>
            <a:r>
              <a:rPr lang="en-US" altLang="en-US" sz="2800" dirty="0"/>
              <a:t>Always be professional.</a:t>
            </a:r>
          </a:p>
          <a:p>
            <a:pPr lvl="1"/>
            <a:r>
              <a:rPr lang="en-US" altLang="en-US" sz="2800" dirty="0"/>
              <a:t>Bite your tongue when required.</a:t>
            </a:r>
          </a:p>
          <a:p>
            <a:pPr marL="457200" lvl="1" indent="0">
              <a:buNone/>
            </a:pPr>
            <a:endParaRPr lang="en-US" altLang="en-US" sz="2800" dirty="0"/>
          </a:p>
          <a:p>
            <a:r>
              <a:rPr lang="en-US" altLang="en-US" sz="2800" dirty="0"/>
              <a:t>If confronted by press refer them to home management.</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4817521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POST-GAME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942892" y="1903663"/>
            <a:ext cx="9780814" cy="4338637"/>
          </a:xfrm>
        </p:spPr>
        <p:txBody>
          <a:bodyPr>
            <a:normAutofit lnSpcReduction="10000"/>
          </a:bodyPr>
          <a:lstStyle/>
          <a:p>
            <a:r>
              <a:rPr lang="en-US" altLang="en-US" dirty="0"/>
              <a:t>Take time to have a post game.</a:t>
            </a:r>
          </a:p>
          <a:p>
            <a:r>
              <a:rPr lang="en-US" altLang="en-US" dirty="0"/>
              <a:t>Get out away from everyone where you can discuss the game.</a:t>
            </a:r>
          </a:p>
          <a:p>
            <a:r>
              <a:rPr lang="en-US" altLang="en-US" dirty="0"/>
              <a:t>Mention positive things about the game.</a:t>
            </a:r>
          </a:p>
          <a:p>
            <a:pPr marL="914400" lvl="1" indent="-457200"/>
            <a:r>
              <a:rPr lang="en-US" altLang="en-US" sz="2600" dirty="0"/>
              <a:t>Everyone needs a little reassurance they are doing the right   things.</a:t>
            </a:r>
          </a:p>
          <a:p>
            <a:r>
              <a:rPr lang="en-US" altLang="en-US" dirty="0"/>
              <a:t>Discuss any difficult situations that occurred and what might have gone better.</a:t>
            </a:r>
          </a:p>
          <a:p>
            <a:pPr marL="914400" lvl="1" indent="-457200"/>
            <a:r>
              <a:rPr lang="en-US" altLang="en-US" sz="2600" dirty="0"/>
              <a:t>We are the only ones that can make ourselves better honest feedback will help everyone get better.</a:t>
            </a:r>
          </a:p>
          <a:p>
            <a:r>
              <a:rPr lang="en-US" altLang="en-US" dirty="0"/>
              <a:t>Complete any reports necessary.</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5607937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FORFEITED GAME (4-3-1)</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075239" y="1766553"/>
            <a:ext cx="9447666" cy="4338637"/>
          </a:xfrm>
        </p:spPr>
        <p:txBody>
          <a:bodyPr>
            <a:normAutofit/>
          </a:bodyPr>
          <a:lstStyle/>
          <a:p>
            <a:pPr>
              <a:buFontTx/>
              <a:buNone/>
              <a:defRPr/>
            </a:pPr>
            <a:r>
              <a:rPr lang="en-US" altLang="en-US" sz="2200" dirty="0"/>
              <a:t>A game shall be forfeited to the offended team by the umpire when a team: </a:t>
            </a:r>
          </a:p>
          <a:p>
            <a:pPr>
              <a:buFontTx/>
              <a:buNone/>
              <a:defRPr/>
            </a:pPr>
            <a:endParaRPr lang="en-US" altLang="en-US" sz="1000" dirty="0"/>
          </a:p>
          <a:p>
            <a:pPr marL="914400" lvl="1" indent="-457200">
              <a:buClrTx/>
              <a:buFont typeface="+mj-lt"/>
              <a:buAutoNum type="alphaLcPeriod"/>
              <a:defRPr/>
            </a:pPr>
            <a:r>
              <a:rPr lang="en-US" altLang="en-US" sz="1800" dirty="0"/>
              <a:t>is late in appearing or in beginning play after the umpire calls “Play Ball.” State associations are authorized to specify the time frame and/or circumstances before a forfeit will be declared for a late arrival by one of the teams. </a:t>
            </a:r>
          </a:p>
          <a:p>
            <a:pPr marL="914400" lvl="1" indent="-457200">
              <a:buClrTx/>
              <a:buFont typeface="+mj-lt"/>
              <a:buAutoNum type="alphaLcPeriod"/>
              <a:defRPr/>
            </a:pPr>
            <a:r>
              <a:rPr lang="en-US" altLang="en-US" sz="1800" dirty="0"/>
              <a:t>refuses to continue play after the game has started. </a:t>
            </a:r>
          </a:p>
          <a:p>
            <a:pPr marL="914400" lvl="1" indent="-457200">
              <a:buClrTx/>
              <a:buFont typeface="+mj-lt"/>
              <a:buAutoNum type="alphaLcPeriod"/>
              <a:defRPr/>
            </a:pPr>
            <a:r>
              <a:rPr lang="en-US" altLang="en-US" sz="1800" dirty="0"/>
              <a:t>delays more than one minute in resuming play after the umpire calls “Play Ball” or in obeying the umpire’s order to remove a player or coach for violation of the rules.</a:t>
            </a:r>
          </a:p>
          <a:p>
            <a:pPr marL="914400" lvl="1" indent="-457200">
              <a:buClrTx/>
              <a:buFont typeface="+mj-lt"/>
              <a:buAutoNum type="alphaLcPeriod"/>
              <a:defRPr/>
            </a:pPr>
            <a:r>
              <a:rPr lang="en-US" altLang="en-US" sz="1800" dirty="0"/>
              <a:t>persists in tactics designed to delay or shorten the game.</a:t>
            </a:r>
          </a:p>
          <a:p>
            <a:pPr marL="914400" lvl="1" indent="-457200">
              <a:buClrTx/>
              <a:buFont typeface="+mj-lt"/>
              <a:buAutoNum type="alphaLcPeriod"/>
              <a:defRPr/>
            </a:pPr>
            <a:r>
              <a:rPr lang="en-US" altLang="en-US" sz="1800" dirty="0"/>
              <a:t>willfully and persistently violates any one of the rules after being warned by the umpire.</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22364579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FOREFEITED GAME (4-3-1)</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936876" y="1814680"/>
            <a:ext cx="9504816" cy="4338637"/>
          </a:xfrm>
        </p:spPr>
        <p:txBody>
          <a:bodyPr/>
          <a:lstStyle/>
          <a:p>
            <a:pPr>
              <a:buClrTx/>
              <a:buFontTx/>
              <a:buAutoNum type="alphaLcPeriod" startAt="6"/>
            </a:pPr>
            <a:r>
              <a:rPr lang="en-US" altLang="en-US" sz="2400" dirty="0"/>
              <a:t> cannot provide 9 players (F. P.), 10 players (S.P.) or 11 players (S.P. if an EP is used) to start the game.</a:t>
            </a:r>
          </a:p>
          <a:p>
            <a:pPr>
              <a:buClrTx/>
              <a:buFontTx/>
              <a:buAutoNum type="alphaLcPeriod" startAt="6"/>
            </a:pPr>
            <a:endParaRPr lang="en-US" altLang="en-US" sz="1000" dirty="0"/>
          </a:p>
          <a:p>
            <a:pPr>
              <a:buClrTx/>
              <a:buFontTx/>
              <a:buAutoNum type="alphaLcPeriod" startAt="7"/>
            </a:pPr>
            <a:r>
              <a:rPr lang="en-US" altLang="en-US" sz="2400" dirty="0"/>
              <a:t>cannot provide 8 players (F.P.), 9 players (S.P.) or 10 players (S.P. if an EP is used) in the batting order to finish the game. An out is called in that spot of the batting order (7-4-1). If that player has safely reached base, then the most recent batter not on base is allowed to run for that player, until that player is put out, scores, or the half-inning ends.</a:t>
            </a:r>
          </a:p>
          <a:p>
            <a:pPr>
              <a:buClrTx/>
              <a:buFontTx/>
              <a:buAutoNum type="alphaLcPeriod" startAt="7"/>
            </a:pPr>
            <a:endParaRPr lang="en-US" altLang="en-US" sz="1000" dirty="0"/>
          </a:p>
          <a:p>
            <a:pPr>
              <a:buClrTx/>
              <a:buFontTx/>
              <a:buAutoNum type="alphaLcPeriod" startAt="7"/>
            </a:pPr>
            <a:r>
              <a:rPr lang="en-US" altLang="en-US" sz="2400" dirty="0"/>
              <a:t>on its home field, fails to comply with the umpire’s order to put the field in condition for play. </a:t>
            </a:r>
          </a:p>
          <a:p>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1928385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PROTESTED 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744371" y="1847803"/>
            <a:ext cx="10026650" cy="4338637"/>
          </a:xfrm>
        </p:spPr>
        <p:txBody>
          <a:bodyPr/>
          <a:lstStyle/>
          <a:p>
            <a:pPr marL="457200" indent="-457200"/>
            <a:r>
              <a:rPr lang="en-US" altLang="en-US" sz="2800" dirty="0"/>
              <a:t>It is optional on the part of a state association as to  whether protests are permitted. When allowed, protests are permitted regarding rules one through nine only. When protests are submitted to  organizations which do allow the filing, such protest shall be submitted using a prescribed procedure </a:t>
            </a:r>
          </a:p>
          <a:p>
            <a:pPr marL="0" indent="0">
              <a:buNone/>
              <a:tabLst>
                <a:tab pos="457200" algn="l"/>
              </a:tabLst>
            </a:pPr>
            <a:r>
              <a:rPr lang="en-US" altLang="en-US" sz="2800" dirty="0"/>
              <a:t>	(10-2-3i). All individual and team averages shall be included in</a:t>
            </a:r>
            <a:br>
              <a:rPr lang="en-US" altLang="en-US" sz="2800" dirty="0"/>
            </a:br>
            <a:r>
              <a:rPr lang="en-US" altLang="en-US" sz="2800" dirty="0"/>
              <a:t> 	the official records, except that no pitcher shall be credited with</a:t>
            </a:r>
            <a:br>
              <a:rPr lang="en-US" altLang="en-US" sz="2800" dirty="0"/>
            </a:br>
            <a:r>
              <a:rPr lang="en-US" altLang="en-US" sz="2800" dirty="0"/>
              <a:t>  	a victory or a loss in such a game if the game is not completed.</a:t>
            </a:r>
          </a:p>
          <a:p>
            <a:pPr marL="0" indent="0">
              <a:buNone/>
            </a:pPr>
            <a:r>
              <a:rPr lang="en-US" altLang="en-US" dirty="0"/>
              <a:t> </a:t>
            </a:r>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0910411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094F3-A46D-AB12-8ED1-4A475F75A359}"/>
              </a:ext>
            </a:extLst>
          </p:cNvPr>
          <p:cNvSpPr>
            <a:spLocks noGrp="1"/>
          </p:cNvSpPr>
          <p:nvPr>
            <p:ph type="title"/>
          </p:nvPr>
        </p:nvSpPr>
        <p:spPr/>
        <p:txBody>
          <a:bodyPr/>
          <a:lstStyle/>
          <a:p>
            <a:endParaRPr lang="en-US" dirty="0"/>
          </a:p>
        </p:txBody>
      </p:sp>
      <p:sp>
        <p:nvSpPr>
          <p:cNvPr id="4" name="TextBox 3">
            <a:extLst>
              <a:ext uri="{FF2B5EF4-FFF2-40B4-BE49-F238E27FC236}">
                <a16:creationId xmlns:a16="http://schemas.microsoft.com/office/drawing/2014/main" id="{30D2895A-6B52-8B06-976A-9FD918E0438E}"/>
              </a:ext>
            </a:extLst>
          </p:cNvPr>
          <p:cNvSpPr txBox="1"/>
          <p:nvPr/>
        </p:nvSpPr>
        <p:spPr>
          <a:xfrm>
            <a:off x="831850" y="3259723"/>
            <a:ext cx="6098058" cy="338554"/>
          </a:xfrm>
          <a:prstGeom prst="rect">
            <a:avLst/>
          </a:prstGeom>
          <a:noFill/>
        </p:spPr>
        <p:txBody>
          <a:bodyPr wrap="square">
            <a:spAutoFit/>
          </a:bodyPr>
          <a:lstStyle/>
          <a:p>
            <a:pPr lvl="0"/>
            <a:r>
              <a:rPr lang="en-US" sz="1600" dirty="0">
                <a:solidFill>
                  <a:srgbClr val="00205B"/>
                </a:solidFill>
                <a:latin typeface="Calibri" panose="020F0502020204030204" pitchFamily="34" charset="0"/>
                <a:cs typeface="Calibri" panose="020F0502020204030204" pitchFamily="34" charset="0"/>
              </a:rPr>
              <a:t>NFHS.org		Phone # 317-822-5735  Email: Ssearcy@nfhs.org</a:t>
            </a:r>
          </a:p>
        </p:txBody>
      </p:sp>
    </p:spTree>
    <p:extLst>
      <p:ext uri="{BB962C8B-B14F-4D97-AF65-F5344CB8AC3E}">
        <p14:creationId xmlns:p14="http://schemas.microsoft.com/office/powerpoint/2010/main" val="1260236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PRE-GAME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428751" y="1541930"/>
            <a:ext cx="9750238" cy="4785846"/>
          </a:xfrm>
        </p:spPr>
        <p:txBody>
          <a:bodyPr>
            <a:normAutofit fontScale="85000" lnSpcReduction="10000"/>
          </a:bodyPr>
          <a:lstStyle/>
          <a:p>
            <a:pPr>
              <a:buNone/>
              <a:defRPr/>
            </a:pPr>
            <a:r>
              <a:rPr lang="en-US" altLang="en-US" sz="3200" b="1" dirty="0"/>
              <a:t>Partner Discussion</a:t>
            </a:r>
          </a:p>
          <a:p>
            <a:pPr marL="457200" indent="-457200">
              <a:defRPr/>
            </a:pPr>
            <a:r>
              <a:rPr lang="en-US" altLang="en-US" sz="3200" dirty="0"/>
              <a:t>Review communications:</a:t>
            </a:r>
          </a:p>
          <a:p>
            <a:pPr marL="514350" indent="-457200">
              <a:tabLst>
                <a:tab pos="914400" algn="l"/>
              </a:tabLst>
              <a:defRPr/>
            </a:pPr>
            <a:r>
              <a:rPr lang="en-US" altLang="en-US" sz="3200" dirty="0"/>
              <a:t>Deviations – Occur on the field due to abnormal conditions, never “Pre-game” a deviation.</a:t>
            </a:r>
          </a:p>
          <a:p>
            <a:pPr marL="971550" lvl="1" indent="-457200">
              <a:tabLst>
                <a:tab pos="914400" algn="l"/>
              </a:tabLst>
              <a:defRPr/>
            </a:pPr>
            <a:r>
              <a:rPr lang="en-US" altLang="en-US" sz="2800" dirty="0"/>
              <a:t>If you deviate, COMMUNICATE.</a:t>
            </a:r>
          </a:p>
          <a:p>
            <a:pPr marL="514350" indent="-457200">
              <a:tabLst>
                <a:tab pos="914400" algn="l"/>
              </a:tabLst>
              <a:defRPr/>
            </a:pPr>
            <a:r>
              <a:rPr lang="en-US" altLang="en-US" sz="3200" dirty="0"/>
              <a:t>Review any knowledge of the teams</a:t>
            </a:r>
          </a:p>
          <a:p>
            <a:pPr marL="914400" lvl="1" indent="-457200">
              <a:tabLst>
                <a:tab pos="914400" algn="l"/>
              </a:tabLst>
              <a:defRPr/>
            </a:pPr>
            <a:r>
              <a:rPr lang="en-US" altLang="en-US" sz="2800" dirty="0"/>
              <a:t>Tendencies of teams are they rivals etc.</a:t>
            </a:r>
            <a:r>
              <a:rPr lang="en-US" altLang="en-US" sz="3200" dirty="0"/>
              <a:t> </a:t>
            </a:r>
          </a:p>
          <a:p>
            <a:pPr marL="457200" indent="-457200">
              <a:defRPr/>
            </a:pPr>
            <a:r>
              <a:rPr lang="en-US" altLang="en-US" sz="3200" dirty="0"/>
              <a:t>Review pregame conference with coaches.</a:t>
            </a:r>
          </a:p>
          <a:p>
            <a:pPr marL="457200" indent="-457200">
              <a:defRPr/>
            </a:pPr>
            <a:r>
              <a:rPr lang="en-US" altLang="en-US" sz="3200" dirty="0"/>
              <a:t>Review the ground rules.</a:t>
            </a:r>
          </a:p>
          <a:p>
            <a:pPr marL="457200" indent="-457200">
              <a:defRPr/>
            </a:pPr>
            <a:r>
              <a:rPr lang="en-US" altLang="en-US" sz="3200" dirty="0"/>
              <a:t>Determine if there is a national anthem or announcements. </a:t>
            </a:r>
          </a:p>
          <a:p>
            <a:pPr marL="457200" indent="-457200">
              <a:defRPr/>
            </a:pPr>
            <a:r>
              <a:rPr lang="en-US" altLang="en-US" sz="3200" dirty="0"/>
              <a:t>Arrive at the field in time for pregame conference.</a:t>
            </a:r>
          </a:p>
          <a:p>
            <a:pPr marL="0" indent="0">
              <a:buNone/>
            </a:pPr>
            <a:endParaRPr lang="en-US" altLang="en-US"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3915211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PRE-GAME</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1850978" y="1861435"/>
            <a:ext cx="9005161" cy="4338637"/>
          </a:xfrm>
        </p:spPr>
        <p:txBody>
          <a:bodyPr/>
          <a:lstStyle/>
          <a:p>
            <a:pPr>
              <a:buNone/>
            </a:pPr>
            <a:r>
              <a:rPr lang="en-US" altLang="en-US" sz="3600" b="1" dirty="0"/>
              <a:t>Pre-Game Equipment Checks No Longer Required</a:t>
            </a:r>
            <a:br>
              <a:rPr lang="en-US" altLang="en-US" sz="1000" b="1" dirty="0"/>
            </a:br>
            <a:r>
              <a:rPr lang="en-US" altLang="en-US" sz="1000" b="1" dirty="0"/>
              <a:t> </a:t>
            </a:r>
            <a:endParaRPr lang="en-US" altLang="en-US" sz="3600" dirty="0"/>
          </a:p>
          <a:p>
            <a:pPr marL="457200" indent="-457200"/>
            <a:r>
              <a:rPr lang="en-US" altLang="en-US" sz="3600" dirty="0"/>
              <a:t>Even though Pre-Game inspections are no longer required, umpires still have responsibility to inspect any issues with equipment seen or brought to their attention during the contest.</a:t>
            </a:r>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900365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p:txBody>
          <a:bodyPr/>
          <a:lstStyle/>
          <a:p>
            <a:pPr>
              <a:defRPr/>
            </a:pPr>
            <a:r>
              <a:rPr lang="en-US" dirty="0"/>
              <a:t>EQUIPMENT – BAT CHECKS</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561473" y="1690688"/>
            <a:ext cx="10738167" cy="4338637"/>
          </a:xfrm>
        </p:spPr>
        <p:txBody>
          <a:bodyPr/>
          <a:lstStyle/>
          <a:p>
            <a:pPr>
              <a:buNone/>
              <a:defRPr/>
            </a:pPr>
            <a:r>
              <a:rPr lang="en-US" altLang="en-US" sz="1050" b="1" dirty="0"/>
              <a:t>     </a:t>
            </a:r>
            <a:endParaRPr lang="en-US" altLang="en-US" sz="2400" dirty="0"/>
          </a:p>
          <a:p>
            <a:pPr marL="346075" indent="-346075">
              <a:defRPr/>
            </a:pPr>
            <a:r>
              <a:rPr lang="en-US" altLang="en-US" sz="2400" dirty="0"/>
              <a:t>Must be on- piece, multi-pieces and permanently assembled or two pieces with interchangeable barrel construction. (1-5-1a)</a:t>
            </a:r>
          </a:p>
          <a:p>
            <a:pPr marL="346075" indent="-346075">
              <a:defRPr/>
            </a:pPr>
            <a:r>
              <a:rPr lang="en-US" altLang="en-US" sz="2400" dirty="0"/>
              <a:t>No exposed rivets, pins, rough or sharp edges or any hazardous fasteners. (1-5-1b)</a:t>
            </a:r>
          </a:p>
          <a:p>
            <a:pPr marL="346075" indent="-346075">
              <a:defRPr/>
            </a:pPr>
            <a:r>
              <a:rPr lang="en-US" altLang="en-US" sz="2400" dirty="0"/>
              <a:t>Must be free of rattles, dents, burrs, cracks and sharp edges, must not be altered or warmed these are damaged and removed without penalty.  (1-5-1c)</a:t>
            </a:r>
          </a:p>
          <a:p>
            <a:pPr marL="346075" indent="-346075">
              <a:defRPr/>
            </a:pPr>
            <a:r>
              <a:rPr lang="en-US" altLang="en-US" sz="2400" dirty="0"/>
              <a:t>Must have ASA 2000, 2004 or the USA Softball All Games certification mark shown in Figure 1-6. (1-5-1d) And not appear on USA Softball’s Non-Approved Bats with Certification Marks List.</a:t>
            </a:r>
          </a:p>
          <a:p>
            <a:pPr marL="346075" indent="-346075">
              <a:defRPr/>
            </a:pPr>
            <a:r>
              <a:rPr lang="en-US" altLang="en-US" sz="2400" dirty="0"/>
              <a:t>If entirely made of wood doesn’t have to have a certification mark but can’t exceed 2 ¼” diameter. (1-5-1d)</a:t>
            </a:r>
          </a:p>
          <a:p>
            <a:pPr marL="0" indent="0">
              <a:buNone/>
            </a:pPr>
            <a:endParaRPr lang="en-US" altLang="en-US" sz="2800" dirty="0"/>
          </a:p>
        </p:txBody>
      </p:sp>
    </p:spTree>
    <p:extLst>
      <p:ext uri="{BB962C8B-B14F-4D97-AF65-F5344CB8AC3E}">
        <p14:creationId xmlns:p14="http://schemas.microsoft.com/office/powerpoint/2010/main" val="357435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16DF6-383A-41AC-AA2F-8723F4F84F5E}"/>
              </a:ext>
            </a:extLst>
          </p:cNvPr>
          <p:cNvSpPr>
            <a:spLocks noGrp="1"/>
          </p:cNvSpPr>
          <p:nvPr>
            <p:ph type="title"/>
          </p:nvPr>
        </p:nvSpPr>
        <p:spPr/>
        <p:txBody>
          <a:bodyPr/>
          <a:lstStyle/>
          <a:p>
            <a:r>
              <a:rPr lang="en-US" dirty="0"/>
              <a:t>BAT CERTIFICATION MARKINGS</a:t>
            </a:r>
          </a:p>
        </p:txBody>
      </p:sp>
      <p:pic>
        <p:nvPicPr>
          <p:cNvPr id="4" name="Picture 3">
            <a:extLst>
              <a:ext uri="{FF2B5EF4-FFF2-40B4-BE49-F238E27FC236}">
                <a16:creationId xmlns:a16="http://schemas.microsoft.com/office/drawing/2014/main" id="{8AE6A9C1-2258-2155-215B-7A08165CC706}"/>
              </a:ext>
            </a:extLst>
          </p:cNvPr>
          <p:cNvPicPr>
            <a:picLocks noChangeAspect="1"/>
          </p:cNvPicPr>
          <p:nvPr/>
        </p:nvPicPr>
        <p:blipFill>
          <a:blip r:embed="rId2"/>
          <a:stretch>
            <a:fillRect/>
          </a:stretch>
        </p:blipFill>
        <p:spPr>
          <a:xfrm>
            <a:off x="1273243" y="1769661"/>
            <a:ext cx="9645513" cy="3318677"/>
          </a:xfrm>
          <a:prstGeom prst="rect">
            <a:avLst/>
          </a:prstGeom>
        </p:spPr>
      </p:pic>
    </p:spTree>
    <p:extLst>
      <p:ext uri="{BB962C8B-B14F-4D97-AF65-F5344CB8AC3E}">
        <p14:creationId xmlns:p14="http://schemas.microsoft.com/office/powerpoint/2010/main" val="3816590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70A10-602D-4434-9C5F-FB602DBB5771}"/>
              </a:ext>
            </a:extLst>
          </p:cNvPr>
          <p:cNvSpPr>
            <a:spLocks noGrp="1"/>
          </p:cNvSpPr>
          <p:nvPr>
            <p:ph type="title"/>
          </p:nvPr>
        </p:nvSpPr>
        <p:spPr/>
        <p:txBody>
          <a:bodyPr/>
          <a:lstStyle/>
          <a:p>
            <a:r>
              <a:rPr lang="en-US" dirty="0"/>
              <a:t>BAT DIAGRAM FIGURE 1-7</a:t>
            </a:r>
          </a:p>
        </p:txBody>
      </p:sp>
      <p:pic>
        <p:nvPicPr>
          <p:cNvPr id="4" name="Picture 3">
            <a:extLst>
              <a:ext uri="{FF2B5EF4-FFF2-40B4-BE49-F238E27FC236}">
                <a16:creationId xmlns:a16="http://schemas.microsoft.com/office/drawing/2014/main" id="{95B304C5-340F-6A0D-754C-E4CD8F8AD63C}"/>
              </a:ext>
            </a:extLst>
          </p:cNvPr>
          <p:cNvPicPr>
            <a:picLocks noChangeAspect="1"/>
          </p:cNvPicPr>
          <p:nvPr/>
        </p:nvPicPr>
        <p:blipFill>
          <a:blip r:embed="rId2"/>
          <a:stretch>
            <a:fillRect/>
          </a:stretch>
        </p:blipFill>
        <p:spPr>
          <a:xfrm>
            <a:off x="1550069" y="2061448"/>
            <a:ext cx="9091861" cy="2735103"/>
          </a:xfrm>
          <a:prstGeom prst="rect">
            <a:avLst/>
          </a:prstGeom>
        </p:spPr>
      </p:pic>
    </p:spTree>
    <p:extLst>
      <p:ext uri="{BB962C8B-B14F-4D97-AF65-F5344CB8AC3E}">
        <p14:creationId xmlns:p14="http://schemas.microsoft.com/office/powerpoint/2010/main" val="2045279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60A12-0810-47E6-8AFB-F7068F85C7F5}"/>
              </a:ext>
            </a:extLst>
          </p:cNvPr>
          <p:cNvSpPr>
            <a:spLocks noGrp="1"/>
          </p:cNvSpPr>
          <p:nvPr>
            <p:ph type="title"/>
          </p:nvPr>
        </p:nvSpPr>
        <p:spPr>
          <a:xfrm>
            <a:off x="1538455" y="419184"/>
            <a:ext cx="10026650" cy="1204912"/>
          </a:xfrm>
        </p:spPr>
        <p:txBody>
          <a:bodyPr/>
          <a:lstStyle/>
          <a:p>
            <a:pPr>
              <a:defRPr/>
            </a:pPr>
            <a:r>
              <a:rPr lang="en-US" dirty="0"/>
              <a:t>EQUIPMENT-BAT CHECKS (1-5-2)</a:t>
            </a:r>
          </a:p>
        </p:txBody>
      </p:sp>
      <p:sp>
        <p:nvSpPr>
          <p:cNvPr id="38915" name="Content Placeholder 2">
            <a:extLst>
              <a:ext uri="{FF2B5EF4-FFF2-40B4-BE49-F238E27FC236}">
                <a16:creationId xmlns:a16="http://schemas.microsoft.com/office/drawing/2014/main" id="{BFA2658C-2701-43C6-80C2-F9C481194AED}"/>
              </a:ext>
            </a:extLst>
          </p:cNvPr>
          <p:cNvSpPr>
            <a:spLocks noGrp="1" noChangeArrowheads="1"/>
          </p:cNvSpPr>
          <p:nvPr>
            <p:ph idx="1"/>
          </p:nvPr>
        </p:nvSpPr>
        <p:spPr>
          <a:xfrm>
            <a:off x="864732" y="1624096"/>
            <a:ext cx="10308075" cy="4338637"/>
          </a:xfrm>
        </p:spPr>
        <p:txBody>
          <a:bodyPr/>
          <a:lstStyle/>
          <a:p>
            <a:pPr marL="457200" indent="-457200">
              <a:buClrTx/>
              <a:buFont typeface="+mj-lt"/>
              <a:buAutoNum type="alphaLcPeriod"/>
              <a:defRPr/>
            </a:pPr>
            <a:r>
              <a:rPr lang="en-US" altLang="en-US" sz="2400" b="1" dirty="0"/>
              <a:t>Knob.</a:t>
            </a:r>
            <a:r>
              <a:rPr lang="en-US" altLang="en-US" sz="2400" dirty="0"/>
              <a:t> The knob may be molded, lathed, welded or permanently fastened. Devices, attachments or wrappings that cause the knob to become flush with the handle are permitted. The knob may be covered with grip tape. A one-piece rubber knob and bat grip combination is illegal.</a:t>
            </a:r>
          </a:p>
          <a:p>
            <a:pPr marL="457200" indent="-457200">
              <a:buClrTx/>
              <a:buFont typeface="+mj-lt"/>
              <a:buAutoNum type="alphaLcPeriod"/>
              <a:defRPr/>
            </a:pPr>
            <a:endParaRPr lang="en-US" altLang="en-US" sz="2400" dirty="0"/>
          </a:p>
          <a:p>
            <a:pPr marL="457200" indent="-457200">
              <a:buClrTx/>
              <a:buFont typeface="+mj-lt"/>
              <a:buAutoNum type="alphaLcPeriod"/>
              <a:defRPr/>
            </a:pPr>
            <a:r>
              <a:rPr lang="en-US" altLang="en-US" sz="2400" b="1" dirty="0"/>
              <a:t>Handle/Grip.</a:t>
            </a:r>
            <a:r>
              <a:rPr lang="en-US" altLang="en-US" sz="2400" dirty="0"/>
              <a:t> The bat handle is the area of the bat that begins at, but does not include the knob and ends where the taper begins to increase in diameter. The handle shall have a round or oval cross-section. The grip shall extend a minimum of 10 inches, but not more than 15 inches, from the small end of the bat. A safety grip shall be made of cork, tape (no smooth, plastic tape) or composition material (commercially manufactured). Resin, pine tar or spray substances to enhance the hold are permitted on the grip only.</a:t>
            </a:r>
          </a:p>
          <a:p>
            <a:pPr marL="0" indent="0">
              <a:buNone/>
            </a:pPr>
            <a:endParaRPr lang="en-US" altLang="en-US" sz="2400" dirty="0"/>
          </a:p>
        </p:txBody>
      </p:sp>
      <p:sp>
        <p:nvSpPr>
          <p:cNvPr id="38916" name="Footer Placeholder 4">
            <a:extLst>
              <a:ext uri="{FF2B5EF4-FFF2-40B4-BE49-F238E27FC236}">
                <a16:creationId xmlns:a16="http://schemas.microsoft.com/office/drawing/2014/main" id="{246A7CF3-2EFE-411F-97C2-4A880DDD2DEE}"/>
              </a:ext>
            </a:extLst>
          </p:cNvPr>
          <p:cNvSpPr txBox="1">
            <a:spLocks noChangeArrowheads="1"/>
          </p:cNvSpPr>
          <p:nvPr/>
        </p:nvSpPr>
        <p:spPr bwMode="auto">
          <a:xfrm>
            <a:off x="8677275" y="5651500"/>
            <a:ext cx="3054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Wingdings" panose="05000000000000000000" pitchFamily="2" charset="2"/>
              <a:buChar char="§"/>
              <a:defRPr sz="2600">
                <a:solidFill>
                  <a:schemeClr val="tx1"/>
                </a:solidFill>
                <a:latin typeface="Calibri" panose="020F0502020204030204" pitchFamily="34" charset="0"/>
              </a:defRPr>
            </a:lvl1pPr>
            <a:lvl2pPr indent="-285750">
              <a:buFont typeface="Arial" panose="020B0604020202020204" pitchFamily="34" charset="0"/>
              <a:buChar char="•"/>
              <a:defRPr sz="2400">
                <a:solidFill>
                  <a:schemeClr val="tx1"/>
                </a:solidFill>
                <a:latin typeface="Calibri" panose="020F0502020204030204" pitchFamily="34" charset="0"/>
              </a:defRPr>
            </a:lvl2pPr>
            <a:lvl3pPr indent="-228600">
              <a:buFont typeface="Calibri" panose="020F0502020204030204" pitchFamily="34" charset="0"/>
              <a:buChar char="–"/>
              <a:defRPr sz="2000">
                <a:solidFill>
                  <a:schemeClr val="tx1"/>
                </a:solidFill>
                <a:latin typeface="Calibri" panose="020F0502020204030204" pitchFamily="34" charset="0"/>
              </a:defRPr>
            </a:lvl3pPr>
            <a:lvl4pPr indent="-228600">
              <a:buFont typeface="Courier New" panose="02070309020205020404" pitchFamily="49" charset="0"/>
              <a:buChar char="o"/>
              <a:defRPr sz="2000">
                <a:solidFill>
                  <a:schemeClr val="tx1"/>
                </a:solidFill>
                <a:latin typeface="Calibri" panose="020F0502020204030204" pitchFamily="34" charset="0"/>
              </a:defRPr>
            </a:lvl4pPr>
            <a:lvl5pPr indent="-228600">
              <a:buFont typeface="Arial" panose="020B0604020202020204" pitchFamily="34" charset="0"/>
              <a:buChar char="»"/>
              <a:defRPr sz="2000">
                <a:solidFill>
                  <a:schemeClr val="tx1"/>
                </a:solidFill>
                <a:latin typeface="Calibri" panose="020F0502020204030204" pitchFamily="34" charset="0"/>
              </a:defRPr>
            </a:lvl5pPr>
            <a:lvl6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6pPr>
            <a:lvl7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7pPr>
            <a:lvl8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8pPr>
            <a:lvl9pPr indent="-228600" fontAlgn="base">
              <a:spcBef>
                <a:spcPct val="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buFontTx/>
              <a:buNone/>
            </a:pPr>
            <a:endParaRPr lang="en-US" altLang="en-US" sz="2200" b="1" u="sng" dirty="0">
              <a:solidFill>
                <a:srgbClr val="00205B"/>
              </a:solidFill>
            </a:endParaRPr>
          </a:p>
        </p:txBody>
      </p:sp>
    </p:spTree>
    <p:extLst>
      <p:ext uri="{BB962C8B-B14F-4D97-AF65-F5344CB8AC3E}">
        <p14:creationId xmlns:p14="http://schemas.microsoft.com/office/powerpoint/2010/main" val="1137168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1838</TotalTime>
  <Words>3055</Words>
  <Application>Microsoft Office PowerPoint</Application>
  <PresentationFormat>Widescreen</PresentationFormat>
  <Paragraphs>248</Paragraphs>
  <Slides>36</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Aptos</vt:lpstr>
      <vt:lpstr>Aptos Display</vt:lpstr>
      <vt:lpstr>Arial</vt:lpstr>
      <vt:lpstr>Calibri</vt:lpstr>
      <vt:lpstr>Tahoma</vt:lpstr>
      <vt:lpstr>Office Theme</vt:lpstr>
      <vt:lpstr>2025-26 NFHS Softball</vt:lpstr>
      <vt:lpstr>PRE-GAME</vt:lpstr>
      <vt:lpstr>PRE-GAME</vt:lpstr>
      <vt:lpstr>PRE-GAME</vt:lpstr>
      <vt:lpstr>PRE-GAME</vt:lpstr>
      <vt:lpstr>EQUIPMENT – BAT CHECKS</vt:lpstr>
      <vt:lpstr>BAT CERTIFICATION MARKINGS</vt:lpstr>
      <vt:lpstr>BAT DIAGRAM FIGURE 1-7</vt:lpstr>
      <vt:lpstr>EQUIPMENT-BAT CHECKS (1-5-2)</vt:lpstr>
      <vt:lpstr>EQUIPMENT-BAT CHECKS (1-5-2)</vt:lpstr>
      <vt:lpstr>EQUIPMENT-WARM UP BATS (1-5-3)</vt:lpstr>
      <vt:lpstr>EQUIPMENT-HELMET REQUIREMENTS</vt:lpstr>
      <vt:lpstr>EQUIPMENT – CATCHER’S EQUIPMENT</vt:lpstr>
      <vt:lpstr>NOCSAE SEALS</vt:lpstr>
      <vt:lpstr>STARTING A GAME (4-1-1, 4-1-2)</vt:lpstr>
      <vt:lpstr>STARTING A GAME  4-1-2 (CONT.)</vt:lpstr>
      <vt:lpstr> PREGAME CONFERENCE</vt:lpstr>
      <vt:lpstr> PREGAME CONFERENCE</vt:lpstr>
      <vt:lpstr> PREGAME CONFERENCE</vt:lpstr>
      <vt:lpstr> REGAME CONFERENCE</vt:lpstr>
      <vt:lpstr>STARTING A GAME (4-1-3)</vt:lpstr>
      <vt:lpstr>STARTING A GAME (4-1-3a, b)</vt:lpstr>
      <vt:lpstr> STARTING A GAME (4-1-3c, d) </vt:lpstr>
      <vt:lpstr>STARTING A GAME (4-1-3e)</vt:lpstr>
      <vt:lpstr>STARTING A GAME (4-1-4, 4-1-5, 4-1-6)</vt:lpstr>
      <vt:lpstr>ENDING A GAME (4-2-1, 4-2-2)</vt:lpstr>
      <vt:lpstr>ENDING A GAME (4-2-2)</vt:lpstr>
      <vt:lpstr>ENDING A GAME (4-2-3)</vt:lpstr>
      <vt:lpstr>ENDING A GAME (4-2-4, 4-2-5, 4-2-6, 4-2-7)</vt:lpstr>
      <vt:lpstr>ENDING A GAME</vt:lpstr>
      <vt:lpstr>ENDING A GAME</vt:lpstr>
      <vt:lpstr>POST-GAME</vt:lpstr>
      <vt:lpstr>FORFEITED GAME (4-3-1)</vt:lpstr>
      <vt:lpstr>FOREFEITED GAME (4-3-1)</vt:lpstr>
      <vt:lpstr>PROTESTED GAME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Madison Davis</dc:creator>
  <cp:lastModifiedBy>Chandler, David {DSRN~INDIANAPOLIS}</cp:lastModifiedBy>
  <cp:revision>29</cp:revision>
  <dcterms:created xsi:type="dcterms:W3CDTF">2024-02-15T19:09:41Z</dcterms:created>
  <dcterms:modified xsi:type="dcterms:W3CDTF">2026-01-05T16:48:05Z</dcterms:modified>
</cp:coreProperties>
</file>