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60" r:id="rId4"/>
    <p:sldId id="261" r:id="rId5"/>
    <p:sldId id="262" r:id="rId6"/>
    <p:sldId id="268" r:id="rId7"/>
    <p:sldId id="263" r:id="rId8"/>
    <p:sldId id="264" r:id="rId9"/>
    <p:sldId id="265" r:id="rId10"/>
    <p:sldId id="266" r:id="rId11"/>
    <p:sldId id="269" r:id="rId12"/>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D5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65" autoAdjust="0"/>
    <p:restoredTop sz="94660"/>
  </p:normalViewPr>
  <p:slideViewPr>
    <p:cSldViewPr snapToGrid="0">
      <p:cViewPr varScale="1">
        <p:scale>
          <a:sx n="116" d="100"/>
          <a:sy n="116" d="100"/>
        </p:scale>
        <p:origin x="192" y="312"/>
      </p:cViewPr>
      <p:guideLst>
        <p:guide orient="horz" pos="2160"/>
        <p:guide pos="3840"/>
      </p:guideLst>
    </p:cSldViewPr>
  </p:slideViewPr>
  <p:notesTextViewPr>
    <p:cViewPr>
      <p:scale>
        <a:sx n="100" d="100"/>
        <a:sy n="100" d="100"/>
      </p:scale>
      <p:origin x="0" y="0"/>
    </p:cViewPr>
  </p:notesTextViewPr>
  <p:notesViewPr>
    <p:cSldViewPr snapToGrid="0">
      <p:cViewPr varScale="1">
        <p:scale>
          <a:sx n="83" d="100"/>
          <a:sy n="83" d="100"/>
        </p:scale>
        <p:origin x="38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D38392C-5B1B-4091-92F5-0AF516E230C0}" type="datetimeFigureOut">
              <a:rPr lang="en-US"/>
              <a:pPr>
                <a:defRPr/>
              </a:pPr>
              <a:t>6/19/26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26BD201C-12E2-4DBB-9A5B-6B389EAEBA6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AC896CC-00FF-4966-96CE-D3E3C41D982D}" type="datetimeFigureOut">
              <a:rPr lang="en-US"/>
              <a:pPr>
                <a:defRPr/>
              </a:pPr>
              <a:t>6/19/26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8B4E09B2-6408-441F-BB3F-D03E0D1A7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B4E09B2-6408-441F-BB3F-D03E0D1A73E8}" type="slidenum">
              <a:rPr lang="en-US" smtClean="0"/>
              <a:pPr>
                <a:defRPr/>
              </a:pPr>
              <a:t>1</a:t>
            </a:fld>
            <a:endParaRPr lang="en-US"/>
          </a:p>
        </p:txBody>
      </p:sp>
    </p:spTree>
    <p:extLst>
      <p:ext uri="{BB962C8B-B14F-4D97-AF65-F5344CB8AC3E}">
        <p14:creationId xmlns:p14="http://schemas.microsoft.com/office/powerpoint/2010/main" val="3176262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B4E09B2-6408-441F-BB3F-D03E0D1A73E8}" type="slidenum">
              <a:rPr lang="en-US" smtClean="0"/>
              <a:pPr>
                <a:defRPr/>
              </a:pPr>
              <a:t>11</a:t>
            </a:fld>
            <a:endParaRPr lang="en-US"/>
          </a:p>
        </p:txBody>
      </p:sp>
    </p:spTree>
    <p:extLst>
      <p:ext uri="{BB962C8B-B14F-4D97-AF65-F5344CB8AC3E}">
        <p14:creationId xmlns:p14="http://schemas.microsoft.com/office/powerpoint/2010/main" val="235823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Students.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0" y="-1"/>
            <a:ext cx="12192000" cy="4416425"/>
          </a:xfrm>
          <a:prstGeom prst="rect">
            <a:avLst/>
          </a:prstGeom>
          <a:noFill/>
          <a:ln w="9525">
            <a:noFill/>
            <a:miter lim="800000"/>
            <a:headEnd/>
            <a:tailEnd/>
          </a:ln>
        </p:spPr>
      </p:pic>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9" name="TextBox 8"/>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2" name="Picture 11" descr="A picture containing vector graphics&#10;&#10;Description automatically generated">
            <a:extLst>
              <a:ext uri="{FF2B5EF4-FFF2-40B4-BE49-F238E27FC236}">
                <a16:creationId xmlns:a16="http://schemas.microsoft.com/office/drawing/2014/main" id="{A923E497-8267-4CFA-A22A-57165CF459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4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2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757713DC-30C4-4EB6-933B-B35831C7F715}" type="datetimeFigureOut">
              <a:rPr lang="en-US"/>
              <a:pPr>
                <a:defRPr/>
              </a:pPr>
              <a:t>6/19/26</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31FA01-9D33-4534-80B3-5D3504E709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porty Title Slide">
    <p:spTree>
      <p:nvGrpSpPr>
        <p:cNvPr id="1" name=""/>
        <p:cNvGrpSpPr/>
        <p:nvPr/>
      </p:nvGrpSpPr>
      <p:grpSpPr>
        <a:xfrm>
          <a:off x="0" y="0"/>
          <a:ext cx="0" cy="0"/>
          <a:chOff x="0" y="0"/>
          <a:chExt cx="0" cy="0"/>
        </a:xfrm>
      </p:grpSpPr>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20E7DAFF-18A1-43A8-B015-E70E6D39270B}"/>
              </a:ext>
            </a:extLst>
          </p:cNvPr>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pic>
        <p:nvPicPr>
          <p:cNvPr id="13" name="Picture 12" descr="A picture containing vector graphics&#10;&#10;Description automatically generated">
            <a:extLst>
              <a:ext uri="{FF2B5EF4-FFF2-40B4-BE49-F238E27FC236}">
                <a16:creationId xmlns:a16="http://schemas.microsoft.com/office/drawing/2014/main" id="{FA5DAA2C-5AE1-49C9-9B6D-8287738C73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ED58DB-0473-49E7-8FCF-E3C60A592785}" type="datetimeFigureOut">
              <a:rPr lang="en-US"/>
              <a:pPr>
                <a:defRPr/>
              </a:pPr>
              <a:t>6/19/26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www.nfhs.org</a:t>
            </a:r>
          </a:p>
        </p:txBody>
      </p:sp>
      <p:sp>
        <p:nvSpPr>
          <p:cNvPr id="6" name="Slide Number Placeholder 5"/>
          <p:cNvSpPr>
            <a:spLocks noGrp="1"/>
          </p:cNvSpPr>
          <p:nvPr>
            <p:ph type="sldNum" sz="quarter" idx="12"/>
          </p:nvPr>
        </p:nvSpPr>
        <p:spPr/>
        <p:txBody>
          <a:bodyPr/>
          <a:lstStyle>
            <a:lvl1pPr>
              <a:defRPr/>
            </a:lvl1pPr>
          </a:lstStyle>
          <a:p>
            <a:pPr>
              <a:defRPr/>
            </a:pPr>
            <a:fld id="{7E1C6EB7-24C7-4ADB-A469-6D576C7B840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Points of Emphasis">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Points of Emphasis</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CA574E5-FD7F-4BE5-A52F-7CC3448DC73D}"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F215D8C-5BF0-4062-847A-4E374A8FC26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le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217758-ACCC-4E26-AC66-857E65430FDE}"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E0A71D9-E60A-4956-946F-F01E7608B9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Editori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Editorial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314A39-A647-43F0-BD87-446DC46F0454}"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C53ED8F9-E0FA-433A-A2CD-F6F13C2907A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Manu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Manual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FCCA03E-429E-4287-B460-5A3D2507CEB5}"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4E5A0F9E-214F-4EC5-88BA-BF682F9F162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Rules Reminder">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Rules Reminder</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A596BE-6D36-4222-847D-ED1890045996}"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B9FA9DB-E291-4943-BA24-3492DBA589A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5" name="Rectangle 4"/>
          <p:cNvSpPr/>
          <p:nvPr userDrawn="1"/>
        </p:nvSpPr>
        <p:spPr>
          <a:xfrm>
            <a:off x="0" y="4413250"/>
            <a:ext cx="12192000" cy="2452688"/>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5" y="4406901"/>
            <a:ext cx="8868545" cy="1362075"/>
          </a:xfrm>
        </p:spPr>
        <p:txBody>
          <a:bodyPr anchor="t"/>
          <a:lstStyle>
            <a:lvl1pPr algn="l">
              <a:defRPr sz="4000" b="1" cap="all">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7" name="Picture 6" descr="A picture containing text&#10;&#10;Description automatically generated">
            <a:extLst>
              <a:ext uri="{FF2B5EF4-FFF2-40B4-BE49-F238E27FC236}">
                <a16:creationId xmlns:a16="http://schemas.microsoft.com/office/drawing/2014/main" id="{4EADF041-D3E6-4D5D-A3BD-AE5CD7B0619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480354" y="4851985"/>
            <a:ext cx="1260256" cy="14711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rot="10800000">
            <a:off x="364067" y="412750"/>
            <a:ext cx="508000" cy="6445250"/>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1027" name="Title Placeholder 1"/>
          <p:cNvSpPr>
            <a:spLocks noGrp="1"/>
          </p:cNvSpPr>
          <p:nvPr>
            <p:ph type="title"/>
          </p:nvPr>
        </p:nvSpPr>
        <p:spPr bwMode="auto">
          <a:xfrm>
            <a:off x="1940985" y="525463"/>
            <a:ext cx="10026649" cy="1204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1940985" y="1989139"/>
            <a:ext cx="10026649" cy="4338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06819" y="6516688"/>
            <a:ext cx="2844800" cy="3032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3095B79-01CE-4ED0-989F-2DE6BB02611A}" type="datetimeFigureOut">
              <a:rPr lang="en-US"/>
              <a:pPr>
                <a:defRPr/>
              </a:pPr>
              <a:t>6/19/26</a:t>
            </a:fld>
            <a:endParaRPr lang="en-US" dirty="0"/>
          </a:p>
        </p:txBody>
      </p:sp>
      <p:sp>
        <p:nvSpPr>
          <p:cNvPr id="5" name="Footer Placeholder 4"/>
          <p:cNvSpPr>
            <a:spLocks noGrp="1"/>
          </p:cNvSpPr>
          <p:nvPr>
            <p:ph type="ftr" sz="quarter" idx="3"/>
          </p:nvPr>
        </p:nvSpPr>
        <p:spPr>
          <a:xfrm>
            <a:off x="9997018" y="6524624"/>
            <a:ext cx="1991783" cy="295275"/>
          </a:xfrm>
          <a:prstGeom prst="rect">
            <a:avLst/>
          </a:prstGeom>
        </p:spPr>
        <p:txBody>
          <a:bodyPr vert="horz" lIns="91440" tIns="45720" rIns="91440" bIns="45720" rtlCol="0" anchor="ctr"/>
          <a:lstStyle>
            <a:lvl1pPr algn="r" fontAlgn="auto">
              <a:spcBef>
                <a:spcPts val="0"/>
              </a:spcBef>
              <a:spcAft>
                <a:spcPts val="0"/>
              </a:spcAft>
              <a:defRPr sz="1400">
                <a:solidFill>
                  <a:schemeClr val="tx1"/>
                </a:solidFill>
                <a:latin typeface="+mn-lt"/>
                <a:cs typeface="+mn-cs"/>
              </a:defRPr>
            </a:lvl1pPr>
          </a:lstStyle>
          <a:p>
            <a:pPr>
              <a:defRPr/>
            </a:pPr>
            <a:r>
              <a:rPr lang="en-US" dirty="0"/>
              <a:t>www.nfhs.org</a:t>
            </a:r>
          </a:p>
        </p:txBody>
      </p:sp>
      <p:sp>
        <p:nvSpPr>
          <p:cNvPr id="6" name="Slide Number Placeholder 5"/>
          <p:cNvSpPr>
            <a:spLocks noGrp="1"/>
          </p:cNvSpPr>
          <p:nvPr>
            <p:ph type="sldNum" sz="quarter" idx="4"/>
          </p:nvPr>
        </p:nvSpPr>
        <p:spPr>
          <a:xfrm>
            <a:off x="8343900" y="6516688"/>
            <a:ext cx="1388533" cy="3032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2EB5F1B-DC25-41F9-B0A8-DDD82FCDFBFF}" type="slidenum">
              <a:rPr lang="en-US"/>
              <a:pPr>
                <a:defRPr/>
              </a:pPr>
              <a:t>‹#›</a:t>
            </a:fld>
            <a:endParaRPr lang="en-US" dirty="0"/>
          </a:p>
        </p:txBody>
      </p:sp>
      <p:sp>
        <p:nvSpPr>
          <p:cNvPr id="7" name="Rectangle 6"/>
          <p:cNvSpPr/>
          <p:nvPr/>
        </p:nvSpPr>
        <p:spPr>
          <a:xfrm>
            <a:off x="0" y="0"/>
            <a:ext cx="12192000" cy="42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74185" y="0"/>
            <a:ext cx="4023783"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Connector 11"/>
          <p:cNvCxnSpPr/>
          <p:nvPr/>
        </p:nvCxnSpPr>
        <p:spPr>
          <a:xfrm>
            <a:off x="874184" y="1874838"/>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4184" y="6524625"/>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6" name="Group 21"/>
          <p:cNvGrpSpPr>
            <a:grpSpLocks/>
          </p:cNvGrpSpPr>
          <p:nvPr/>
        </p:nvGrpSpPr>
        <p:grpSpPr bwMode="auto">
          <a:xfrm>
            <a:off x="670984" y="855664"/>
            <a:ext cx="1132416" cy="650875"/>
            <a:chOff x="502921" y="856420"/>
            <a:chExt cx="850391" cy="649605"/>
          </a:xfrm>
          <a:solidFill>
            <a:srgbClr val="00205B"/>
          </a:solidFill>
        </p:grpSpPr>
        <p:sp>
          <p:nvSpPr>
            <p:cNvPr id="19" name="Freeform 18"/>
            <p:cNvSpPr/>
            <p:nvPr userDrawn="1"/>
          </p:nvSpPr>
          <p:spPr>
            <a:xfrm>
              <a:off x="504510" y="1376104"/>
              <a:ext cx="149415" cy="129921"/>
            </a:xfrm>
            <a:custGeom>
              <a:avLst/>
              <a:gdLst>
                <a:gd name="connsiteX0" fmla="*/ 0 w 148590"/>
                <a:gd name="connsiteY0" fmla="*/ 0 h 129540"/>
                <a:gd name="connsiteX1" fmla="*/ 148590 w 148590"/>
                <a:gd name="connsiteY1" fmla="*/ 0 h 129540"/>
                <a:gd name="connsiteX2" fmla="*/ 148590 w 148590"/>
                <a:gd name="connsiteY2" fmla="*/ 129540 h 129540"/>
                <a:gd name="connsiteX3" fmla="*/ 0 w 148590"/>
                <a:gd name="connsiteY3" fmla="*/ 0 h 129540"/>
              </a:gdLst>
              <a:ahLst/>
              <a:cxnLst>
                <a:cxn ang="0">
                  <a:pos x="connsiteX0" y="connsiteY0"/>
                </a:cxn>
                <a:cxn ang="0">
                  <a:pos x="connsiteX1" y="connsiteY1"/>
                </a:cxn>
                <a:cxn ang="0">
                  <a:pos x="connsiteX2" y="connsiteY2"/>
                </a:cxn>
                <a:cxn ang="0">
                  <a:pos x="connsiteX3" y="connsiteY3"/>
                </a:cxn>
              </a:cxnLst>
              <a:rect l="l" t="t" r="r" b="b"/>
              <a:pathLst>
                <a:path w="148590" h="129540">
                  <a:moveTo>
                    <a:pt x="0" y="0"/>
                  </a:moveTo>
                  <a:lnTo>
                    <a:pt x="148590" y="0"/>
                  </a:lnTo>
                  <a:lnTo>
                    <a:pt x="148590" y="1295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reeform 17"/>
            <p:cNvSpPr/>
            <p:nvPr userDrawn="1"/>
          </p:nvSpPr>
          <p:spPr>
            <a:xfrm>
              <a:off x="502921" y="856420"/>
              <a:ext cx="850391" cy="521268"/>
            </a:xfrm>
            <a:custGeom>
              <a:avLst/>
              <a:gdLst>
                <a:gd name="connsiteX0" fmla="*/ 1905 w 942975"/>
                <a:gd name="connsiteY0" fmla="*/ 0 h 521970"/>
                <a:gd name="connsiteX1" fmla="*/ 0 w 942975"/>
                <a:gd name="connsiteY1" fmla="*/ 520065 h 521970"/>
                <a:gd name="connsiteX2" fmla="*/ 775335 w 942975"/>
                <a:gd name="connsiteY2" fmla="*/ 521970 h 521970"/>
                <a:gd name="connsiteX3" fmla="*/ 942975 w 942975"/>
                <a:gd name="connsiteY3" fmla="*/ 222885 h 521970"/>
                <a:gd name="connsiteX4" fmla="*/ 775335 w 942975"/>
                <a:gd name="connsiteY4" fmla="*/ 1905 h 521970"/>
                <a:gd name="connsiteX5" fmla="*/ 1905 w 94297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60985 h 521970"/>
                <a:gd name="connsiteX4" fmla="*/ 775335 w 946785"/>
                <a:gd name="connsiteY4" fmla="*/ 1905 h 521970"/>
                <a:gd name="connsiteX5" fmla="*/ 1905 w 94678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41935 h 521970"/>
                <a:gd name="connsiteX4" fmla="*/ 775335 w 946785"/>
                <a:gd name="connsiteY4" fmla="*/ 1905 h 521970"/>
                <a:gd name="connsiteX5" fmla="*/ 1905 w 946785"/>
                <a:gd name="connsiteY5" fmla="*/ 0 h 521970"/>
                <a:gd name="connsiteX0" fmla="*/ 1905 w 948690"/>
                <a:gd name="connsiteY0" fmla="*/ 0 h 521970"/>
                <a:gd name="connsiteX1" fmla="*/ 0 w 948690"/>
                <a:gd name="connsiteY1" fmla="*/ 520065 h 521970"/>
                <a:gd name="connsiteX2" fmla="*/ 775335 w 948690"/>
                <a:gd name="connsiteY2" fmla="*/ 521970 h 521970"/>
                <a:gd name="connsiteX3" fmla="*/ 948690 w 948690"/>
                <a:gd name="connsiteY3" fmla="*/ 253365 h 521970"/>
                <a:gd name="connsiteX4" fmla="*/ 775335 w 948690"/>
                <a:gd name="connsiteY4" fmla="*/ 1905 h 521970"/>
                <a:gd name="connsiteX5" fmla="*/ 1905 w 948690"/>
                <a:gd name="connsiteY5" fmla="*/ 0 h 52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90" h="521970">
                  <a:moveTo>
                    <a:pt x="1905" y="0"/>
                  </a:moveTo>
                  <a:lnTo>
                    <a:pt x="0" y="520065"/>
                  </a:lnTo>
                  <a:lnTo>
                    <a:pt x="775335" y="521970"/>
                  </a:lnTo>
                  <a:lnTo>
                    <a:pt x="948690" y="253365"/>
                  </a:lnTo>
                  <a:lnTo>
                    <a:pt x="775335" y="1905"/>
                  </a:lnTo>
                  <a:lnTo>
                    <a:pt x="1905" y="0"/>
                  </a:ln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 name="Picture 12" descr="A picture containing vector graphics&#10;&#10;Description automatically generated">
            <a:extLst>
              <a:ext uri="{FF2B5EF4-FFF2-40B4-BE49-F238E27FC236}">
                <a16:creationId xmlns:a16="http://schemas.microsoft.com/office/drawing/2014/main" id="{32A48D90-DD2B-46BD-B85A-7510DDBBAC4E}"/>
              </a:ext>
            </a:extLst>
          </p:cNvPr>
          <p:cNvPicPr>
            <a:picLocks noChangeAspect="1"/>
          </p:cNvPicPr>
          <p:nvPr userDrawn="1"/>
        </p:nvPicPr>
        <p:blipFill>
          <a:blip r:embed="rId13" cstate="print">
            <a:extLst>
              <a:ext uri="{28A0092B-C50C-407E-A947-70E740481C1C}">
                <a14:useLocalDpi xmlns:a14="http://schemas.microsoft.com/office/drawing/2010/main"/>
              </a:ext>
            </a:extLst>
          </a:blip>
          <a:stretch>
            <a:fillRect/>
          </a:stretch>
        </p:blipFill>
        <p:spPr>
          <a:xfrm>
            <a:off x="446242" y="5749230"/>
            <a:ext cx="813855" cy="950065"/>
          </a:xfrm>
          <a:prstGeom prst="rect">
            <a:avLst/>
          </a:prstGeom>
        </p:spPr>
      </p:pic>
    </p:spTree>
  </p:cSld>
  <p:clrMap bg1="lt1" tx1="dk1" bg2="lt2" tx2="dk2" accent1="accent1" accent2="accent2" accent3="accent3" accent4="accent4" accent5="accent5" accent6="accent6" hlink="hlink" folHlink="folHlink"/>
  <p:sldLayoutIdLst>
    <p:sldLayoutId id="2147483790" r:id="rId1"/>
    <p:sldLayoutId id="2147483791" r:id="rId2"/>
    <p:sldLayoutId id="2147483789"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dt="0"/>
  <p:txStyles>
    <p:titleStyle>
      <a:lvl1pPr algn="l" rtl="0" eaLnBrk="1" fontAlgn="base" hangingPunct="1">
        <a:lnSpc>
          <a:spcPts val="3800"/>
        </a:lnSpc>
        <a:spcBef>
          <a:spcPct val="0"/>
        </a:spcBef>
        <a:spcAft>
          <a:spcPct val="0"/>
        </a:spcAft>
        <a:defRPr sz="3800" b="1" kern="1200" cap="all">
          <a:solidFill>
            <a:srgbClr val="00205B"/>
          </a:solidFill>
          <a:latin typeface="+mj-lt"/>
          <a:ea typeface="+mj-ea"/>
          <a:cs typeface="+mj-cs"/>
        </a:defRPr>
      </a:lvl1pPr>
      <a:lvl2pPr algn="l" rtl="0" eaLnBrk="1" fontAlgn="base" hangingPunct="1">
        <a:lnSpc>
          <a:spcPts val="3800"/>
        </a:lnSpc>
        <a:spcBef>
          <a:spcPct val="0"/>
        </a:spcBef>
        <a:spcAft>
          <a:spcPct val="0"/>
        </a:spcAft>
        <a:defRPr sz="3800" b="1">
          <a:solidFill>
            <a:schemeClr val="tx2"/>
          </a:solidFill>
          <a:latin typeface="Calibri" pitchFamily="34" charset="0"/>
        </a:defRPr>
      </a:lvl2pPr>
      <a:lvl3pPr algn="l" rtl="0" eaLnBrk="1" fontAlgn="base" hangingPunct="1">
        <a:lnSpc>
          <a:spcPts val="3800"/>
        </a:lnSpc>
        <a:spcBef>
          <a:spcPct val="0"/>
        </a:spcBef>
        <a:spcAft>
          <a:spcPct val="0"/>
        </a:spcAft>
        <a:defRPr sz="3800" b="1">
          <a:solidFill>
            <a:schemeClr val="tx2"/>
          </a:solidFill>
          <a:latin typeface="Calibri" pitchFamily="34" charset="0"/>
        </a:defRPr>
      </a:lvl3pPr>
      <a:lvl4pPr algn="l" rtl="0" eaLnBrk="1" fontAlgn="base" hangingPunct="1">
        <a:lnSpc>
          <a:spcPts val="3800"/>
        </a:lnSpc>
        <a:spcBef>
          <a:spcPct val="0"/>
        </a:spcBef>
        <a:spcAft>
          <a:spcPct val="0"/>
        </a:spcAft>
        <a:defRPr sz="3800" b="1">
          <a:solidFill>
            <a:schemeClr val="tx2"/>
          </a:solidFill>
          <a:latin typeface="Calibri" pitchFamily="34" charset="0"/>
        </a:defRPr>
      </a:lvl4pPr>
      <a:lvl5pPr algn="l" rtl="0" eaLnBrk="1" fontAlgn="base" hangingPunct="1">
        <a:lnSpc>
          <a:spcPts val="3800"/>
        </a:lnSpc>
        <a:spcBef>
          <a:spcPct val="0"/>
        </a:spcBef>
        <a:spcAft>
          <a:spcPct val="0"/>
        </a:spcAft>
        <a:defRPr sz="3800" b="1">
          <a:solidFill>
            <a:schemeClr val="tx2"/>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0"/>
        </a:spcBef>
        <a:spcAft>
          <a:spcPct val="0"/>
        </a:spcAft>
        <a:buFont typeface="Wingdings" pitchFamily="2" charset="2"/>
        <a:buChar char="§"/>
        <a:defRPr sz="2600" kern="1200">
          <a:solidFill>
            <a:schemeClr val="tx1"/>
          </a:solidFill>
          <a:latin typeface="+mn-lt"/>
          <a:ea typeface="+mn-ea"/>
          <a:cs typeface="+mn-cs"/>
        </a:defRPr>
      </a:lvl1pPr>
      <a:lvl2pPr marL="742950" indent="-285750" algn="l" rtl="0" eaLnBrk="1" fontAlgn="base" hangingPunct="1">
        <a:spcBef>
          <a:spcPct val="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spcBef>
          <a:spcPct val="0"/>
        </a:spcBef>
        <a:spcAft>
          <a:spcPct val="0"/>
        </a:spcAft>
        <a:buFont typeface="Calibri" pitchFamily="34" charset="0"/>
        <a:buChar char="–"/>
        <a:defRPr sz="2000" kern="1200">
          <a:solidFill>
            <a:schemeClr val="tx1"/>
          </a:solidFill>
          <a:latin typeface="+mn-lt"/>
          <a:ea typeface="+mn-ea"/>
          <a:cs typeface="+mn-cs"/>
        </a:defRPr>
      </a:lvl3pPr>
      <a:lvl4pPr marL="1600200" indent="-228600" algn="l" rtl="0" eaLnBrk="1" fontAlgn="base" hangingPunct="1">
        <a:spcBef>
          <a:spcPct val="0"/>
        </a:spcBef>
        <a:spcAft>
          <a:spcPct val="0"/>
        </a:spcAft>
        <a:buFont typeface="Courier New" pitchFamily="49" charset="0"/>
        <a:buChar char="o"/>
        <a:defRPr sz="2000" kern="1200">
          <a:solidFill>
            <a:schemeClr val="tx1"/>
          </a:solidFill>
          <a:latin typeface="+mn-lt"/>
          <a:ea typeface="+mn-ea"/>
          <a:cs typeface="+mn-cs"/>
        </a:defRPr>
      </a:lvl4pPr>
      <a:lvl5pPr marL="2057400" indent="-228600" algn="l" rtl="0" eaLnBrk="1" fontAlgn="base" hangingPunct="1">
        <a:spcBef>
          <a:spcPct val="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r>
              <a:rPr lang="en-US" dirty="0"/>
              <a:t>COUNTERPLANS IN POLICY DEBATE</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2721166" y="5373914"/>
            <a:ext cx="9470834" cy="1079137"/>
          </a:xfrm>
        </p:spPr>
        <p:txBody>
          <a:bodyPr/>
          <a:lstStyle/>
          <a:p>
            <a:pPr algn="ctr"/>
            <a:r>
              <a:rPr lang="en-US" sz="3200" dirty="0"/>
              <a:t>An Introduction to Counterplans on the National Health Insurance Topic by Rich Edwards, Baylor University</a:t>
            </a:r>
          </a:p>
          <a:p>
            <a:endParaRPr lang="en-US" dirty="0"/>
          </a:p>
        </p:txBody>
      </p:sp>
      <p:pic>
        <p:nvPicPr>
          <p:cNvPr id="2" name="Picture 1">
            <a:extLst>
              <a:ext uri="{FF2B5EF4-FFF2-40B4-BE49-F238E27FC236}">
                <a16:creationId xmlns:a16="http://schemas.microsoft.com/office/drawing/2014/main" id="{A162EF44-E22C-1C89-0685-D34723F5D0D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
        <p:nvSpPr>
          <p:cNvPr id="3" name="Rectangle 2">
            <a:extLst>
              <a:ext uri="{FF2B5EF4-FFF2-40B4-BE49-F238E27FC236}">
                <a16:creationId xmlns:a16="http://schemas.microsoft.com/office/drawing/2014/main" id="{124F3512-E63C-28B7-7227-BD8E39C4516E}"/>
              </a:ext>
            </a:extLst>
          </p:cNvPr>
          <p:cNvSpPr/>
          <p:nvPr/>
        </p:nvSpPr>
        <p:spPr>
          <a:xfrm>
            <a:off x="0" y="2270589"/>
            <a:ext cx="12192000" cy="554804"/>
          </a:xfrm>
          <a:prstGeom prst="rect">
            <a:avLst/>
          </a:prstGeom>
          <a:solidFill>
            <a:schemeClr val="bg2">
              <a:lumMod val="50000"/>
              <a:alpha val="4887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There is a better way for everything. Find it!  . . . Thomas Edison</a:t>
            </a:r>
          </a:p>
        </p:txBody>
      </p:sp>
    </p:spTree>
    <p:extLst>
      <p:ext uri="{BB962C8B-B14F-4D97-AF65-F5344CB8AC3E}">
        <p14:creationId xmlns:p14="http://schemas.microsoft.com/office/powerpoint/2010/main" val="1022543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Permutations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6" y="1886398"/>
            <a:ext cx="10468618" cy="4596595"/>
          </a:xfrm>
        </p:spPr>
        <p:txBody>
          <a:bodyPr/>
          <a:lstStyle/>
          <a:p>
            <a:pPr marL="9525" indent="0" defTabSz="457200">
              <a:lnSpc>
                <a:spcPct val="90000"/>
              </a:lnSpc>
              <a:spcBef>
                <a:spcPct val="45000"/>
              </a:spcBef>
              <a:buFontTx/>
              <a:buNone/>
            </a:pPr>
            <a:r>
              <a:rPr lang="en-US" sz="2400" dirty="0">
                <a:latin typeface="Arial" panose="020B0604020202020204" pitchFamily="34" charset="0"/>
                <a:ea typeface="Calibri" charset="0"/>
                <a:cs typeface="Arial" panose="020B0604020202020204" pitchFamily="34" charset="0"/>
              </a:rPr>
              <a:t>A permutation is an argument offered by the affirmative to demonstrate the non-competitiveness of a counterplan; it suggests a specific way that the plan and counterplan can be desirably combined in order to maximize the affirmative advantage(s) and avoid the negative disadvantage(s).</a:t>
            </a:r>
          </a:p>
          <a:p>
            <a:pPr marL="9525" indent="0" defTabSz="457200">
              <a:lnSpc>
                <a:spcPct val="90000"/>
              </a:lnSpc>
              <a:spcBef>
                <a:spcPct val="45000"/>
              </a:spcBef>
              <a:buFontTx/>
              <a:buNone/>
            </a:pPr>
            <a:r>
              <a:rPr lang="en-US" sz="2400" dirty="0">
                <a:latin typeface="Arial" panose="020B0604020202020204" pitchFamily="34" charset="0"/>
                <a:ea typeface="Calibri" charset="0"/>
                <a:cs typeface="Arial" panose="020B0604020202020204" pitchFamily="34" charset="0"/>
              </a:rPr>
              <a:t>Consider the following example: For the state counterplan, the affirmative might suggest a permutation involving the federal government providing the funding for national health insurance with the administration of the program being handled by state governments (similar to what happens with Medicaid). The permutation </a:t>
            </a:r>
            <a:r>
              <a:rPr lang="en-US" sz="2400">
                <a:latin typeface="Arial" panose="020B0604020202020204" pitchFamily="34" charset="0"/>
                <a:ea typeface="Calibri" charset="0"/>
                <a:cs typeface="Arial" panose="020B0604020202020204" pitchFamily="34" charset="0"/>
              </a:rPr>
              <a:t>would arguably </a:t>
            </a:r>
            <a:r>
              <a:rPr lang="en-US" sz="2400" dirty="0">
                <a:latin typeface="Arial" panose="020B0604020202020204" pitchFamily="34" charset="0"/>
                <a:ea typeface="Calibri" charset="0"/>
                <a:cs typeface="Arial" panose="020B0604020202020204" pitchFamily="34" charset="0"/>
              </a:rPr>
              <a:t>avoid the federalism disadvantage, since it would allow state experimentation </a:t>
            </a:r>
            <a:r>
              <a:rPr lang="en-US" sz="2400">
                <a:latin typeface="Arial" panose="020B0604020202020204" pitchFamily="34" charset="0"/>
                <a:ea typeface="Calibri" charset="0"/>
                <a:cs typeface="Arial" panose="020B0604020202020204" pitchFamily="34" charset="0"/>
              </a:rPr>
              <a:t>and involvement.</a:t>
            </a:r>
            <a:endParaRPr lang="en-US" sz="2400" dirty="0">
              <a:latin typeface="Arial" panose="020B0604020202020204" pitchFamily="34" charset="0"/>
              <a:ea typeface="Calibri"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42166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r>
              <a:rPr lang="en-US" dirty="0"/>
              <a:t>COUNTERPLANS IN POLICY DEBATE</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2732183" y="5373914"/>
            <a:ext cx="9459817" cy="1079137"/>
          </a:xfrm>
        </p:spPr>
        <p:txBody>
          <a:bodyPr/>
          <a:lstStyle/>
          <a:p>
            <a:pPr algn="ctr"/>
            <a:r>
              <a:rPr lang="en-US" sz="3200" dirty="0"/>
              <a:t>An Introduction to Counterplans on the National Health Insurance Topic by Rich Edwards, Baylor University</a:t>
            </a:r>
          </a:p>
          <a:p>
            <a:endParaRPr lang="en-US" dirty="0"/>
          </a:p>
        </p:txBody>
      </p:sp>
      <p:pic>
        <p:nvPicPr>
          <p:cNvPr id="2" name="Picture 1">
            <a:extLst>
              <a:ext uri="{FF2B5EF4-FFF2-40B4-BE49-F238E27FC236}">
                <a16:creationId xmlns:a16="http://schemas.microsoft.com/office/drawing/2014/main" id="{A162EF44-E22C-1C89-0685-D34723F5D0D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
        <p:nvSpPr>
          <p:cNvPr id="3" name="Rectangle 2">
            <a:extLst>
              <a:ext uri="{FF2B5EF4-FFF2-40B4-BE49-F238E27FC236}">
                <a16:creationId xmlns:a16="http://schemas.microsoft.com/office/drawing/2014/main" id="{124F3512-E63C-28B7-7227-BD8E39C4516E}"/>
              </a:ext>
            </a:extLst>
          </p:cNvPr>
          <p:cNvSpPr/>
          <p:nvPr/>
        </p:nvSpPr>
        <p:spPr>
          <a:xfrm>
            <a:off x="0" y="2270589"/>
            <a:ext cx="12192000" cy="554804"/>
          </a:xfrm>
          <a:prstGeom prst="rect">
            <a:avLst/>
          </a:prstGeom>
          <a:solidFill>
            <a:schemeClr val="bg2">
              <a:lumMod val="50000"/>
              <a:alpha val="4887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There is a better way for everything. Find it!  . . . Thomas Edison</a:t>
            </a:r>
          </a:p>
        </p:txBody>
      </p:sp>
    </p:spTree>
    <p:extLst>
      <p:ext uri="{BB962C8B-B14F-4D97-AF65-F5344CB8AC3E}">
        <p14:creationId xmlns:p14="http://schemas.microsoft.com/office/powerpoint/2010/main" val="51876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what is a counterplan?</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r>
              <a:rPr lang="en-US" sz="2800" dirty="0">
                <a:latin typeface="Arial" panose="020B0604020202020204" pitchFamily="34" charset="0"/>
                <a:ea typeface="Calibri" charset="0"/>
                <a:cs typeface="Arial" panose="020B0604020202020204" pitchFamily="34" charset="0"/>
              </a:rPr>
              <a:t>A counterplan is a policy defended by the negative team which competes with the affirmative plan and is, on balance, more beneficial than the affirmative plan.</a:t>
            </a:r>
          </a:p>
          <a:p>
            <a:pPr marL="0" indent="0">
              <a:buNone/>
            </a:pPr>
            <a:endParaRPr lang="en-US" dirty="0"/>
          </a:p>
        </p:txBody>
      </p:sp>
    </p:spTree>
    <p:extLst>
      <p:ext uri="{BB962C8B-B14F-4D97-AF65-F5344CB8AC3E}">
        <p14:creationId xmlns:p14="http://schemas.microsoft.com/office/powerpoint/2010/main" val="159784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responsibilities of the counterplan</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ts val="168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Specificity:</a:t>
            </a:r>
            <a:r>
              <a:rPr lang="en-US" sz="2800" dirty="0">
                <a:latin typeface="Arial" panose="020B0604020202020204" pitchFamily="34" charset="0"/>
                <a:ea typeface="Calibri" charset="0"/>
                <a:cs typeface="Arial" panose="020B0604020202020204" pitchFamily="34" charset="0"/>
              </a:rPr>
              <a:t> The counterplan text must be explicit</a:t>
            </a:r>
          </a:p>
          <a:p>
            <a:pPr marL="635000" indent="-357188" defTabSz="457200">
              <a:spcBef>
                <a:spcPts val="1680"/>
              </a:spcBef>
              <a:buFontTx/>
              <a:buNone/>
            </a:pPr>
            <a:r>
              <a:rPr lang="en-US" sz="2800" dirty="0" err="1">
                <a:solidFill>
                  <a:srgbClr val="FF0000"/>
                </a:solidFill>
                <a:latin typeface="Arial" panose="020B0604020202020204" pitchFamily="34" charset="0"/>
                <a:ea typeface="Calibri" charset="0"/>
                <a:cs typeface="Arial" panose="020B0604020202020204" pitchFamily="34" charset="0"/>
              </a:rPr>
              <a:t>Nontopicality</a:t>
            </a:r>
            <a:r>
              <a:rPr lang="en-US" sz="2800" dirty="0">
                <a:solidFill>
                  <a:srgbClr val="FF0000"/>
                </a:solidFill>
                <a:latin typeface="Arial" panose="020B0604020202020204" pitchFamily="34" charset="0"/>
                <a:ea typeface="Calibri" charset="0"/>
                <a:cs typeface="Arial" panose="020B0604020202020204" pitchFamily="34" charset="0"/>
              </a:rPr>
              <a:t>:</a:t>
            </a:r>
            <a:r>
              <a:rPr lang="en-US" sz="2800" dirty="0">
                <a:latin typeface="Arial" panose="020B0604020202020204" pitchFamily="34" charset="0"/>
                <a:ea typeface="Calibri" charset="0"/>
                <a:cs typeface="Arial" panose="020B0604020202020204" pitchFamily="34" charset="0"/>
              </a:rPr>
              <a:t> Some theorists say the counterplan must represent the NON-resolution</a:t>
            </a:r>
          </a:p>
          <a:p>
            <a:pPr marL="635000" indent="-357188" defTabSz="457200">
              <a:spcBef>
                <a:spcPts val="168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Competitiveness:</a:t>
            </a:r>
            <a:r>
              <a:rPr lang="en-US" sz="2800" dirty="0">
                <a:latin typeface="Arial" panose="020B0604020202020204" pitchFamily="34" charset="0"/>
                <a:ea typeface="Calibri" charset="0"/>
                <a:cs typeface="Arial" panose="020B0604020202020204" pitchFamily="34" charset="0"/>
              </a:rPr>
              <a:t> The counterplan must give the judge a reason to choose between the plan and counterplan.</a:t>
            </a:r>
          </a:p>
          <a:p>
            <a:endParaRPr lang="en-US" dirty="0"/>
          </a:p>
        </p:txBody>
      </p:sp>
    </p:spTree>
    <p:extLst>
      <p:ext uri="{BB962C8B-B14F-4D97-AF65-F5344CB8AC3E}">
        <p14:creationId xmlns:p14="http://schemas.microsoft.com/office/powerpoint/2010/main" val="128116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SPECIFICITY</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549098" y="1993900"/>
            <a:ext cx="10251016" cy="4338637"/>
          </a:xfrm>
        </p:spPr>
        <p:txBody>
          <a:bodyPr/>
          <a:lstStyle/>
          <a:p>
            <a:pPr marL="635000" indent="-357188" defTabSz="457200">
              <a:lnSpc>
                <a:spcPct val="110000"/>
              </a:lnSpc>
              <a:spcBef>
                <a:spcPct val="15000"/>
              </a:spcBef>
              <a:buFontTx/>
              <a:buNone/>
              <a:defRPr/>
            </a:pPr>
            <a:r>
              <a:rPr lang="en-US" sz="2800" dirty="0">
                <a:solidFill>
                  <a:srgbClr val="FF0000"/>
                </a:solidFill>
                <a:latin typeface="Arial" panose="020B0604020202020204" pitchFamily="34" charset="0"/>
                <a:ea typeface="ＭＳ Ｐゴシック" charset="0"/>
                <a:cs typeface="Arial" panose="020B0604020202020204" pitchFamily="34" charset="0"/>
              </a:rPr>
              <a:t>Sample Counterplan Text:</a:t>
            </a:r>
            <a:r>
              <a:rPr lang="en-US" sz="2800" dirty="0">
                <a:latin typeface="Arial" panose="020B0604020202020204" pitchFamily="34" charset="0"/>
                <a:ea typeface="ＭＳ Ｐゴシック" charset="0"/>
                <a:cs typeface="Arial" panose="020B0604020202020204" pitchFamily="34" charset="0"/>
              </a:rPr>
              <a:t> </a:t>
            </a:r>
          </a:p>
          <a:p>
            <a:pPr>
              <a:spcBef>
                <a:spcPts val="1800"/>
              </a:spcBef>
              <a:buFont typeface="Wingdings" charset="2"/>
              <a:buChar char="§"/>
              <a:defRPr/>
            </a:pPr>
            <a:r>
              <a:rPr lang="en-US" sz="2400" b="1" dirty="0">
                <a:latin typeface="Arial" panose="020B0604020202020204" pitchFamily="34" charset="0"/>
                <a:ea typeface="ＭＳ Ｐゴシック" charset="0"/>
                <a:cs typeface="Arial" panose="020B0604020202020204" pitchFamily="34" charset="0"/>
              </a:rPr>
              <a:t>Example 1:</a:t>
            </a:r>
            <a:r>
              <a:rPr lang="en-US" sz="2400" dirty="0">
                <a:latin typeface="Arial" panose="020B0604020202020204" pitchFamily="34" charset="0"/>
                <a:ea typeface="ＭＳ Ｐゴシック" charset="0"/>
                <a:cs typeface="Arial" panose="020B0604020202020204" pitchFamily="34" charset="0"/>
              </a:rPr>
              <a:t> State Counterplan: The affirmative plan will be adopted by the state governments and territories.</a:t>
            </a:r>
          </a:p>
          <a:p>
            <a:pPr>
              <a:spcBef>
                <a:spcPts val="1800"/>
              </a:spcBef>
            </a:pPr>
            <a:r>
              <a:rPr lang="en-US" sz="2400" b="1" dirty="0">
                <a:latin typeface="Arial" panose="020B0604020202020204" pitchFamily="34" charset="0"/>
                <a:ea typeface="ＭＳ Ｐゴシック" charset="0"/>
                <a:cs typeface="Arial" panose="020B0604020202020204" pitchFamily="34" charset="0"/>
              </a:rPr>
              <a:t>Example 2: </a:t>
            </a:r>
            <a:r>
              <a:rPr lang="en-US" sz="2400" dirty="0">
                <a:latin typeface="Arial" panose="020B0604020202020204" pitchFamily="34" charset="0"/>
                <a:ea typeface="ＭＳ Ｐゴシック" charset="0"/>
                <a:cs typeface="Arial" panose="020B0604020202020204" pitchFamily="34" charset="0"/>
              </a:rPr>
              <a:t>The affirmative plan will be adopted in a non-comprehensive form: Specifically, the counterplan will exclude any effort to regulate pharmaceutical prices or profit margins.</a:t>
            </a:r>
          </a:p>
          <a:p>
            <a:pPr marL="0" indent="0">
              <a:buNone/>
            </a:pPr>
            <a:endParaRPr lang="en-US" dirty="0"/>
          </a:p>
        </p:txBody>
      </p:sp>
    </p:spTree>
    <p:extLst>
      <p:ext uri="{BB962C8B-B14F-4D97-AF65-F5344CB8AC3E}">
        <p14:creationId xmlns:p14="http://schemas.microsoft.com/office/powerpoint/2010/main" val="348178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a:t>
            </a:r>
            <a:r>
              <a:rPr lang="en-US" sz="4400" dirty="0" err="1"/>
              <a:t>NONTOPICALITY</a:t>
            </a:r>
            <a:endParaRPr lang="en-US" sz="4400" dirty="0"/>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Though some judges will continue to think this is important, many contemporary debate theorists say it is NOT, for the following reasons: </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1. The affirmative team is asking for adoption of the PLAN not the resolution.</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2. Competitiveness provides adequate protection against abuse.</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3. Ground is preserved, since the affirmative team had free opportunity to choose its position first from anywhere within the resolution.</a:t>
            </a:r>
          </a:p>
          <a:p>
            <a:pPr marL="0" indent="0">
              <a:buNone/>
            </a:pPr>
            <a:endParaRPr lang="en-US" dirty="0"/>
          </a:p>
        </p:txBody>
      </p:sp>
    </p:spTree>
    <p:extLst>
      <p:ext uri="{BB962C8B-B14F-4D97-AF65-F5344CB8AC3E}">
        <p14:creationId xmlns:p14="http://schemas.microsoft.com/office/powerpoint/2010/main" val="3225055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a:t>
            </a:r>
            <a:r>
              <a:rPr lang="en-US" sz="4400" dirty="0" err="1"/>
              <a:t>NONTOPICALITY</a:t>
            </a:r>
            <a:endParaRPr lang="en-US" sz="4400" dirty="0"/>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345916" y="1837284"/>
            <a:ext cx="10510736" cy="4338637"/>
          </a:xfrm>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In practice, however, it is so easy to argue the </a:t>
            </a:r>
            <a:r>
              <a:rPr lang="en-US" sz="2400" dirty="0" err="1">
                <a:latin typeface="Arial" panose="020B0604020202020204" pitchFamily="34" charset="0"/>
                <a:ea typeface="Calibri" charset="0"/>
                <a:cs typeface="Arial" panose="020B0604020202020204" pitchFamily="34" charset="0"/>
              </a:rPr>
              <a:t>nontopicality</a:t>
            </a:r>
            <a:r>
              <a:rPr lang="en-US" sz="2400" dirty="0">
                <a:latin typeface="Arial" panose="020B0604020202020204" pitchFamily="34" charset="0"/>
                <a:ea typeface="Calibri" charset="0"/>
                <a:cs typeface="Arial" panose="020B0604020202020204" pitchFamily="34" charset="0"/>
              </a:rPr>
              <a:t> of the counterplan that it is hardly worth it to engage in the theoretical debate about whether a topical counterplan is OK.</a:t>
            </a:r>
          </a:p>
          <a:p>
            <a:pPr marL="635000" indent="-357188" defTabSz="457200">
              <a:spcBef>
                <a:spcPts val="1200"/>
              </a:spcBef>
              <a:buNone/>
            </a:pPr>
            <a:r>
              <a:rPr lang="en-US" sz="2400" dirty="0">
                <a:latin typeface="Arial" panose="020B0604020202020204" pitchFamily="34" charset="0"/>
                <a:ea typeface="Calibri" charset="0"/>
                <a:cs typeface="Arial" panose="020B0604020202020204" pitchFamily="34" charset="0"/>
              </a:rPr>
              <a:t>1. The State counterplan is obviously non-federal government. </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2. The Pharmaceutical Exclusion counterplan is non-comprehensive in that it specifically excludes an entire category of care from plan regulation.</a:t>
            </a:r>
          </a:p>
          <a:p>
            <a:pPr marL="0" indent="0">
              <a:buNone/>
            </a:pPr>
            <a:endParaRPr lang="en-US" dirty="0"/>
          </a:p>
        </p:txBody>
      </p:sp>
    </p:spTree>
    <p:extLst>
      <p:ext uri="{BB962C8B-B14F-4D97-AF65-F5344CB8AC3E}">
        <p14:creationId xmlns:p14="http://schemas.microsoft.com/office/powerpoint/2010/main" val="512455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competitiveness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ct val="4500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Mutual Exclusivity:</a:t>
            </a:r>
            <a:r>
              <a:rPr lang="en-US" sz="2800" dirty="0">
                <a:latin typeface="Arial" panose="020B0604020202020204" pitchFamily="34" charset="0"/>
                <a:ea typeface="Calibri" charset="0"/>
                <a:cs typeface="Arial" panose="020B0604020202020204" pitchFamily="34" charset="0"/>
              </a:rPr>
              <a:t> It is logically impossible to do both the plan and counterplan.</a:t>
            </a:r>
          </a:p>
          <a:p>
            <a:pPr marL="635000" indent="-357188" defTabSz="457200">
              <a:spcBef>
                <a:spcPct val="45000"/>
              </a:spcBef>
              <a:buNone/>
            </a:pPr>
            <a:r>
              <a:rPr lang="en-US" sz="2800" dirty="0">
                <a:solidFill>
                  <a:srgbClr val="FF0000"/>
                </a:solidFill>
                <a:latin typeface="Arial" panose="020B0604020202020204" pitchFamily="34" charset="0"/>
                <a:ea typeface="Calibri" charset="0"/>
                <a:cs typeface="Arial" panose="020B0604020202020204" pitchFamily="34" charset="0"/>
              </a:rPr>
              <a:t>Net Benefits:</a:t>
            </a:r>
            <a:r>
              <a:rPr lang="en-US" sz="2800" dirty="0">
                <a:latin typeface="Arial" panose="020B0604020202020204" pitchFamily="34" charset="0"/>
                <a:ea typeface="Calibri" charset="0"/>
                <a:cs typeface="Arial" panose="020B0604020202020204" pitchFamily="34" charset="0"/>
              </a:rPr>
              <a:t> The counterplan alone is more beneficial than the plan plus the counterplan (in practice this means that the counterplan avoids a key disadvantage offered by the negative).</a:t>
            </a:r>
          </a:p>
          <a:p>
            <a:pPr marL="635000" indent="-357188" defTabSz="457200">
              <a:spcBef>
                <a:spcPct val="4500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Other (suboptimal and widely disregarded) Possibilities:</a:t>
            </a:r>
            <a:r>
              <a:rPr lang="en-US" sz="2800" dirty="0">
                <a:latin typeface="Arial" panose="020B0604020202020204" pitchFamily="34" charset="0"/>
                <a:ea typeface="Calibri" charset="0"/>
                <a:cs typeface="Arial" panose="020B0604020202020204" pitchFamily="34" charset="0"/>
              </a:rPr>
              <a:t> Resource competition, Philosophical differences</a:t>
            </a:r>
          </a:p>
          <a:p>
            <a:pPr marL="0" indent="0">
              <a:buNone/>
            </a:pPr>
            <a:endParaRPr lang="en-US" dirty="0"/>
          </a:p>
        </p:txBody>
      </p:sp>
    </p:spTree>
    <p:extLst>
      <p:ext uri="{BB962C8B-B14F-4D97-AF65-F5344CB8AC3E}">
        <p14:creationId xmlns:p14="http://schemas.microsoft.com/office/powerpoint/2010/main" val="242119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mutual exclusivity</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7" y="1989139"/>
            <a:ext cx="10468618" cy="4338637"/>
          </a:xfrm>
        </p:spPr>
        <p:txBody>
          <a:bodyPr/>
          <a:lstStyle/>
          <a:p>
            <a:pPr marL="635000" indent="-357188" defTabSz="457200">
              <a:lnSpc>
                <a:spcPct val="80000"/>
              </a:lnSpc>
              <a:spcBef>
                <a:spcPct val="45000"/>
              </a:spcBef>
              <a:buFontTx/>
              <a:buNone/>
            </a:pPr>
            <a:r>
              <a:rPr lang="en-US" sz="2400" dirty="0">
                <a:solidFill>
                  <a:srgbClr val="FF0000"/>
                </a:solidFill>
                <a:latin typeface="Arial" panose="020B0604020202020204" pitchFamily="34" charset="0"/>
                <a:ea typeface="Calibri" charset="0"/>
                <a:cs typeface="Arial" panose="020B0604020202020204" pitchFamily="34" charset="0"/>
              </a:rPr>
              <a:t>It is logically impossible to adopt both the plan and the counterplan.</a:t>
            </a:r>
          </a:p>
          <a:p>
            <a:pPr marL="635000" indent="-357188" defTabSz="457200">
              <a:spcBef>
                <a:spcPct val="45000"/>
              </a:spcBef>
              <a:buNone/>
            </a:pPr>
            <a:r>
              <a:rPr lang="en-US" sz="2400" dirty="0">
                <a:latin typeface="Arial" panose="020B0604020202020204" pitchFamily="34" charset="0"/>
                <a:ea typeface="Calibri" charset="0"/>
                <a:cs typeface="Arial" panose="020B0604020202020204" pitchFamily="34" charset="0"/>
              </a:rPr>
              <a:t> </a:t>
            </a:r>
            <a:r>
              <a:rPr lang="en-US" sz="2400" b="1" dirty="0">
                <a:latin typeface="Arial" panose="020B0604020202020204" pitchFamily="34" charset="0"/>
                <a:ea typeface="Calibri" charset="0"/>
                <a:cs typeface="Arial" panose="020B0604020202020204" pitchFamily="34" charset="0"/>
              </a:rPr>
              <a:t>Example:</a:t>
            </a:r>
            <a:r>
              <a:rPr lang="en-US" sz="2400" dirty="0">
                <a:latin typeface="Arial" panose="020B0604020202020204" pitchFamily="34" charset="0"/>
                <a:ea typeface="Calibri" charset="0"/>
                <a:cs typeface="Arial" panose="020B0604020202020204" pitchFamily="34" charset="0"/>
              </a:rPr>
              <a:t> In the case of Counterplan Example 2, the negative would claim it is logically impossible to both include regulation of pharmaceutical prices and to exclude such regulation.</a:t>
            </a:r>
          </a:p>
          <a:p>
            <a:pPr marL="635000" indent="-357188" defTabSz="457200">
              <a:spcBef>
                <a:spcPct val="45000"/>
              </a:spcBef>
              <a:buNone/>
            </a:pPr>
            <a:r>
              <a:rPr lang="en-US" sz="2400" b="1" dirty="0">
                <a:latin typeface="Arial" panose="020B0604020202020204" pitchFamily="34" charset="0"/>
                <a:ea typeface="Calibri" charset="0"/>
                <a:cs typeface="Arial" panose="020B0604020202020204" pitchFamily="34" charset="0"/>
              </a:rPr>
              <a:t>Problems with Mutual Exclusivity: </a:t>
            </a:r>
            <a:r>
              <a:rPr lang="en-US" sz="2400" dirty="0">
                <a:latin typeface="Arial" panose="020B0604020202020204" pitchFamily="34" charset="0"/>
                <a:ea typeface="Calibri" charset="0"/>
                <a:cs typeface="Arial" panose="020B0604020202020204" pitchFamily="34" charset="0"/>
              </a:rPr>
              <a:t>Sometimes, however, the competitiveness argument based on mutual exclusivity is artificial because the text of the counterplan simply bans the plan. Often the affirmative team will suggest ways that the essence of the plan could be combined with the essence of the counterplan.</a:t>
            </a:r>
          </a:p>
          <a:p>
            <a:pPr marL="0" indent="0">
              <a:buNone/>
            </a:pPr>
            <a:endParaRPr lang="en-US" dirty="0"/>
          </a:p>
        </p:txBody>
      </p:sp>
    </p:spTree>
    <p:extLst>
      <p:ext uri="{BB962C8B-B14F-4D97-AF65-F5344CB8AC3E}">
        <p14:creationId xmlns:p14="http://schemas.microsoft.com/office/powerpoint/2010/main" val="301644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net benefits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7" y="1989139"/>
            <a:ext cx="10468618" cy="4338637"/>
          </a:xfrm>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“Net Benefits” competitiveness shows why it would be undesirable to combine the plan and counterplan; as a practical matter, there is some disadvantage to the plan which the counterplan does not link to. Technically speaking, ”net benefits” means that the counterplan alone is more advantageous than the plan plus the counterplan.</a:t>
            </a:r>
          </a:p>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In the Counterplan 1 example, the negative team would claim that even though it is logically possible for BOTH the state governments and the federal government to provide national health insurance, the counterplan alone is is superior because it would avoid the federalism disadvantage.</a:t>
            </a:r>
          </a:p>
          <a:p>
            <a:pPr marL="0" indent="0">
              <a:buNone/>
            </a:pPr>
            <a:endParaRPr lang="en-US" dirty="0"/>
          </a:p>
        </p:txBody>
      </p:sp>
    </p:spTree>
    <p:extLst>
      <p:ext uri="{BB962C8B-B14F-4D97-AF65-F5344CB8AC3E}">
        <p14:creationId xmlns:p14="http://schemas.microsoft.com/office/powerpoint/2010/main" val="960133441"/>
      </p:ext>
    </p:extLst>
  </p:cSld>
  <p:clrMapOvr>
    <a:masterClrMapping/>
  </p:clrMapOvr>
</p:sld>
</file>

<file path=ppt/theme/theme1.xml><?xml version="1.0" encoding="utf-8"?>
<a:theme xmlns:a="http://schemas.openxmlformats.org/drawingml/2006/main" name="Office Theme">
  <a:themeElements>
    <a:clrScheme name="NFHS Brand">
      <a:dk1>
        <a:srgbClr val="414B56"/>
      </a:dk1>
      <a:lt1>
        <a:sysClr val="window" lastClr="FFFFFF"/>
      </a:lt1>
      <a:dk2>
        <a:srgbClr val="1F497D"/>
      </a:dk2>
      <a:lt2>
        <a:srgbClr val="D8D8D8"/>
      </a:lt2>
      <a:accent1>
        <a:srgbClr val="FFCE00"/>
      </a:accent1>
      <a:accent2>
        <a:srgbClr val="D21034"/>
      </a:accent2>
      <a:accent3>
        <a:srgbClr val="003798"/>
      </a:accent3>
      <a:accent4>
        <a:srgbClr val="E96B10"/>
      </a:accent4>
      <a:accent5>
        <a:srgbClr val="581963"/>
      </a:accent5>
      <a:accent6>
        <a:srgbClr val="006A4E"/>
      </a:accent6>
      <a:hlink>
        <a:srgbClr val="414B56"/>
      </a:hlink>
      <a:folHlink>
        <a:srgbClr val="00379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FHS Company PowerPoint_2019_Wide Format  -  Read-Only" id="{B878B66C-7652-44B4-BD8F-1BD6F77F39A7}" vid="{2D55774A-290A-4B49-9771-625A09A4E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175</TotalTime>
  <Words>735</Words>
  <Application>Microsoft Macintosh PowerPoint</Application>
  <PresentationFormat>Widescreen</PresentationFormat>
  <Paragraphs>41</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COUNTERPLANS IN POLICY DEBATE</vt:lpstr>
      <vt:lpstr>what is a counterplan?</vt:lpstr>
      <vt:lpstr>responsibilities of the counterplan</vt:lpstr>
      <vt:lpstr>COUNTERPLAN SPECIFICITY</vt:lpstr>
      <vt:lpstr>COUNTERPLAN NONTOPICALITY</vt:lpstr>
      <vt:lpstr>COUNTERPLAN NONTOPICALITY</vt:lpstr>
      <vt:lpstr>counterplan competitiveness</vt:lpstr>
      <vt:lpstr>mutual exclusivity</vt:lpstr>
      <vt:lpstr>net benefits</vt:lpstr>
      <vt:lpstr>Permutations</vt:lpstr>
      <vt:lpstr>COUNTERPLANS IN POLICY DEBATE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COUNTERPLANS IN POLICY DEBATE</dc:title>
  <dc:creator>Edwards, Richard</dc:creator>
  <cp:lastModifiedBy>Edwards, Richard</cp:lastModifiedBy>
  <cp:revision>12</cp:revision>
  <dcterms:created xsi:type="dcterms:W3CDTF">2020-06-30T04:00:03Z</dcterms:created>
  <dcterms:modified xsi:type="dcterms:W3CDTF">2026-06-19T21:19:29Z</dcterms:modified>
</cp:coreProperties>
</file>