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3"/>
  </p:notesMasterIdLst>
  <p:sldIdLst>
    <p:sldId id="306" r:id="rId2"/>
    <p:sldId id="332" r:id="rId3"/>
    <p:sldId id="3271" r:id="rId4"/>
    <p:sldId id="3270" r:id="rId5"/>
    <p:sldId id="3259" r:id="rId6"/>
    <p:sldId id="3264" r:id="rId7"/>
    <p:sldId id="3258" r:id="rId8"/>
    <p:sldId id="3265" r:id="rId9"/>
    <p:sldId id="3266" r:id="rId10"/>
    <p:sldId id="3269" r:id="rId11"/>
    <p:sldId id="32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mo" id="{11837ABB-7C09-9F41-8C3A-0BFA59E38537}">
          <p14:sldIdLst>
            <p14:sldId id="306"/>
            <p14:sldId id="332"/>
            <p14:sldId id="3271"/>
            <p14:sldId id="3270"/>
            <p14:sldId id="3259"/>
            <p14:sldId id="3264"/>
            <p14:sldId id="3258"/>
            <p14:sldId id="3265"/>
            <p14:sldId id="3266"/>
            <p14:sldId id="3269"/>
            <p14:sldId id="327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443ED59-20C7-4FDF-8DCA-8A14D1AA1C8C}" name="Microsoft Office User" initials="MOU" userId="Microsoft Office User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1F1"/>
    <a:srgbClr val="000000"/>
    <a:srgbClr val="04342B"/>
    <a:srgbClr val="7500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6868"/>
  </p:normalViewPr>
  <p:slideViewPr>
    <p:cSldViewPr snapToGrid="0">
      <p:cViewPr varScale="1">
        <p:scale>
          <a:sx n="95" d="100"/>
          <a:sy n="95" d="100"/>
        </p:scale>
        <p:origin x="2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14" d="100"/>
          <a:sy n="114" d="100"/>
        </p:scale>
        <p:origin x="3344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72AA9-81B6-0A42-8A5E-9EB40DEE4087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r>
              <a:rPr lang="en-US" dirty="0"/>
              <a:t>‹</a:t>
            </a:r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99917-C899-2444-A0C6-79DE21136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736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0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0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10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10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10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10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7" Type="http://schemas.openxmlformats.org/officeDocument/2006/relationships/image" Target="../media/image10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10.sv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7" Type="http://schemas.openxmlformats.org/officeDocument/2006/relationships/image" Target="../media/image10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10.sv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10.svg"/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10.sv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41.svg"/><Relationship Id="rId4" Type="http://schemas.openxmlformats.org/officeDocument/2006/relationships/image" Target="../media/image35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7" Type="http://schemas.openxmlformats.org/officeDocument/2006/relationships/image" Target="../media/image10.svg"/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7" Type="http://schemas.openxmlformats.org/officeDocument/2006/relationships/image" Target="../media/image10.svg"/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10.sv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image" Target="../media/image10.svg"/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image" Target="../media/image10.svg"/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7" Type="http://schemas.openxmlformats.org/officeDocument/2006/relationships/image" Target="../media/image10.svg"/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7" Type="http://schemas.openxmlformats.org/officeDocument/2006/relationships/image" Target="../media/image10.svg"/><Relationship Id="rId2" Type="http://schemas.openxmlformats.org/officeDocument/2006/relationships/image" Target="../media/image5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7" Type="http://schemas.openxmlformats.org/officeDocument/2006/relationships/image" Target="../media/image10.svg"/><Relationship Id="rId2" Type="http://schemas.openxmlformats.org/officeDocument/2006/relationships/image" Target="../media/image5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7" Type="http://schemas.openxmlformats.org/officeDocument/2006/relationships/image" Target="../media/image4.sv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7" Type="http://schemas.openxmlformats.org/officeDocument/2006/relationships/image" Target="../media/image4.svg"/><Relationship Id="rId2" Type="http://schemas.openxmlformats.org/officeDocument/2006/relationships/image" Target="../media/image6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69.png"/><Relationship Id="rId7" Type="http://schemas.openxmlformats.org/officeDocument/2006/relationships/image" Target="../media/image3.png"/><Relationship Id="rId2" Type="http://schemas.openxmlformats.org/officeDocument/2006/relationships/image" Target="../media/image68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70.svg"/></Relationships>
</file>

<file path=ppt/slideLayouts/_rels/slideLayout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72.png"/><Relationship Id="rId7" Type="http://schemas.openxmlformats.org/officeDocument/2006/relationships/image" Target="../media/image3.png"/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73.svg"/></Relationships>
</file>

<file path=ppt/slideLayouts/_rels/slideLayout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75.png"/><Relationship Id="rId7" Type="http://schemas.openxmlformats.org/officeDocument/2006/relationships/image" Target="../media/image3.png"/><Relationship Id="rId2" Type="http://schemas.openxmlformats.org/officeDocument/2006/relationships/image" Target="../media/image74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76.sv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80.svg"/><Relationship Id="rId7" Type="http://schemas.openxmlformats.org/officeDocument/2006/relationships/image" Target="../media/image2.svg"/><Relationship Id="rId2" Type="http://schemas.openxmlformats.org/officeDocument/2006/relationships/image" Target="../media/image7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65.svg"/><Relationship Id="rId4" Type="http://schemas.openxmlformats.org/officeDocument/2006/relationships/image" Target="../media/image64.png"/><Relationship Id="rId9" Type="http://schemas.openxmlformats.org/officeDocument/2006/relationships/image" Target="../media/image4.sv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svg"/><Relationship Id="rId7" Type="http://schemas.openxmlformats.org/officeDocument/2006/relationships/image" Target="../media/image4.svg"/><Relationship Id="rId2" Type="http://schemas.openxmlformats.org/officeDocument/2006/relationships/image" Target="../media/image8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7" Type="http://schemas.openxmlformats.org/officeDocument/2006/relationships/image" Target="../media/image10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10.sv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7" Type="http://schemas.openxmlformats.org/officeDocument/2006/relationships/image" Target="../media/image4.svg"/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Blue with pho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A41E3A9D-6E6F-4942-C61D-6163757C4E4E}"/>
              </a:ext>
            </a:extLst>
          </p:cNvPr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6344610" y="0"/>
            <a:ext cx="5855187" cy="6867144"/>
          </a:xfrm>
          <a:custGeom>
            <a:avLst/>
            <a:gdLst>
              <a:gd name="connsiteX0" fmla="*/ 0 w 5847390"/>
              <a:gd name="connsiteY0" fmla="*/ 0 h 6858000"/>
              <a:gd name="connsiteX1" fmla="*/ 5847390 w 5847390"/>
              <a:gd name="connsiteY1" fmla="*/ 0 h 6858000"/>
              <a:gd name="connsiteX2" fmla="*/ 5847390 w 5847390"/>
              <a:gd name="connsiteY2" fmla="*/ 6858000 h 6858000"/>
              <a:gd name="connsiteX3" fmla="*/ 77006 w 5847390"/>
              <a:gd name="connsiteY3" fmla="*/ 6858000 h 6858000"/>
              <a:gd name="connsiteX4" fmla="*/ 1302474 w 5847390"/>
              <a:gd name="connsiteY4" fmla="*/ 6182187 h 6858000"/>
              <a:gd name="connsiteX5" fmla="*/ 1418478 w 5847390"/>
              <a:gd name="connsiteY5" fmla="*/ 6104264 h 6858000"/>
              <a:gd name="connsiteX6" fmla="*/ 1516915 w 5847390"/>
              <a:gd name="connsiteY6" fmla="*/ 6009557 h 6858000"/>
              <a:gd name="connsiteX7" fmla="*/ 1596666 w 5847390"/>
              <a:gd name="connsiteY7" fmla="*/ 5900882 h 6858000"/>
              <a:gd name="connsiteX8" fmla="*/ 1656606 w 5847390"/>
              <a:gd name="connsiteY8" fmla="*/ 5781043 h 6858000"/>
              <a:gd name="connsiteX9" fmla="*/ 1695616 w 5847390"/>
              <a:gd name="connsiteY9" fmla="*/ 5652853 h 6858000"/>
              <a:gd name="connsiteX10" fmla="*/ 1712567 w 5847390"/>
              <a:gd name="connsiteY10" fmla="*/ 5519121 h 6858000"/>
              <a:gd name="connsiteX11" fmla="*/ 1706340 w 5847390"/>
              <a:gd name="connsiteY11" fmla="*/ 5382656 h 6858000"/>
              <a:gd name="connsiteX12" fmla="*/ 1675811 w 5847390"/>
              <a:gd name="connsiteY12" fmla="*/ 5246270 h 6858000"/>
              <a:gd name="connsiteX13" fmla="*/ 35470 w 5847390"/>
              <a:gd name="connsiteY13" fmla="*/ 846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47390" h="6858000">
                <a:moveTo>
                  <a:pt x="0" y="0"/>
                </a:moveTo>
                <a:lnTo>
                  <a:pt x="5847390" y="0"/>
                </a:lnTo>
                <a:lnTo>
                  <a:pt x="5847390" y="6858000"/>
                </a:lnTo>
                <a:lnTo>
                  <a:pt x="77006" y="6858000"/>
                </a:lnTo>
                <a:lnTo>
                  <a:pt x="1302474" y="6182187"/>
                </a:lnTo>
                <a:lnTo>
                  <a:pt x="1418478" y="6104264"/>
                </a:lnTo>
                <a:lnTo>
                  <a:pt x="1516915" y="6009557"/>
                </a:lnTo>
                <a:lnTo>
                  <a:pt x="1596666" y="5900882"/>
                </a:lnTo>
                <a:lnTo>
                  <a:pt x="1656606" y="5781043"/>
                </a:lnTo>
                <a:lnTo>
                  <a:pt x="1695616" y="5652853"/>
                </a:lnTo>
                <a:lnTo>
                  <a:pt x="1712567" y="5519121"/>
                </a:lnTo>
                <a:lnTo>
                  <a:pt x="1706340" y="5382656"/>
                </a:lnTo>
                <a:lnTo>
                  <a:pt x="1675811" y="5246270"/>
                </a:lnTo>
                <a:lnTo>
                  <a:pt x="35470" y="84674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</a:t>
            </a:r>
            <a:br>
              <a:rPr lang="en-US" dirty="0"/>
            </a:br>
            <a:r>
              <a:rPr lang="en-US" dirty="0"/>
              <a:t>to add </a:t>
            </a:r>
            <a:br>
              <a:rPr lang="en-US" dirty="0"/>
            </a:br>
            <a:r>
              <a:rPr lang="en-US" dirty="0"/>
              <a:t>photo</a:t>
            </a: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B9B852DA-1F38-C47E-41B2-3472030C1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850" y="1469232"/>
            <a:ext cx="5847390" cy="2433636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488F7EBF-B574-B961-A588-8D4B6AA6D38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36850" y="4158458"/>
            <a:ext cx="5847390" cy="228520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subtitle style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2D79898-4BB1-1F70-7656-4E49EB7A9541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71BABB22-4283-33A7-C7E3-FE6890F6C71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9A0EC8F6-6C0E-2018-4B0B-3546FDDD83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34723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Divider Dark Green">
    <p:bg>
      <p:bgPr>
        <a:solidFill>
          <a:srgbClr val="0434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>
            <a:extLst>
              <a:ext uri="{FF2B5EF4-FFF2-40B4-BE49-F238E27FC236}">
                <a16:creationId xmlns:a16="http://schemas.microsoft.com/office/drawing/2014/main" id="{B56A83AC-53F6-FE07-9F49-D408A6CC5F3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205" y="0"/>
            <a:ext cx="1093336" cy="1138516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92BEBC24-6DE4-19D4-69FA-024433D2E415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114" y="92447"/>
            <a:ext cx="557519" cy="75079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8BEF61E-0DF2-D607-4C0E-2BDEF80969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BC1967D-C1B9-712F-EA6A-80374DCFA04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1CBFAA-0EAE-7688-2E7B-ED51F6F1E7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48B72B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838332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Piedmont Green">
    <p:bg>
      <p:bgPr>
        <a:solidFill>
          <a:srgbClr val="48B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B43D91BB-57EB-5439-BD6F-23982D3C300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9201" y="0"/>
            <a:ext cx="1093336" cy="1138516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04460AE4-F7B2-A4DA-47CB-FBC0F34F710F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110" y="92447"/>
            <a:ext cx="557519" cy="750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99DEB3-9964-937A-13E5-20EBAACEB0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03AEEF-E5A8-A76D-80F9-D5F9CBF462D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BF41AD3A-2A99-630A-5052-AA89055638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19330D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257452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ight Green">
    <p:bg>
      <p:bgPr>
        <a:solidFill>
          <a:srgbClr val="DBE9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BE1DED74-324A-7457-93AE-9CF325F6D9E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9203" y="0"/>
            <a:ext cx="1093336" cy="1138516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259EBD2-437C-6F2C-FCEB-E451C13E088C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112" y="92447"/>
            <a:ext cx="557519" cy="750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9F5308-CB37-1D27-69B4-D7A817F32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rgbClr val="19330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A83B26-84E6-6B60-4B03-5501BD446F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rgbClr val="19330D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C5DCB9D-F1A8-CCE9-2EE1-57A83741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48B72B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98228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Dark Orange">
    <p:bg>
      <p:bgPr>
        <a:solidFill>
          <a:srgbClr val="FA56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D3C0AD16-C93C-C5C0-0BC0-45631F625290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D9F0BB03-05B9-98E1-280E-B34BE9EF30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0D7D4C0D-5BCB-8855-52C8-369067E46C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CA59B0B5-9059-EBD1-EADE-A16F1939D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3F89DA7-7742-A6F6-4FDC-883BADC28C6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3B7F427-15FF-818D-3886-E719F106EF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F6D7A8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11814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ight Orange">
    <p:bg>
      <p:bgPr>
        <a:solidFill>
          <a:srgbClr val="F6D7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505D465-1C83-A8CD-69FB-85511A7770F1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6024C9CC-5035-0D98-5BBD-2CA67E63F09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A9ECF1F-3496-5E86-BFCD-8E43AA00BBA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12FAA8-2639-13BD-DC63-8A7F11A3FA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3655C-876E-DE01-832D-C7A03E9B772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60B14707-271A-5A64-913C-E6E98B5854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chemeClr val="accent4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660505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Fox Red">
    <p:bg>
      <p:bgPr>
        <a:solidFill>
          <a:srgbClr val="7500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616D149-69BA-7D59-6BFB-93508EBC44E8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3273E38E-9606-E5DC-D9AF-6C11534B83C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5713DAC-299E-7B09-F0E1-2A7BF1C49F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0A3F194A-7B66-3EC1-E800-AAF1A4C5FE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E3B136F-4BE1-7E6C-8111-651202BD04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E9F2237-962D-DB4F-53C9-B6A377E93F0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F82920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775931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Varsity Red">
    <p:bg>
      <p:bgPr>
        <a:solidFill>
          <a:srgbClr val="F829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3320C9AA-6E24-B431-9B16-6B401B3BA6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5ED770F-7B5B-048E-EB4D-1F65CCAEE5AE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6FFF7C26-7AE2-876E-A57E-5506A35355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4EE6FD7B-BE76-48F6-35C2-3BD0414209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2A6684F8-FC2B-166E-1FA9-42D90D82F6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23E3835-7302-2C77-AF18-67520FDB481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81C879F1-D3C8-D04E-9133-1437DBAC6A8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750025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587252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Dark Teal">
    <p:bg>
      <p:bgPr>
        <a:solidFill>
          <a:srgbClr val="005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52EA0461-FF1D-079A-5DF1-0924506F5241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DDF2BA66-F035-D58E-72C5-7C23C9D0EA8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19139DC-A88F-869E-DFE1-120E34A0D14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17" name="Title 1">
            <a:extLst>
              <a:ext uri="{FF2B5EF4-FFF2-40B4-BE49-F238E27FC236}">
                <a16:creationId xmlns:a16="http://schemas.microsoft.com/office/drawing/2014/main" id="{6A287C2C-D0AD-DC2A-9F46-A72D76B90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A7D217D6-EBE6-6E56-8C55-ACCB0DAB424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E84C2A0B-9344-99B3-9140-B76292AC3F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ACDDB7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4177491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Teal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B162DEB-10A9-DA11-428F-E23E353A1E1B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528B9424-AF12-49C9-68C8-8E0D63D8CF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6A92F4DE-C581-176E-2A2C-4551F65222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0" name="Title 1">
            <a:extLst>
              <a:ext uri="{FF2B5EF4-FFF2-40B4-BE49-F238E27FC236}">
                <a16:creationId xmlns:a16="http://schemas.microsoft.com/office/drawing/2014/main" id="{833993AF-8F2F-CA4A-9B12-D54DAFC65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0377F3C9-2743-9877-5B7B-B705433AD76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22C93185-4AAA-B572-5906-0C53E3916D1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005037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362379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ight Teal">
    <p:bg>
      <p:bgPr>
        <a:solidFill>
          <a:srgbClr val="ACDD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7AC1FC2E-C0D9-D5CD-AF0F-0FB7307FB0A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F8C248B6-CA97-7A79-6346-C75C166A8E63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0A291880-53C1-691B-6077-69505D257C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A74C2FAC-3118-2CA7-23CF-6471AF5EB3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A1264591-8E52-87C0-6948-55FFE1823B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28436605-2D3D-C405-3B32-7A303C91A5F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CA36C9-74A6-A409-A36A-A797326B5B3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chemeClr val="accent3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3649144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Navy">
    <p:bg>
      <p:bgPr>
        <a:solidFill>
          <a:srgbClr val="1F15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8159C4D-5BC1-B5E5-C724-A1E98B29C5B5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F4192FD-E77E-2DE7-9DCC-3247D772FC1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9B16EC5-50EC-C07F-2865-ED7EDFAB79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0F4B65-55CB-D1C4-90FA-F651EE29D8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5ECAC1-4C81-3944-8EDB-6FDC6FF8BB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6C023F41-594A-7AB6-A024-3AB9D55D9E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0D65D9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3912387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Blu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CAB5CBA-1095-8429-0840-0A2728D3C5FB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6693E68-4951-C15B-2C89-FC10FAAE5B7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CD66973F-AF3B-2808-8159-348EAC8EBDD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A267E2-11C5-BEB1-2F4F-18E10007C1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0D2843-5806-037B-9F1F-628AAFF4A6F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81765DF-6835-317E-9E49-E08C36A40D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54D7FA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875935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ight Blue">
    <p:bg>
      <p:bgPr>
        <a:solidFill>
          <a:srgbClr val="54D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DA53EAD-1F63-2D85-0DF7-B1E4E6B6C292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BA457B6B-B8FC-6E21-ECF7-38A4BE2CB9C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A662D041-B867-5D31-5CF9-8DE495825F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5086D8F-DF48-4625-1025-2C73180D7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EE636CB-7A1A-966A-B2A8-6C934A81F27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0BB5AF09-444F-57F9-43B7-5AE63C1C58D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chemeClr val="accent2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2437191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Evergreen">
    <p:bg>
      <p:bgPr>
        <a:solidFill>
          <a:srgbClr val="19330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066237CF-740F-BCF7-884A-941B205C692A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9FA596F0-E6E1-B7CD-6835-0B6031CFC1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CED404E-3EF9-D91D-E9A1-609044B658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337C91C4-6864-175F-42F8-680CE1934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B6F2661-848D-811E-9A80-B19EB8DEC4E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B5F83326-D60D-288C-C803-B663CEC404C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EFB909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14613087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Yellow">
    <p:bg>
      <p:bgPr>
        <a:solidFill>
          <a:srgbClr val="EFB90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A47F701-D7CF-6E5D-9FB7-AC07BE4CF425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712C099B-BEF3-3A5C-5AC5-774ACCFCB4C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7627B87-DDEA-52BA-D541-835AF1703E0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C43881EC-2E3C-BC41-CA49-486734B8E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4D99DEE-B2E1-E917-D296-3F7368CD8F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464A5F19-FF83-E28A-906F-57476BF7145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45650E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4125890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Dark Purple">
    <p:bg>
      <p:bgPr>
        <a:solidFill>
          <a:srgbClr val="4518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D993156-D426-0FA1-B94A-49A4E3456C9C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29B07923-37D5-55E1-FB7F-C4AC976BFE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C1E2B60-53DA-6A96-44CB-058951D2A84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039AFD98-364D-37FD-41B5-65F62DC6EB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8A3E18A9-F6A4-CD45-41E6-82344D152F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8FDC74FA-BD9D-65A4-7334-0BF1526221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834AFA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7993822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Purple">
    <p:bg>
      <p:bgPr>
        <a:solidFill>
          <a:srgbClr val="834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1C0FAE-10EC-ED4B-5936-CA1B17F27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A871E7-33F5-B2B8-6C4B-B19EDCC54D6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E2BD5A77-1EE5-519B-26D3-6126A23B778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chemeClr val="accent5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563CED0-98FB-0130-F0BE-1EC90521CDFF}"/>
              </a:ext>
            </a:extLst>
          </p:cNvPr>
          <p:cNvGrpSpPr/>
          <p:nvPr userDrawn="1"/>
        </p:nvGrpSpPr>
        <p:grpSpPr>
          <a:xfrm>
            <a:off x="118872" y="-310896"/>
            <a:ext cx="1593385" cy="1451032"/>
            <a:chOff x="234951" y="-312516"/>
            <a:chExt cx="1593385" cy="1451032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A902539-0962-410C-860C-6F7B497768B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4F43FAB1-591B-0117-48DF-E0B6A519291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5B6FB5B-A0D4-FF1D-5FCA-E03002F2D0C5}"/>
                </a:ext>
              </a:extLst>
            </p:cNvPr>
            <p:cNvSpPr txBox="1"/>
            <p:nvPr userDrawn="1"/>
          </p:nvSpPr>
          <p:spPr>
            <a:xfrm>
              <a:off x="1643605" y="-312516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575552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Light Purple">
    <p:bg>
      <p:bgPr>
        <a:solidFill>
          <a:srgbClr val="F0CC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1E868840-DB25-4924-D2E8-F75E9956A9EC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67452F93-E4A0-46AF-A926-26B5BC7EA9F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B8818339-017D-20B3-DC21-F6B4988B04B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764A6E-02C6-8949-762A-F1C2D4F791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A8FD7E-8075-2970-F05B-A9A88BF1C4A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632C1165-CCB2-5F3C-2794-B59068F653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chemeClr val="accent5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34957216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Dark Fuschia">
    <p:bg>
      <p:bgPr>
        <a:solidFill>
          <a:srgbClr val="8F01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4A42EAB5-EE00-8816-4C07-8C04947C717B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3FD1E18E-FEA3-F2B0-8EBB-92F4174D6B9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CB7CE967-43CA-2815-8897-8E8708D9B33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61359A-D8B4-0ED7-BEC3-A54320462D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03989A-547A-4C27-8281-7898839E475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A52199F8-10EA-A127-838F-738DB509156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F82920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7649132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Pink">
    <p:bg>
      <p:bgPr>
        <a:solidFill>
          <a:srgbClr val="F22F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3E78FDB-F5FE-F686-96B8-4B2BE5061AAC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B12D46B1-9067-0157-0A0D-8DEB5727BA6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3F9A0B73-3C37-D536-372E-A194E5C25B1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3CE953-A9F8-219B-D2A3-AF9FEDDA7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75602-8369-BDF6-C9D1-D9991C3D664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31D2F46-BC92-B76B-9D7C-B4E85C7BC8F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8F014F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27179132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Peach">
    <p:bg>
      <p:bgPr>
        <a:solidFill>
          <a:srgbClr val="FBAB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A740EF1-DB4D-4EB6-80A0-118181F1BCAD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847867B7-43C6-7D7A-3FD2-03FDACF56D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83D15AEC-5B52-57BB-7A2A-76B59602F61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F592E6-0CF0-4F73-99A5-24F61CF7F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1969122"/>
            <a:ext cx="5440363" cy="1350961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734AC0-03E6-127D-8CA5-F2F05653A63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3629184"/>
            <a:ext cx="5440362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BBE571C4-8EDA-C843-A070-21872A93C2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448425"/>
            <a:ext cx="5524500" cy="211596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8F014F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</p:spTree>
    <p:extLst>
      <p:ext uri="{BB962C8B-B14F-4D97-AF65-F5344CB8AC3E}">
        <p14:creationId xmlns:p14="http://schemas.microsoft.com/office/powerpoint/2010/main" val="40673765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22BE65B-3631-B8F1-1803-A9382952E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40904" y="2037806"/>
            <a:ext cx="10215455" cy="435932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2FF9E8-0529-7045-F07E-B0C2E8856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228443" cy="657329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83A043A-2E53-3DD4-5461-7D0806176906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7F4298A9-A9EE-01E6-A10A-66D6B93735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7AAB82B-5E93-6CDC-36F7-B09CB2FB6E3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234887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 with intr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225658C-167E-3919-F7C8-C47DFD8D3F1F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5E52912F-1191-3AFA-6554-46ECF462B42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53933952-7683-55FB-1B22-403B08B505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965670DC-530B-E9A2-162F-A29C461D4B4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1327917" y="1751945"/>
            <a:ext cx="491369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8C97F250-645B-A516-049C-0B00701BF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38236" y="1751945"/>
            <a:ext cx="4818124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22BE65B-3631-B8F1-1803-A9382952E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85509" y="2820808"/>
            <a:ext cx="4856105" cy="357632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76C43EBE-971B-2888-BF0D-D964B64599D6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6738236" y="2820808"/>
            <a:ext cx="4818124" cy="357632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2355F12-6BAE-E534-92E4-9B31F44C3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228443" cy="661344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150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22BE65B-3631-B8F1-1803-A9382952E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40904" y="2037806"/>
            <a:ext cx="4856105" cy="435932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76C43EBE-971B-2888-BF0D-D964B64599D6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6738236" y="2037806"/>
            <a:ext cx="4818124" cy="435932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2FF9E8-0529-7045-F07E-B0C2E8856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228443" cy="657329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E85DEB8-EE88-D3D6-9E6E-B601F4F1D1F7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D64EAE4C-57C0-38E7-E098-E6A51D439AA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E4D1933C-DDB1-DFC0-C23B-90BC1EDE3F9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140203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2AE05-0170-278E-6A76-B499F04EF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286151" cy="661344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840F58-A2AE-FE07-04BF-B0F423811250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FB0032D5-9D7D-50E7-6A84-23DBE0BF49B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D6CE13A3-E734-C483-95E4-DBF445F4DE2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52369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multipl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1A62CC4-4904-28AA-7AD7-EEDCD0ADB3F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042150" y="696913"/>
            <a:ext cx="2375227" cy="3168077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24D2B11B-1265-B0E5-39C5-B2C810363B3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9606241" y="696913"/>
            <a:ext cx="2252679" cy="3168077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7B2E0DAC-F73A-8E2D-3C6C-6208E2350F6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2724" y="4043429"/>
            <a:ext cx="4826196" cy="2331211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AC9F6536-0B98-2A60-F665-A4674C6DE2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2372" r="40255" b="58338"/>
          <a:stretch/>
        </p:blipFill>
        <p:spPr>
          <a:xfrm flipH="1">
            <a:off x="2672" y="5161280"/>
            <a:ext cx="2651229" cy="169672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3FF8C1A-0C5A-887C-DAAD-36480B5C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87" y="808671"/>
            <a:ext cx="5267323" cy="13218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8287" y="2255520"/>
            <a:ext cx="5267323" cy="352517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5E38247-81AD-6690-34DB-878784437DDC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9F1AF328-2CC7-FDCD-16C7-3B0F9F5AC7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0B6F109D-F30F-7427-9F32-83A34CB66DA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701781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1 map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53027" y="1778876"/>
            <a:ext cx="4076833" cy="352517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EAE1B-3EFB-CF22-F7D5-658EA3078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501943" cy="661344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5075486-137B-4E56-36E8-7B84E840C94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27916" y="1778876"/>
            <a:ext cx="6119364" cy="4560964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map or rendering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0ED4552-8441-7A62-4EC3-D77315CA10E8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7A597FA4-AED3-A325-0BF8-271478FAD4A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01586A82-13B8-8578-5F1A-92DA782195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4461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2 maps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916" y="4999512"/>
            <a:ext cx="5191637" cy="157610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EAE1B-3EFB-CF22-F7D5-658EA3078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618659" cy="661344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9E2F088-DA3C-D672-CD03-23D63C12A007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6754939" y="4999512"/>
            <a:ext cx="5191637" cy="157610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15187B3-F077-C179-B8FD-66D872E40A1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754938" y="1753643"/>
            <a:ext cx="5191637" cy="3104273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map or rendering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5A1BDE31-A53A-0E2C-B3DC-F4B03D19D8A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1326210" y="1753643"/>
            <a:ext cx="5191637" cy="3104273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map or rendering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D66BED1-E1A4-3D28-C7FA-8BD54853AC32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ABE139EE-7433-9422-00B1-B0C687F39D6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67750E7B-9DA5-5FA9-3339-ED00C6374C7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92641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2 maps with tex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916" y="5220721"/>
            <a:ext cx="5927907" cy="141758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EAE1B-3EFB-CF22-F7D5-658EA3078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618659" cy="661344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5">
            <a:extLst>
              <a:ext uri="{FF2B5EF4-FFF2-40B4-BE49-F238E27FC236}">
                <a16:creationId xmlns:a16="http://schemas.microsoft.com/office/drawing/2014/main" id="{1EB7D640-922A-C162-B9FB-1AB9B7ECB97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27916" y="1637279"/>
            <a:ext cx="5927907" cy="3433485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map or rendering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A4DA4718-93A3-6B7F-6372-A28532A4B90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465670" y="1637279"/>
            <a:ext cx="4480905" cy="5001026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map or rendering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CE55E16-00A2-F0D0-E512-2DD5DDD00412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860EF195-3911-5706-D2D4-4758F4E383C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445701D6-674F-315D-CD78-380010308B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900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CEB09576-032F-38F7-B670-64E51038B01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28286" y="1138517"/>
            <a:ext cx="10172833" cy="5303930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large image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ED2E2D0-FE4E-806A-F902-FCFA3CD942EF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DC47B646-DDB1-77D6-A7E0-BE074EE9B44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A8A3266E-2BA0-D5AF-8443-E18B3EC5339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9937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 and inset image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C63C4C02-D37A-9B87-24E1-9B0C8F38D38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28286" y="1138517"/>
            <a:ext cx="10172833" cy="5303930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large image</a:t>
            </a:r>
          </a:p>
        </p:txBody>
      </p:sp>
      <p:sp>
        <p:nvSpPr>
          <p:cNvPr id="2" name="Picture Placeholder 5">
            <a:extLst>
              <a:ext uri="{FF2B5EF4-FFF2-40B4-BE49-F238E27FC236}">
                <a16:creationId xmlns:a16="http://schemas.microsoft.com/office/drawing/2014/main" id="{0AF937C2-E921-C5D6-DE6E-856B7FA5771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483086" y="467843"/>
            <a:ext cx="3251714" cy="3344654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inset image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36D7317-0AFB-89E1-730A-EFE4E06066E4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D24A3184-7354-D9E4-2FDF-6806B6BBEB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26736536-C83A-99E2-42A3-F53F2AE2DC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87014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Beacon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9EB30262-2947-7AA7-6152-1FA2815457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8D0AAC-42F2-5216-6A24-7F75410CE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87" y="808671"/>
            <a:ext cx="6281203" cy="13218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D58D4-2F57-659E-9B86-44B939D452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8287" y="2255520"/>
            <a:ext cx="6281203" cy="352517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F220404-9C57-64F4-E125-9D123B68861C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8B44D488-4EFD-E0CC-C115-49F7348BB3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A290E74-A710-A217-009A-B900C51CC8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272400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6308565-2A33-35E5-84DC-AE183060AA9D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24F4B9FA-4D2D-AD48-20B8-353C9EB837D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32C1E674-1969-AB6F-8238-9995A2B428A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47102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Slide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E166E9E8-321C-61DB-3885-05366FE99FF6}"/>
              </a:ext>
            </a:extLst>
          </p:cNvPr>
          <p:cNvSpPr/>
          <p:nvPr userDrawn="1"/>
        </p:nvSpPr>
        <p:spPr>
          <a:xfrm>
            <a:off x="9116239" y="1778876"/>
            <a:ext cx="1650124" cy="165012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F56B342-AFE2-CED3-7089-28870EC7E888}"/>
              </a:ext>
            </a:extLst>
          </p:cNvPr>
          <p:cNvSpPr/>
          <p:nvPr userDrawn="1"/>
        </p:nvSpPr>
        <p:spPr>
          <a:xfrm>
            <a:off x="1455511" y="1778876"/>
            <a:ext cx="1650124" cy="165012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3C2D290-52DB-DE03-28A5-CAF54F7A6EE8}"/>
              </a:ext>
            </a:extLst>
          </p:cNvPr>
          <p:cNvSpPr/>
          <p:nvPr userDrawn="1"/>
        </p:nvSpPr>
        <p:spPr>
          <a:xfrm>
            <a:off x="5270938" y="1778876"/>
            <a:ext cx="1650124" cy="165012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7A1F5F67-28D6-929B-AF4B-A64E7D405C5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425638" y="1778876"/>
            <a:ext cx="1650124" cy="165012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icon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EAE20287-08AE-0D19-6FAF-285ECCB9779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282935" y="1778876"/>
            <a:ext cx="1650124" cy="165012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FD925889-BFAA-BC6A-649B-E50F022BE69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116239" y="1778876"/>
            <a:ext cx="1650124" cy="165012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icon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251655C6-F531-6425-6E08-2555E08C01B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50850" y="3700882"/>
            <a:ext cx="3648075" cy="243321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3" name="Text Placeholder 31">
            <a:extLst>
              <a:ext uri="{FF2B5EF4-FFF2-40B4-BE49-F238E27FC236}">
                <a16:creationId xmlns:a16="http://schemas.microsoft.com/office/drawing/2014/main" id="{447D8CA0-A298-EEFD-A43E-68DD1079BF5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399670" y="3700882"/>
            <a:ext cx="3648075" cy="243321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4" name="Text Placeholder 31">
            <a:extLst>
              <a:ext uri="{FF2B5EF4-FFF2-40B4-BE49-F238E27FC236}">
                <a16:creationId xmlns:a16="http://schemas.microsoft.com/office/drawing/2014/main" id="{D9ED4B21-2E37-DC96-4B1A-7EFD9E7C649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8491" y="3700882"/>
            <a:ext cx="3648075" cy="243321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9ED1C4-C9A6-49AA-976C-ED8F604DD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551938"/>
            <a:ext cx="9438445" cy="1248768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3A2F340-81EE-248F-E4C6-449299A9FBA6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645FFD12-0E2B-D9F3-164A-FBE9E50528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8F1702CB-F490-8380-09C1-54257C55AF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545879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_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FBD812D0-46CE-9C4C-A425-3AE699E00C7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B6C10B08-4C9D-09B5-9D3C-CCCC4DCC03E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55962" y="3067856"/>
            <a:ext cx="1257300" cy="930402"/>
          </a:xfrm>
          <a:prstGeom prst="rect">
            <a:avLst/>
          </a:prstGeom>
        </p:spPr>
      </p:pic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DA5CA664-C07D-DE87-7E7A-9A3AD7FA108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90154" y="3205048"/>
            <a:ext cx="8245884" cy="197969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chemeClr val="bg1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quote text style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384C9B06-D167-DD2E-9F7E-68FAE29A5A1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790154" y="526244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0">
                <a:solidFill>
                  <a:schemeClr val="bg1"/>
                </a:solidFill>
                <a:latin typeface="Be Vietnam Pro Medium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3FAF6DA2-BFBF-233B-3E0C-23E3702E936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90154" y="565868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1">
                <a:solidFill>
                  <a:schemeClr val="bg1"/>
                </a:solidFill>
                <a:latin typeface="Be Vietnam Pro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Title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36AA2E7-50AF-2FBB-45E0-150C6A0477D3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18BBFF72-B24C-B837-632C-C19E3C0B8F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ECAC73F5-23E4-B165-8F33-2A2B0C3E56D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588328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_slide_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DCDAEB2B-8FBD-1BD3-A09C-F5B080ADC1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D69D6966-D55D-B5DA-E0FE-D5D7A1DEE92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55962" y="3067856"/>
            <a:ext cx="1257300" cy="930402"/>
          </a:xfrm>
          <a:prstGeom prst="rect">
            <a:avLst/>
          </a:prstGeom>
        </p:spPr>
      </p:pic>
      <p:sp>
        <p:nvSpPr>
          <p:cNvPr id="10" name="Text Placeholder 17">
            <a:extLst>
              <a:ext uri="{FF2B5EF4-FFF2-40B4-BE49-F238E27FC236}">
                <a16:creationId xmlns:a16="http://schemas.microsoft.com/office/drawing/2014/main" id="{853C26E1-3B70-526D-ECAC-CA2184F700D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90154" y="3205048"/>
            <a:ext cx="8245884" cy="197969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chemeClr val="bg1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quote text style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A592792E-9DDF-BD05-300A-58006831A53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790154" y="526244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0">
                <a:solidFill>
                  <a:schemeClr val="bg1"/>
                </a:solidFill>
                <a:latin typeface="Be Vietnam Pro Medium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13" name="Text Placeholder 17">
            <a:extLst>
              <a:ext uri="{FF2B5EF4-FFF2-40B4-BE49-F238E27FC236}">
                <a16:creationId xmlns:a16="http://schemas.microsoft.com/office/drawing/2014/main" id="{19A550A4-2BB8-AF0D-4325-5AEEE010035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90154" y="565868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1">
                <a:solidFill>
                  <a:schemeClr val="bg1"/>
                </a:solidFill>
                <a:latin typeface="Be Vietnam Pro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Title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D96B25-83A5-5A44-A86A-9BE8198200D0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B669B8CA-94BD-FC2E-BF5E-D6440E02A1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FE67D125-5223-4012-4B63-2DB625F4BBA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734507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_slide_purple">
    <p:bg>
      <p:bgPr>
        <a:solidFill>
          <a:srgbClr val="F0CCEE">
            <a:alpha val="5986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32923EAE-7A68-9657-107D-A74069AEFD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537C71DA-3FEF-6504-7B8A-284CEA206E0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55962" y="3067856"/>
            <a:ext cx="1257300" cy="930402"/>
          </a:xfrm>
          <a:prstGeom prst="rect">
            <a:avLst/>
          </a:prstGeom>
        </p:spPr>
      </p:pic>
      <p:sp>
        <p:nvSpPr>
          <p:cNvPr id="8" name="Text Placeholder 17">
            <a:extLst>
              <a:ext uri="{FF2B5EF4-FFF2-40B4-BE49-F238E27FC236}">
                <a16:creationId xmlns:a16="http://schemas.microsoft.com/office/drawing/2014/main" id="{5191A79A-EB67-5D61-0A53-079068F289A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90154" y="3205048"/>
            <a:ext cx="8245884" cy="197969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chemeClr val="bg1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quote text style</a:t>
            </a: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80E74DED-402C-3DF0-FAD3-D1879F1D739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790154" y="526244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0">
                <a:solidFill>
                  <a:schemeClr val="bg1"/>
                </a:solidFill>
                <a:latin typeface="Be Vietnam Pro Medium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Name</a:t>
            </a:r>
          </a:p>
        </p:txBody>
      </p:sp>
      <p:sp>
        <p:nvSpPr>
          <p:cNvPr id="10" name="Text Placeholder 17">
            <a:extLst>
              <a:ext uri="{FF2B5EF4-FFF2-40B4-BE49-F238E27FC236}">
                <a16:creationId xmlns:a16="http://schemas.microsoft.com/office/drawing/2014/main" id="{5092BDC5-CA25-9440-9F3C-A28701CE14C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90154" y="5658688"/>
            <a:ext cx="8245884" cy="4068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800" b="0" i="1">
                <a:solidFill>
                  <a:schemeClr val="bg1"/>
                </a:solidFill>
                <a:latin typeface="Be Vietnam Pro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Title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4E65FC8-B99D-694D-420A-5A463C01FDC2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C653C512-C123-BC58-6FB7-BB63EA6324C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C9441785-CC18-C6A6-4CF8-518B2CC6A33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56463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 pho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BA608C72-9747-FBC5-A8AD-3868B3FDA54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6705600" cy="6858000"/>
          </a:xfrm>
          <a:custGeom>
            <a:avLst/>
            <a:gdLst>
              <a:gd name="connsiteX0" fmla="*/ 0 w 6705600"/>
              <a:gd name="connsiteY0" fmla="*/ 0 h 6858000"/>
              <a:gd name="connsiteX1" fmla="*/ 5095365 w 6705600"/>
              <a:gd name="connsiteY1" fmla="*/ 0 h 6858000"/>
              <a:gd name="connsiteX2" fmla="*/ 5141424 w 6705600"/>
              <a:gd name="connsiteY2" fmla="*/ 71259 h 6858000"/>
              <a:gd name="connsiteX3" fmla="*/ 5191012 w 6705600"/>
              <a:gd name="connsiteY3" fmla="*/ 189633 h 6858000"/>
              <a:gd name="connsiteX4" fmla="*/ 6681786 w 6705600"/>
              <a:gd name="connsiteY4" fmla="*/ 4880594 h 6858000"/>
              <a:gd name="connsiteX5" fmla="*/ 6705600 w 6705600"/>
              <a:gd name="connsiteY5" fmla="*/ 4986980 h 6858000"/>
              <a:gd name="connsiteX6" fmla="*/ 6705600 w 6705600"/>
              <a:gd name="connsiteY6" fmla="*/ 5204231 h 6858000"/>
              <a:gd name="connsiteX7" fmla="*/ 6699785 w 6705600"/>
              <a:gd name="connsiteY7" fmla="*/ 5250105 h 6858000"/>
              <a:gd name="connsiteX8" fmla="*/ 6664332 w 6705600"/>
              <a:gd name="connsiteY8" fmla="*/ 5366607 h 6858000"/>
              <a:gd name="connsiteX9" fmla="*/ 6609858 w 6705600"/>
              <a:gd name="connsiteY9" fmla="*/ 5475519 h 6858000"/>
              <a:gd name="connsiteX10" fmla="*/ 6537378 w 6705600"/>
              <a:gd name="connsiteY10" fmla="*/ 5574285 h 6858000"/>
              <a:gd name="connsiteX11" fmla="*/ 6447917 w 6705600"/>
              <a:gd name="connsiteY11" fmla="*/ 5660357 h 6858000"/>
              <a:gd name="connsiteX12" fmla="*/ 6342490 w 6705600"/>
              <a:gd name="connsiteY12" fmla="*/ 5731175 h 6858000"/>
              <a:gd name="connsiteX13" fmla="*/ 4299191 w 6705600"/>
              <a:gd name="connsiteY13" fmla="*/ 6858000 h 6858000"/>
              <a:gd name="connsiteX14" fmla="*/ 0 w 6705600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705600" h="6858000">
                <a:moveTo>
                  <a:pt x="0" y="0"/>
                </a:moveTo>
                <a:lnTo>
                  <a:pt x="5095365" y="0"/>
                </a:lnTo>
                <a:lnTo>
                  <a:pt x="5141424" y="71259"/>
                </a:lnTo>
                <a:lnTo>
                  <a:pt x="5191012" y="189633"/>
                </a:lnTo>
                <a:lnTo>
                  <a:pt x="6681786" y="4880594"/>
                </a:lnTo>
                <a:lnTo>
                  <a:pt x="6705600" y="4986980"/>
                </a:lnTo>
                <a:lnTo>
                  <a:pt x="6705600" y="5204231"/>
                </a:lnTo>
                <a:lnTo>
                  <a:pt x="6699785" y="5250105"/>
                </a:lnTo>
                <a:lnTo>
                  <a:pt x="6664332" y="5366607"/>
                </a:lnTo>
                <a:lnTo>
                  <a:pt x="6609858" y="5475519"/>
                </a:lnTo>
                <a:lnTo>
                  <a:pt x="6537378" y="5574285"/>
                </a:lnTo>
                <a:lnTo>
                  <a:pt x="6447917" y="5660357"/>
                </a:lnTo>
                <a:lnTo>
                  <a:pt x="6342490" y="5731175"/>
                </a:lnTo>
                <a:lnTo>
                  <a:pt x="429919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</a:t>
            </a:r>
          </a:p>
          <a:p>
            <a:r>
              <a:rPr lang="en-US" dirty="0"/>
              <a:t>add photo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9579370-281A-EEBC-36EA-3E526B166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41436" y="1223625"/>
            <a:ext cx="4818124" cy="82391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8448A059-2224-04AD-022B-3AD08C223CD0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6941436" y="2292488"/>
            <a:ext cx="4818124" cy="2868792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B25DE68-11E1-0629-BCE3-E8C452D21E33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D27CE24D-5DDA-547E-6C18-13645672EDD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73149187-18D0-C5C6-E914-0412E7FF37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95055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 pho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BA608C72-9747-FBC5-A8AD-3868B3FDA54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6705600" cy="6858000"/>
          </a:xfrm>
          <a:custGeom>
            <a:avLst/>
            <a:gdLst>
              <a:gd name="connsiteX0" fmla="*/ 0 w 6705600"/>
              <a:gd name="connsiteY0" fmla="*/ 0 h 6858000"/>
              <a:gd name="connsiteX1" fmla="*/ 5095365 w 6705600"/>
              <a:gd name="connsiteY1" fmla="*/ 0 h 6858000"/>
              <a:gd name="connsiteX2" fmla="*/ 5141424 w 6705600"/>
              <a:gd name="connsiteY2" fmla="*/ 71259 h 6858000"/>
              <a:gd name="connsiteX3" fmla="*/ 5191012 w 6705600"/>
              <a:gd name="connsiteY3" fmla="*/ 189633 h 6858000"/>
              <a:gd name="connsiteX4" fmla="*/ 6681786 w 6705600"/>
              <a:gd name="connsiteY4" fmla="*/ 4880594 h 6858000"/>
              <a:gd name="connsiteX5" fmla="*/ 6705600 w 6705600"/>
              <a:gd name="connsiteY5" fmla="*/ 4986980 h 6858000"/>
              <a:gd name="connsiteX6" fmla="*/ 6705600 w 6705600"/>
              <a:gd name="connsiteY6" fmla="*/ 5204231 h 6858000"/>
              <a:gd name="connsiteX7" fmla="*/ 6699785 w 6705600"/>
              <a:gd name="connsiteY7" fmla="*/ 5250105 h 6858000"/>
              <a:gd name="connsiteX8" fmla="*/ 6664332 w 6705600"/>
              <a:gd name="connsiteY8" fmla="*/ 5366607 h 6858000"/>
              <a:gd name="connsiteX9" fmla="*/ 6609858 w 6705600"/>
              <a:gd name="connsiteY9" fmla="*/ 5475519 h 6858000"/>
              <a:gd name="connsiteX10" fmla="*/ 6537378 w 6705600"/>
              <a:gd name="connsiteY10" fmla="*/ 5574285 h 6858000"/>
              <a:gd name="connsiteX11" fmla="*/ 6447917 w 6705600"/>
              <a:gd name="connsiteY11" fmla="*/ 5660357 h 6858000"/>
              <a:gd name="connsiteX12" fmla="*/ 6342490 w 6705600"/>
              <a:gd name="connsiteY12" fmla="*/ 5731175 h 6858000"/>
              <a:gd name="connsiteX13" fmla="*/ 4299191 w 6705600"/>
              <a:gd name="connsiteY13" fmla="*/ 6858000 h 6858000"/>
              <a:gd name="connsiteX14" fmla="*/ 0 w 6705600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705600" h="6858000">
                <a:moveTo>
                  <a:pt x="0" y="0"/>
                </a:moveTo>
                <a:lnTo>
                  <a:pt x="5095365" y="0"/>
                </a:lnTo>
                <a:lnTo>
                  <a:pt x="5141424" y="71259"/>
                </a:lnTo>
                <a:lnTo>
                  <a:pt x="5191012" y="189633"/>
                </a:lnTo>
                <a:lnTo>
                  <a:pt x="6681786" y="4880594"/>
                </a:lnTo>
                <a:lnTo>
                  <a:pt x="6705600" y="4986980"/>
                </a:lnTo>
                <a:lnTo>
                  <a:pt x="6705600" y="5204231"/>
                </a:lnTo>
                <a:lnTo>
                  <a:pt x="6699785" y="5250105"/>
                </a:lnTo>
                <a:lnTo>
                  <a:pt x="6664332" y="5366607"/>
                </a:lnTo>
                <a:lnTo>
                  <a:pt x="6609858" y="5475519"/>
                </a:lnTo>
                <a:lnTo>
                  <a:pt x="6537378" y="5574285"/>
                </a:lnTo>
                <a:lnTo>
                  <a:pt x="6447917" y="5660357"/>
                </a:lnTo>
                <a:lnTo>
                  <a:pt x="6342490" y="5731175"/>
                </a:lnTo>
                <a:lnTo>
                  <a:pt x="429919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</a:t>
            </a:r>
          </a:p>
          <a:p>
            <a:r>
              <a:rPr lang="en-US" dirty="0"/>
              <a:t>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5DA21-D1CF-589E-0A31-D0AECCA0F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439" y="770037"/>
            <a:ext cx="4814674" cy="124876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56E5E-C467-E530-F864-4F92E8CAB8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1439" y="2173719"/>
            <a:ext cx="4814674" cy="391424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859991C-472E-CF2F-E744-01CDD60A67DC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D7D4D764-6307-FF6D-316D-45E4BFCB999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EFC80552-A718-6DA0-7C01-8F3618B7A94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95459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righ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0361E55-5E23-8E5A-DE02-3CE61D1BE9A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678438" y="-44944"/>
            <a:ext cx="4513562" cy="5085877"/>
          </a:xfrm>
          <a:custGeom>
            <a:avLst/>
            <a:gdLst>
              <a:gd name="connsiteX0" fmla="*/ 906105 w 4513562"/>
              <a:gd name="connsiteY0" fmla="*/ 0 h 5085877"/>
              <a:gd name="connsiteX1" fmla="*/ 4513562 w 4513562"/>
              <a:gd name="connsiteY1" fmla="*/ 0 h 5085877"/>
              <a:gd name="connsiteX2" fmla="*/ 4513562 w 4513562"/>
              <a:gd name="connsiteY2" fmla="*/ 4573367 h 5085877"/>
              <a:gd name="connsiteX3" fmla="*/ 3409730 w 4513562"/>
              <a:gd name="connsiteY3" fmla="*/ 5048598 h 5085877"/>
              <a:gd name="connsiteX4" fmla="*/ 3409862 w 4513562"/>
              <a:gd name="connsiteY4" fmla="*/ 5048598 h 5085877"/>
              <a:gd name="connsiteX5" fmla="*/ 3018860 w 4513562"/>
              <a:gd name="connsiteY5" fmla="*/ 5034578 h 5085877"/>
              <a:gd name="connsiteX6" fmla="*/ 247264 w 4513562"/>
              <a:gd name="connsiteY6" fmla="*/ 3596978 h 5085877"/>
              <a:gd name="connsiteX7" fmla="*/ 18102 w 4513562"/>
              <a:gd name="connsiteY7" fmla="*/ 3062490 h 5085877"/>
              <a:gd name="connsiteX8" fmla="*/ 884721 w 4513562"/>
              <a:gd name="connsiteY8" fmla="*/ 58329 h 5085877"/>
              <a:gd name="connsiteX9" fmla="*/ 906105 w 4513562"/>
              <a:gd name="connsiteY9" fmla="*/ 0 h 5085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13562" h="5085877">
                <a:moveTo>
                  <a:pt x="906105" y="0"/>
                </a:moveTo>
                <a:lnTo>
                  <a:pt x="4513562" y="0"/>
                </a:lnTo>
                <a:lnTo>
                  <a:pt x="4513562" y="4573367"/>
                </a:lnTo>
                <a:lnTo>
                  <a:pt x="3409730" y="5048598"/>
                </a:lnTo>
                <a:lnTo>
                  <a:pt x="3409862" y="5048598"/>
                </a:lnTo>
                <a:cubicBezTo>
                  <a:pt x="3283929" y="5102827"/>
                  <a:pt x="3140438" y="5097670"/>
                  <a:pt x="3018860" y="5034578"/>
                </a:cubicBezTo>
                <a:lnTo>
                  <a:pt x="247264" y="3596978"/>
                </a:lnTo>
                <a:cubicBezTo>
                  <a:pt x="53348" y="3496455"/>
                  <a:pt x="-42621" y="3272661"/>
                  <a:pt x="18102" y="3062490"/>
                </a:cubicBezTo>
                <a:lnTo>
                  <a:pt x="884721" y="58329"/>
                </a:lnTo>
                <a:cubicBezTo>
                  <a:pt x="890529" y="38225"/>
                  <a:pt x="897789" y="18914"/>
                  <a:pt x="906105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88BC60E-2E08-9F0A-36C3-3402F8698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87" y="808671"/>
            <a:ext cx="5267323" cy="13218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F2B5A5B1-7A82-0212-E9D1-41A6B7830F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8287" y="2255520"/>
            <a:ext cx="5267323" cy="411912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F46D779-0A05-6AA7-6FE6-32B562BA4E53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34492C03-06F6-8BEF-E8C0-C7E70334603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A175C4B8-F1C6-E23A-CAEC-2DFF3AED8D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2943195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with Sidebar on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EB620D7C-792C-97CB-84FD-5CDB9F18DF1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445" t="23757" r="41937" b="6725"/>
          <a:stretch/>
        </p:blipFill>
        <p:spPr>
          <a:xfrm>
            <a:off x="6850313" y="1"/>
            <a:ext cx="5341688" cy="6858000"/>
          </a:xfrm>
          <a:prstGeom prst="rect">
            <a:avLst/>
          </a:prstGeom>
        </p:spPr>
      </p:pic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F97148D6-9055-E786-BCE0-D91B8964D1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73876" y="1137564"/>
            <a:ext cx="4818124" cy="82391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F800751-B1C1-FD39-19E9-73C8D4833BB5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7373876" y="1961476"/>
            <a:ext cx="4818124" cy="318202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456B989B-E464-A5BD-D4EE-9BEC0E7E55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-2372" r="40255" b="58338"/>
          <a:stretch/>
        </p:blipFill>
        <p:spPr>
          <a:xfrm>
            <a:off x="9540771" y="5161280"/>
            <a:ext cx="2651229" cy="1696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107B4-4DEF-8D33-20C0-2476DE52B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87" y="808671"/>
            <a:ext cx="5267323" cy="13218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57B30-378B-98AF-FCA0-6FB54943F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8287" y="2255520"/>
            <a:ext cx="5267323" cy="411912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DEBE02E-74A2-208D-7370-0A89C52F20E8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22D91E3D-1DAC-993E-D5CC-EB01CC515A7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C141D887-B59F-407A-08D5-CDD97ECC81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327221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graphic Sidebar Slide">
    <p:bg>
      <p:bgPr>
        <a:solidFill>
          <a:srgbClr val="ACDD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DCDAEB2B-8FBD-1BD3-A09C-F5B080ADC10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4000"/>
          <a:stretch/>
        </p:blipFill>
        <p:spPr>
          <a:xfrm>
            <a:off x="4145280" y="0"/>
            <a:ext cx="8046720" cy="6858000"/>
          </a:xfrm>
          <a:prstGeom prst="rect">
            <a:avLst/>
          </a:prstGeom>
        </p:spPr>
      </p:pic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3DFCB1BB-E71D-D886-6554-CCD0FDFA7EE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670514" y="3031353"/>
            <a:ext cx="6231926" cy="6754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header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656FE-84C9-9E89-E0BE-BBAFFB282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5" y="1969122"/>
            <a:ext cx="3708866" cy="1940726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6F22A1A-3D43-7B4F-CA60-7E8A7FA81D7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4105693"/>
            <a:ext cx="3297385" cy="24753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D079FD85-5B13-6ED9-9E9F-5EC6659D6B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5974" y="1356092"/>
            <a:ext cx="5524500" cy="303929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>
            <a:lvl1pPr marL="0" indent="0" algn="l">
              <a:lnSpc>
                <a:spcPct val="103000"/>
              </a:lnSpc>
              <a:spcBef>
                <a:spcPts val="0"/>
              </a:spcBef>
              <a:spcAft>
                <a:spcPts val="1500"/>
              </a:spcAft>
              <a:buNone/>
              <a:defRPr sz="1400" b="0" i="0" cap="all" baseline="0">
                <a:solidFill>
                  <a:srgbClr val="005037"/>
                </a:solidFill>
                <a:latin typeface="Be Vietnam Pro" pitchFamily="2" charset="77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CLICK TO EDIT OPTIONAL EYEBROW</a:t>
            </a:r>
          </a:p>
        </p:txBody>
      </p:sp>
      <p:sp>
        <p:nvSpPr>
          <p:cNvPr id="13" name="Text Placeholder 17">
            <a:extLst>
              <a:ext uri="{FF2B5EF4-FFF2-40B4-BE49-F238E27FC236}">
                <a16:creationId xmlns:a16="http://schemas.microsoft.com/office/drawing/2014/main" id="{6E82D9C1-F09C-5632-ED5A-09AB0020981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70514" y="3735907"/>
            <a:ext cx="2711486" cy="98849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5400">
                <a:solidFill>
                  <a:srgbClr val="ACDDB7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Data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86CBC554-E03B-5D58-0205-DE78A68153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88034" y="3735907"/>
            <a:ext cx="2711486" cy="98849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5400">
                <a:solidFill>
                  <a:srgbClr val="ACDDB7"/>
                </a:solidFill>
                <a:latin typeface="Quincy CF" pitchFamily="2" charset="77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Data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9F7D512-D0E4-C340-7A0E-CDF1EB872D3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70550" y="4753473"/>
            <a:ext cx="2711450" cy="16922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data text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1376A00C-7A0E-4EE0-C018-3E39D3B5232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18550" y="4753473"/>
            <a:ext cx="2711450" cy="1692275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data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B2B037B-5282-F4B7-F4CF-DBF069285547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DF31105C-DC7C-DADC-5422-D64F87FB42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6D114265-562B-EDD0-ED28-180462C6C9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2100385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- Pho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A41E3A9D-6E6F-4942-C61D-6163757C4E4E}"/>
              </a:ext>
            </a:extLst>
          </p:cNvPr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6344610" y="0"/>
            <a:ext cx="5855187" cy="6867144"/>
          </a:xfrm>
          <a:custGeom>
            <a:avLst/>
            <a:gdLst>
              <a:gd name="connsiteX0" fmla="*/ 0 w 5847390"/>
              <a:gd name="connsiteY0" fmla="*/ 0 h 6858000"/>
              <a:gd name="connsiteX1" fmla="*/ 5847390 w 5847390"/>
              <a:gd name="connsiteY1" fmla="*/ 0 h 6858000"/>
              <a:gd name="connsiteX2" fmla="*/ 5847390 w 5847390"/>
              <a:gd name="connsiteY2" fmla="*/ 6858000 h 6858000"/>
              <a:gd name="connsiteX3" fmla="*/ 77006 w 5847390"/>
              <a:gd name="connsiteY3" fmla="*/ 6858000 h 6858000"/>
              <a:gd name="connsiteX4" fmla="*/ 1302474 w 5847390"/>
              <a:gd name="connsiteY4" fmla="*/ 6182187 h 6858000"/>
              <a:gd name="connsiteX5" fmla="*/ 1418478 w 5847390"/>
              <a:gd name="connsiteY5" fmla="*/ 6104264 h 6858000"/>
              <a:gd name="connsiteX6" fmla="*/ 1516915 w 5847390"/>
              <a:gd name="connsiteY6" fmla="*/ 6009557 h 6858000"/>
              <a:gd name="connsiteX7" fmla="*/ 1596666 w 5847390"/>
              <a:gd name="connsiteY7" fmla="*/ 5900882 h 6858000"/>
              <a:gd name="connsiteX8" fmla="*/ 1656606 w 5847390"/>
              <a:gd name="connsiteY8" fmla="*/ 5781043 h 6858000"/>
              <a:gd name="connsiteX9" fmla="*/ 1695616 w 5847390"/>
              <a:gd name="connsiteY9" fmla="*/ 5652853 h 6858000"/>
              <a:gd name="connsiteX10" fmla="*/ 1712567 w 5847390"/>
              <a:gd name="connsiteY10" fmla="*/ 5519121 h 6858000"/>
              <a:gd name="connsiteX11" fmla="*/ 1706340 w 5847390"/>
              <a:gd name="connsiteY11" fmla="*/ 5382656 h 6858000"/>
              <a:gd name="connsiteX12" fmla="*/ 1675811 w 5847390"/>
              <a:gd name="connsiteY12" fmla="*/ 5246270 h 6858000"/>
              <a:gd name="connsiteX13" fmla="*/ 35470 w 5847390"/>
              <a:gd name="connsiteY13" fmla="*/ 846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47390" h="6858000">
                <a:moveTo>
                  <a:pt x="0" y="0"/>
                </a:moveTo>
                <a:lnTo>
                  <a:pt x="5847390" y="0"/>
                </a:lnTo>
                <a:lnTo>
                  <a:pt x="5847390" y="6858000"/>
                </a:lnTo>
                <a:lnTo>
                  <a:pt x="77006" y="6858000"/>
                </a:lnTo>
                <a:lnTo>
                  <a:pt x="1302474" y="6182187"/>
                </a:lnTo>
                <a:lnTo>
                  <a:pt x="1418478" y="6104264"/>
                </a:lnTo>
                <a:lnTo>
                  <a:pt x="1516915" y="6009557"/>
                </a:lnTo>
                <a:lnTo>
                  <a:pt x="1596666" y="5900882"/>
                </a:lnTo>
                <a:lnTo>
                  <a:pt x="1656606" y="5781043"/>
                </a:lnTo>
                <a:lnTo>
                  <a:pt x="1695616" y="5652853"/>
                </a:lnTo>
                <a:lnTo>
                  <a:pt x="1712567" y="5519121"/>
                </a:lnTo>
                <a:lnTo>
                  <a:pt x="1706340" y="5382656"/>
                </a:lnTo>
                <a:lnTo>
                  <a:pt x="1675811" y="5246270"/>
                </a:lnTo>
                <a:lnTo>
                  <a:pt x="35470" y="84674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</a:t>
            </a:r>
            <a:br>
              <a:rPr lang="en-US" dirty="0"/>
            </a:br>
            <a:r>
              <a:rPr lang="en-US" dirty="0"/>
              <a:t>to add </a:t>
            </a:r>
            <a:br>
              <a:rPr lang="en-US" dirty="0"/>
            </a:br>
            <a:r>
              <a:rPr lang="en-US" dirty="0"/>
              <a:t>photo</a:t>
            </a: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B9B852DA-1F38-C47E-41B2-3472030C1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850" y="1469231"/>
            <a:ext cx="5847390" cy="4974431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2D79898-4BB1-1F70-7656-4E49EB7A9541}"/>
              </a:ext>
            </a:extLst>
          </p:cNvPr>
          <p:cNvGrpSpPr/>
          <p:nvPr userDrawn="1"/>
        </p:nvGrpSpPr>
        <p:grpSpPr>
          <a:xfrm>
            <a:off x="119203" y="0"/>
            <a:ext cx="1093336" cy="1138516"/>
            <a:chOff x="234951" y="0"/>
            <a:chExt cx="1093336" cy="1138516"/>
          </a:xfrm>
        </p:grpSpPr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71BABB22-4283-33A7-C7E3-FE6890F6C71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9A0EC8F6-6C0E-2018-4B0B-3546FDDD83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202197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- Contact - Teal">
    <p:bg>
      <p:bgPr>
        <a:solidFill>
          <a:srgbClr val="005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52EA0461-FF1D-079A-5DF1-0924506F5241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DDF2BA66-F035-D58E-72C5-7C23C9D0EA8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19139DC-A88F-869E-DFE1-120E34A0D14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17" name="Title 1">
            <a:extLst>
              <a:ext uri="{FF2B5EF4-FFF2-40B4-BE49-F238E27FC236}">
                <a16:creationId xmlns:a16="http://schemas.microsoft.com/office/drawing/2014/main" id="{6A287C2C-D0AD-DC2A-9F46-A72D76B90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2542864"/>
            <a:ext cx="5440363" cy="1350961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A7D217D6-EBE6-6E56-8C55-ACCB0DAB424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4202927"/>
            <a:ext cx="5440362" cy="1946862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56728740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- Contact - Navy">
    <p:bg>
      <p:bgPr>
        <a:solidFill>
          <a:srgbClr val="1F15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4EC6B3D1-513C-AF9C-4B52-BEB88D5D63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227" r="49885" b="8227"/>
          <a:stretch/>
        </p:blipFill>
        <p:spPr>
          <a:xfrm>
            <a:off x="8078283" y="1"/>
            <a:ext cx="4113717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8159C4D-5BC1-B5E5-C724-A1E98B29C5B5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F4192FD-E77E-2DE7-9DCC-3247D772FC1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9B16EC5-50EC-C07F-2865-ED7EDFAB79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2860" y="92447"/>
              <a:ext cx="557519" cy="750792"/>
            </a:xfrm>
            <a:prstGeom prst="rect">
              <a:avLst/>
            </a:prstGeom>
          </p:spPr>
        </p:pic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1E641409-A810-A49C-F161-1AB912A94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974" y="2542864"/>
            <a:ext cx="5440363" cy="1350961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99F7466-71BB-670E-A08A-DA5FD74DF5C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5975" y="4202927"/>
            <a:ext cx="5440362" cy="1946862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5034141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and multipl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F026BD6-A8A8-9D80-F143-3805ED083DA5}"/>
              </a:ext>
            </a:extLst>
          </p:cNvPr>
          <p:cNvSpPr/>
          <p:nvPr userDrawn="1"/>
        </p:nvSpPr>
        <p:spPr>
          <a:xfrm rot="16200000">
            <a:off x="5887723" y="-5887722"/>
            <a:ext cx="416560" cy="12192005"/>
          </a:xfrm>
          <a:prstGeom prst="rect">
            <a:avLst/>
          </a:prstGeom>
          <a:solidFill>
            <a:srgbClr val="1F15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1A62CC4-4904-28AA-7AD7-EEDCD0ADB3F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042150" y="696913"/>
            <a:ext cx="2375227" cy="3168077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24D2B11B-1265-B0E5-39C5-B2C810363B3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9606241" y="696913"/>
            <a:ext cx="2252679" cy="3168077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7B2E0DAC-F73A-8E2D-3C6C-6208E2350F6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2724" y="4043429"/>
            <a:ext cx="4826196" cy="2331211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photo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AC9F6536-0B98-2A60-F665-A4674C6DE2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2372" r="40255" b="58338"/>
          <a:stretch/>
        </p:blipFill>
        <p:spPr>
          <a:xfrm flipH="1">
            <a:off x="2672" y="5161280"/>
            <a:ext cx="2651229" cy="169672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3FF8C1A-0C5A-887C-DAAD-36480B5C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87" y="808671"/>
            <a:ext cx="5267323" cy="13218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8287" y="2255520"/>
            <a:ext cx="5267323" cy="352517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448C7D4-5545-0030-FF60-1372C839FD39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77774717-CE6D-259C-E1FD-B71D38B5727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E4B30D5-1FF0-CFD5-5FB8-4CC13B1DEFE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  <p:sp>
        <p:nvSpPr>
          <p:cNvPr id="8" name="Vertical Text Placeholder 3">
            <a:extLst>
              <a:ext uri="{FF2B5EF4-FFF2-40B4-BE49-F238E27FC236}">
                <a16:creationId xmlns:a16="http://schemas.microsoft.com/office/drawing/2014/main" id="{C70EEC44-B080-14BA-84D3-BEC4D9928351}"/>
              </a:ext>
            </a:extLst>
          </p:cNvPr>
          <p:cNvSpPr>
            <a:spLocks noGrp="1"/>
          </p:cNvSpPr>
          <p:nvPr>
            <p:ph type="body" orient="vert" sz="quarter" idx="13" hasCustomPrompt="1"/>
          </p:nvPr>
        </p:nvSpPr>
        <p:spPr>
          <a:xfrm>
            <a:off x="1327916" y="60895"/>
            <a:ext cx="10415016" cy="310896"/>
          </a:xfrm>
        </p:spPr>
        <p:txBody>
          <a:bodyPr vert="horz" anchor="ctr">
            <a:noAutofit/>
          </a:bodyPr>
          <a:lstStyle>
            <a:lvl1pPr marL="0" indent="0">
              <a:buNone/>
              <a:defRPr sz="1000" b="0">
                <a:solidFill>
                  <a:schemeClr val="bg1"/>
                </a:solidFill>
              </a:defRPr>
            </a:lvl1pPr>
            <a:lvl2pPr marL="457200" indent="0">
              <a:buNone/>
              <a:defRPr sz="105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US" dirty="0"/>
              <a:t>CLICK TO EDIT AGENDA BAR  ›  SECTION</a:t>
            </a:r>
          </a:p>
        </p:txBody>
      </p:sp>
    </p:spTree>
    <p:extLst>
      <p:ext uri="{BB962C8B-B14F-4D97-AF65-F5344CB8AC3E}">
        <p14:creationId xmlns:p14="http://schemas.microsoft.com/office/powerpoint/2010/main" val="9653286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and 1 map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C476C4B-4D85-0BCF-B2F9-762F50CCACF6}"/>
              </a:ext>
            </a:extLst>
          </p:cNvPr>
          <p:cNvSpPr/>
          <p:nvPr userDrawn="1"/>
        </p:nvSpPr>
        <p:spPr>
          <a:xfrm rot="16200000">
            <a:off x="5887723" y="-5887722"/>
            <a:ext cx="416560" cy="12192005"/>
          </a:xfrm>
          <a:prstGeom prst="rect">
            <a:avLst/>
          </a:prstGeom>
          <a:solidFill>
            <a:srgbClr val="1F15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5A813D-D9AD-5121-538C-93E50EB4C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53027" y="1778876"/>
            <a:ext cx="4076833" cy="352517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EAE1B-3EFB-CF22-F7D5-658EA3078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845650"/>
            <a:ext cx="10501943" cy="661344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5075486-137B-4E56-36E8-7B84E840C94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27916" y="1778876"/>
            <a:ext cx="6119364" cy="4560964"/>
          </a:xfrm>
          <a:prstGeom prst="roundRect">
            <a:avLst>
              <a:gd name="adj" fmla="val 2385"/>
            </a:avLst>
          </a:prstGeom>
          <a:solidFill>
            <a:schemeClr val="bg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to add map or rendering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32782EE-F6A5-7A5F-3FD0-E586F57D2473}"/>
              </a:ext>
            </a:extLst>
          </p:cNvPr>
          <p:cNvGrpSpPr/>
          <p:nvPr userDrawn="1"/>
        </p:nvGrpSpPr>
        <p:grpSpPr>
          <a:xfrm>
            <a:off x="118872" y="0"/>
            <a:ext cx="1093336" cy="1138516"/>
            <a:chOff x="234951" y="0"/>
            <a:chExt cx="1093336" cy="113851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97755FCA-792C-4B51-B0B4-A16A48DDF3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4951" y="0"/>
              <a:ext cx="1093336" cy="1138516"/>
            </a:xfrm>
            <a:prstGeom prst="rect">
              <a:avLst/>
            </a:prstGeom>
          </p:spPr>
        </p:pic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1B3DF530-C51A-4455-4719-5264334AC51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33" r="33"/>
            <a:stretch/>
          </p:blipFill>
          <p:spPr>
            <a:xfrm>
              <a:off x="502860" y="92447"/>
              <a:ext cx="557148" cy="750792"/>
            </a:xfrm>
            <a:prstGeom prst="rect">
              <a:avLst/>
            </a:prstGeom>
          </p:spPr>
        </p:pic>
      </p:grpSp>
      <p:sp>
        <p:nvSpPr>
          <p:cNvPr id="8" name="Vertical Text Placeholder 3">
            <a:extLst>
              <a:ext uri="{FF2B5EF4-FFF2-40B4-BE49-F238E27FC236}">
                <a16:creationId xmlns:a16="http://schemas.microsoft.com/office/drawing/2014/main" id="{F6897E7E-00B5-3CB4-1806-6BEDB9A94AFE}"/>
              </a:ext>
            </a:extLst>
          </p:cNvPr>
          <p:cNvSpPr>
            <a:spLocks noGrp="1"/>
          </p:cNvSpPr>
          <p:nvPr>
            <p:ph type="body" orient="vert" sz="quarter" idx="13" hasCustomPrompt="1"/>
          </p:nvPr>
        </p:nvSpPr>
        <p:spPr>
          <a:xfrm>
            <a:off x="1327916" y="60895"/>
            <a:ext cx="10415016" cy="310896"/>
          </a:xfrm>
        </p:spPr>
        <p:txBody>
          <a:bodyPr vert="horz" anchor="ctr">
            <a:noAutofit/>
          </a:bodyPr>
          <a:lstStyle>
            <a:lvl1pPr marL="0" indent="0">
              <a:buNone/>
              <a:defRPr sz="1000" b="0">
                <a:solidFill>
                  <a:schemeClr val="bg1"/>
                </a:solidFill>
              </a:defRPr>
            </a:lvl1pPr>
            <a:lvl2pPr marL="457200" indent="0">
              <a:buNone/>
              <a:defRPr sz="105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US"/>
              <a:t>CLICK TO EDIT AGENDA BAR  ›  SECTION</a:t>
            </a:r>
          </a:p>
        </p:txBody>
      </p:sp>
    </p:spTree>
    <p:extLst>
      <p:ext uri="{BB962C8B-B14F-4D97-AF65-F5344CB8AC3E}">
        <p14:creationId xmlns:p14="http://schemas.microsoft.com/office/powerpoint/2010/main" val="2910918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9867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B69189-4450-0850-28D0-F2B86F8FF5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5251" y="1912937"/>
            <a:ext cx="1015854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itle Placeholder 4">
            <a:extLst>
              <a:ext uri="{FF2B5EF4-FFF2-40B4-BE49-F238E27FC236}">
                <a16:creationId xmlns:a16="http://schemas.microsoft.com/office/drawing/2014/main" id="{82666160-D091-02B7-3AAB-EF92FE697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251" y="48704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01564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07" r:id="rId2"/>
    <p:sldLayoutId id="2147483703" r:id="rId3"/>
    <p:sldLayoutId id="2147483686" r:id="rId4"/>
    <p:sldLayoutId id="2147483689" r:id="rId5"/>
    <p:sldLayoutId id="2147483690" r:id="rId6"/>
    <p:sldLayoutId id="2147483675" r:id="rId7"/>
    <p:sldLayoutId id="2147483688" r:id="rId8"/>
    <p:sldLayoutId id="2147483694" r:id="rId9"/>
    <p:sldLayoutId id="2147483684" r:id="rId10"/>
    <p:sldLayoutId id="2147483685" r:id="rId11"/>
    <p:sldLayoutId id="2147483692" r:id="rId12"/>
    <p:sldLayoutId id="2147483691" r:id="rId13"/>
    <p:sldLayoutId id="2147483693" r:id="rId14"/>
    <p:sldLayoutId id="2147483696" r:id="rId15"/>
    <p:sldLayoutId id="2147483695" r:id="rId16"/>
    <p:sldLayoutId id="2147483697" r:id="rId17"/>
    <p:sldLayoutId id="2147483699" r:id="rId18"/>
    <p:sldLayoutId id="2147483698" r:id="rId19"/>
    <p:sldLayoutId id="2147483700" r:id="rId20"/>
    <p:sldLayoutId id="2147483702" r:id="rId21"/>
    <p:sldLayoutId id="2147483701" r:id="rId22"/>
    <p:sldLayoutId id="2147483773" r:id="rId23"/>
    <p:sldLayoutId id="2147483714" r:id="rId24"/>
    <p:sldLayoutId id="2147483724" r:id="rId25"/>
    <p:sldLayoutId id="2147483723" r:id="rId26"/>
    <p:sldLayoutId id="2147483715" r:id="rId27"/>
    <p:sldLayoutId id="2147483726" r:id="rId28"/>
    <p:sldLayoutId id="2147483727" r:id="rId29"/>
    <p:sldLayoutId id="2147483728" r:id="rId30"/>
    <p:sldLayoutId id="2147483729" r:id="rId31"/>
    <p:sldLayoutId id="2147483730" r:id="rId32"/>
    <p:sldLayoutId id="2147483679" r:id="rId33"/>
    <p:sldLayoutId id="2147483713" r:id="rId34"/>
    <p:sldLayoutId id="2147483725" r:id="rId35"/>
    <p:sldLayoutId id="2147483716" r:id="rId36"/>
    <p:sldLayoutId id="2147483717" r:id="rId37"/>
    <p:sldLayoutId id="2147483718" r:id="rId38"/>
    <p:sldLayoutId id="2147483711" r:id="rId39"/>
    <p:sldLayoutId id="2147483720" r:id="rId40"/>
    <p:sldLayoutId id="2147483719" r:id="rId41"/>
    <p:sldLayoutId id="2147483721" r:id="rId42"/>
    <p:sldLayoutId id="2147483722" r:id="rId43"/>
    <p:sldLayoutId id="2147483777" r:id="rId44"/>
    <p:sldLayoutId id="2147483778" r:id="rId45"/>
    <p:sldLayoutId id="2147483779" r:id="rId46"/>
    <p:sldLayoutId id="2147483780" r:id="rId47"/>
    <p:sldLayoutId id="2147483781" r:id="rId4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tx1"/>
          </a:solidFill>
          <a:latin typeface="Quincy CF" pitchFamily="2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Be Vietnam Pro" pitchFamily="2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Be Vietnam Pro" pitchFamily="2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Be Vietnam Pro" pitchFamily="2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Be Vietnam Pro" pitchFamily="2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Be Vietnam Pro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g"/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9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9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99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F6F7FD34-7200-2459-86FA-CB0F1DCE34A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1579" r="21579"/>
          <a:stretch/>
        </p:blipFill>
        <p:spPr>
          <a:xfrm>
            <a:off x="6344610" y="0"/>
            <a:ext cx="5855187" cy="6867144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FE913513-63EE-7F4D-B521-BADCAA26D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Atlanta Beltline, Inc. CEO Report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2908F2F-4ADB-CA6A-5A4E-7C5C35F203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Board of Directors</a:t>
            </a:r>
          </a:p>
          <a:p>
            <a:r>
              <a:rPr lang="en-US" dirty="0"/>
              <a:t>Executive Committee Meeting</a:t>
            </a:r>
          </a:p>
          <a:p>
            <a:r>
              <a:rPr lang="en-US" dirty="0"/>
              <a:t>Wednesday, February 11, 2026</a:t>
            </a:r>
          </a:p>
        </p:txBody>
      </p:sp>
    </p:spTree>
    <p:extLst>
      <p:ext uri="{BB962C8B-B14F-4D97-AF65-F5344CB8AC3E}">
        <p14:creationId xmlns:p14="http://schemas.microsoft.com/office/powerpoint/2010/main" val="3920261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BE8074-8A66-6985-77E6-12EB15F3B7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39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15DA3F-A8AA-25AA-83B4-71C67AE8F4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53027" y="1778875"/>
            <a:ext cx="4076833" cy="4397335"/>
          </a:xfrm>
        </p:spPr>
        <p:txBody>
          <a:bodyPr/>
          <a:lstStyle/>
          <a:p>
            <a:r>
              <a:rPr lang="en-US" dirty="0"/>
              <a:t>The $25 million USDOT BUILD Grant has been executed to support construction of the Northeast Trail – Segment 3 and Connector Trails.</a:t>
            </a:r>
          </a:p>
          <a:p>
            <a:pPr lvl="1"/>
            <a:r>
              <a:rPr lang="en-US" dirty="0"/>
              <a:t>The BUILD Grant was previously known as the RAISE Grant.</a:t>
            </a:r>
          </a:p>
          <a:p>
            <a:r>
              <a:rPr lang="en-US" dirty="0"/>
              <a:t>This project marks the first direct connection between the Beltline and a MARTA transit station at Lindbergh.</a:t>
            </a:r>
          </a:p>
          <a:p>
            <a:r>
              <a:rPr lang="en-US" dirty="0"/>
              <a:t>This award is the largest federal grant in Beltline history.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7D13C92-D520-5D68-2BAF-FE5C352FF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USDOT BUILD Grant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886216F-C968-7F21-4405-AC63FC87AE4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67" b="6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77346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17CF33-125C-732F-F770-52BC357CFA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53027" y="1778876"/>
            <a:ext cx="4254943" cy="4560964"/>
          </a:xfrm>
        </p:spPr>
        <p:txBody>
          <a:bodyPr/>
          <a:lstStyle/>
          <a:p>
            <a:pPr fontAlgn="base"/>
            <a:r>
              <a:rPr lang="en-US" dirty="0"/>
              <a:t>In December, the Beltline launched a new Digital Information Hub to help local businesses prepare, plan, and participate for FIFA World Cup 2026™.</a:t>
            </a:r>
          </a:p>
          <a:p>
            <a:r>
              <a:rPr lang="en-US" dirty="0"/>
              <a:t>The Business Readiness &amp; Activation Toolkit  was also designed to help entrepreneurs get ready and activate on the Beltline.</a:t>
            </a:r>
          </a:p>
          <a:p>
            <a:r>
              <a:rPr lang="en-US" dirty="0"/>
              <a:t>Visit beltline.org/</a:t>
            </a:r>
            <a:r>
              <a:rPr lang="en-US" dirty="0" err="1"/>
              <a:t>fifa</a:t>
            </a:r>
            <a:r>
              <a:rPr lang="en-US" dirty="0"/>
              <a:t>-world-cup to learn more.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E919C3-3612-1F69-8633-73001FABC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292" y="731350"/>
            <a:ext cx="10501943" cy="661344"/>
          </a:xfrm>
        </p:spPr>
        <p:txBody>
          <a:bodyPr/>
          <a:lstStyle/>
          <a:p>
            <a:r>
              <a:rPr lang="en-US" sz="4000" b="0" dirty="0"/>
              <a:t>FIFA World Cup 2026™</a:t>
            </a:r>
            <a:r>
              <a:rPr lang="en-US" sz="4000" dirty="0"/>
              <a:t> Digital Hub Now Live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F3A93AF-2C9A-E337-DADC-45C3DB747BE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7272" b="8297"/>
          <a:stretch>
            <a:fillRect/>
          </a:stretch>
        </p:blipFill>
        <p:spPr>
          <a:xfrm>
            <a:off x="1379292" y="1506994"/>
            <a:ext cx="6119364" cy="5166700"/>
          </a:xfrm>
        </p:spPr>
      </p:pic>
    </p:spTree>
    <p:extLst>
      <p:ext uri="{BB962C8B-B14F-4D97-AF65-F5344CB8AC3E}">
        <p14:creationId xmlns:p14="http://schemas.microsoft.com/office/powerpoint/2010/main" val="2560337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2AD6A-9A59-FD4C-AFFD-4929A4A2E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A53BB28C-8B5C-0971-E84B-071CB2ADE0B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31294" t="271" r="18728" b="-271"/>
          <a:stretch>
            <a:fillRect/>
          </a:stretch>
        </p:blipFill>
        <p:spPr>
          <a:xfrm>
            <a:off x="7042150" y="696913"/>
            <a:ext cx="2375227" cy="3168077"/>
          </a:xfrm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67D53E00-AEED-1432-B4FC-3B078BFA678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31207" r="21389"/>
          <a:stretch>
            <a:fillRect/>
          </a:stretch>
        </p:blipFill>
        <p:spPr>
          <a:xfrm>
            <a:off x="9606241" y="696913"/>
            <a:ext cx="2252679" cy="3168077"/>
          </a:xfrm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1A949E05-785B-EAEF-79DE-33386CBFA332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t="13773" b="7450"/>
          <a:stretch>
            <a:fillRect/>
          </a:stretch>
        </p:blipFill>
        <p:spPr>
          <a:xfrm>
            <a:off x="7032724" y="4043429"/>
            <a:ext cx="4826196" cy="2534653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C216739-64EC-3F67-5DFF-FA8BF40C9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959071"/>
            <a:ext cx="6089920" cy="1321880"/>
          </a:xfrm>
        </p:spPr>
        <p:txBody>
          <a:bodyPr/>
          <a:lstStyle/>
          <a:p>
            <a:r>
              <a:rPr lang="en-US" sz="4000" dirty="0"/>
              <a:t>Bike Park at </a:t>
            </a:r>
            <a:br>
              <a:rPr lang="en-US" sz="4000" dirty="0"/>
            </a:br>
            <a:r>
              <a:rPr lang="en-US" sz="4000" dirty="0"/>
              <a:t>Shirley C. Franklin Park Groundbreaking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F7EAC8-69BC-0968-2AAC-C300ADF43B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917" y="2654787"/>
            <a:ext cx="4643676" cy="352517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71914"/>
                </a:solidFill>
              </a:rPr>
              <a:t>On Jan. 22</a:t>
            </a:r>
            <a:r>
              <a:rPr lang="en-US" baseline="30000" dirty="0">
                <a:solidFill>
                  <a:srgbClr val="071914"/>
                </a:solidFill>
              </a:rPr>
              <a:t>nd</a:t>
            </a:r>
            <a:r>
              <a:rPr lang="en-US" dirty="0">
                <a:solidFill>
                  <a:srgbClr val="071914"/>
                </a:solidFill>
              </a:rPr>
              <a:t>, the groundbreaking was held for Phase I of Bike Park at Shirley C. Franklin Park</a:t>
            </a:r>
          </a:p>
          <a:p>
            <a:r>
              <a:rPr lang="en-US" dirty="0"/>
              <a:t>The Bike Park is a significant investment in Atlanta’s Westside communities.</a:t>
            </a:r>
          </a:p>
          <a:p>
            <a:r>
              <a:rPr lang="en-US" dirty="0"/>
              <a:t>The first phase includes a pump track, bicycle playground, and a skills course.</a:t>
            </a:r>
          </a:p>
        </p:txBody>
      </p:sp>
      <p:sp>
        <p:nvSpPr>
          <p:cNvPr id="2" name="Vertical Text Placeholder 1">
            <a:extLst>
              <a:ext uri="{FF2B5EF4-FFF2-40B4-BE49-F238E27FC236}">
                <a16:creationId xmlns:a16="http://schemas.microsoft.com/office/drawing/2014/main" id="{786C5540-F301-301E-3C65-8E4804DC343E}"/>
              </a:ext>
            </a:extLst>
          </p:cNvPr>
          <p:cNvSpPr>
            <a:spLocks noGrp="1"/>
          </p:cNvSpPr>
          <p:nvPr>
            <p:ph type="body" orient="vert" sz="quarter" idx="13"/>
          </p:nvPr>
        </p:nvSpPr>
        <p:spPr/>
        <p:txBody>
          <a:bodyPr/>
          <a:lstStyle/>
          <a:p>
            <a:r>
              <a:rPr lang="en-US" dirty="0">
                <a:latin typeface="Be Vietnam Pro"/>
                <a:cs typeface="Be Vietnam Pro Medium"/>
              </a:rPr>
              <a:t>WELCOME</a:t>
            </a:r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 ›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Be Vietnam Pro"/>
                <a:cs typeface="Be Vietnam Pro Medium"/>
              </a:rPr>
              <a:t>TRAILS &amp; TRANSIT </a:t>
            </a:r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›</a:t>
            </a:r>
            <a:r>
              <a:rPr lang="en-US" dirty="0">
                <a:solidFill>
                  <a:srgbClr val="77766D"/>
                </a:solidFill>
                <a:latin typeface="Be Vietnam Pro"/>
                <a:ea typeface="+mn-lt"/>
                <a:cs typeface="+mn-lt"/>
              </a:rPr>
              <a:t> HOUSING › ECONOMIC DEVELOPMENT &gt; Q&amp;A</a:t>
            </a:r>
            <a:endParaRPr lang="en-US" dirty="0">
              <a:solidFill>
                <a:srgbClr val="000000"/>
              </a:solidFill>
              <a:latin typeface="Be Vietnam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4646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099177-E427-81B1-7F17-7BFF623003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27495" y="1666414"/>
            <a:ext cx="4676273" cy="5063249"/>
          </a:xfrm>
        </p:spPr>
        <p:txBody>
          <a:bodyPr/>
          <a:lstStyle/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85% of the mainline trail (the 22-mile loop) is either complete or under construction.</a:t>
            </a: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 pitchFamily="2" charset="0"/>
              <a:cs typeface="Be Vietnam Pro Medium"/>
            </a:endParaRP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13.6 miles of mainline trail have been delivered, along with 10.3 miles of connector trails.</a:t>
            </a:r>
            <a:endParaRPr lang="en-US" dirty="0">
              <a:solidFill>
                <a:srgbClr val="011A14"/>
              </a:solidFill>
              <a:latin typeface="BeVietnamPro"/>
              <a:cs typeface="Be Vietnam Pro Medium"/>
            </a:endParaRP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/>
            </a:endParaRP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</a:rPr>
              <a:t>Design is complete for the majority of the Northern Arc, with real estate acquisition in the final stages.</a:t>
            </a: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/>
            </a:endParaRPr>
          </a:p>
          <a:p>
            <a:pPr marL="241300" marR="69215">
              <a:spcBef>
                <a:spcPts val="100"/>
              </a:spcBef>
              <a:buClr>
                <a:srgbClr val="011A13"/>
              </a:buClr>
              <a:buFont typeface="Arial"/>
              <a:buChar char="•"/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</a:rPr>
              <a:t>16.7 miles are anticipated to be open by spring 2026. Schedules for the Southside Trail have been extended due to unforeseen conditions.</a:t>
            </a:r>
          </a:p>
          <a:p>
            <a:pPr marL="12700" marR="69215" indent="0">
              <a:spcBef>
                <a:spcPts val="100"/>
              </a:spcBef>
              <a:buClr>
                <a:srgbClr val="011A13"/>
              </a:buClr>
              <a:buNone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/>
            </a:endParaRPr>
          </a:p>
          <a:p>
            <a:pPr marL="12700" marR="69215" indent="0">
              <a:spcBef>
                <a:spcPts val="100"/>
              </a:spcBef>
              <a:buClr>
                <a:srgbClr val="011A13"/>
              </a:buClr>
              <a:buNone/>
              <a:tabLst>
                <a:tab pos="241300" algn="l"/>
              </a:tabLst>
            </a:pPr>
            <a:endParaRPr lang="en-US" dirty="0"/>
          </a:p>
          <a:p>
            <a:pPr marL="12700" marR="69215" indent="0">
              <a:spcBef>
                <a:spcPts val="100"/>
              </a:spcBef>
              <a:buClr>
                <a:srgbClr val="011A13"/>
              </a:buClr>
              <a:buNone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 pitchFamily="2" charset="0"/>
              <a:cs typeface="Be Vietnam Pro Medium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887F8E6-C9BB-E836-98EE-113986D09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Completing the Loop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6422C60E-7DFA-1286-7B79-F5CD99E2DA2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876" r="837"/>
          <a:stretch>
            <a:fillRect/>
          </a:stretch>
        </p:blipFill>
        <p:spPr>
          <a:xfrm>
            <a:off x="793819" y="1778876"/>
            <a:ext cx="6522215" cy="4421398"/>
          </a:xfr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2" name="Vertical Text Placeholder 1">
            <a:extLst>
              <a:ext uri="{FF2B5EF4-FFF2-40B4-BE49-F238E27FC236}">
                <a16:creationId xmlns:a16="http://schemas.microsoft.com/office/drawing/2014/main" id="{B1447A0E-C0A2-B322-4B21-78096D01DBF4}"/>
              </a:ext>
            </a:extLst>
          </p:cNvPr>
          <p:cNvSpPr>
            <a:spLocks noGrp="1"/>
          </p:cNvSpPr>
          <p:nvPr>
            <p:ph type="body" orient="vert" sz="quarter" idx="13"/>
          </p:nvPr>
        </p:nvSpPr>
        <p:spPr/>
        <p:txBody>
          <a:bodyPr/>
          <a:lstStyle/>
          <a:p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WELCOME › </a:t>
            </a:r>
            <a:r>
              <a:rPr lang="en-US" dirty="0">
                <a:latin typeface="Be Vietnam Pro"/>
                <a:cs typeface="Be Vietnam Pro Medium"/>
              </a:rPr>
              <a:t>TRAILS &amp; TRANSIT </a:t>
            </a:r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›</a:t>
            </a:r>
            <a:r>
              <a:rPr lang="en-US" dirty="0">
                <a:solidFill>
                  <a:srgbClr val="77766D"/>
                </a:solidFill>
                <a:latin typeface="Be Vietnam Pro"/>
                <a:ea typeface="+mn-lt"/>
                <a:cs typeface="+mn-lt"/>
              </a:rPr>
              <a:t> HOUSING › ECONOMIC DEVELOPMENT &gt; Q&amp;A</a:t>
            </a:r>
            <a:endParaRPr lang="en-US" dirty="0">
              <a:solidFill>
                <a:srgbClr val="000000"/>
              </a:solidFill>
              <a:latin typeface="Be Vietnam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83062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DCD3-F3AD-8C86-B88F-8D81C62F86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>
            <a:extLst>
              <a:ext uri="{FF2B5EF4-FFF2-40B4-BE49-F238E27FC236}">
                <a16:creationId xmlns:a16="http://schemas.microsoft.com/office/drawing/2014/main" id="{0866D0FF-9034-9892-3B32-939889ED1D33}"/>
              </a:ext>
            </a:extLst>
          </p:cNvPr>
          <p:cNvSpPr txBox="1"/>
          <p:nvPr/>
        </p:nvSpPr>
        <p:spPr>
          <a:xfrm>
            <a:off x="7305964" y="1774113"/>
            <a:ext cx="4886036" cy="4721805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>
                <a:solidFill>
                  <a:srgbClr val="011A13"/>
                </a:solidFill>
                <a:latin typeface="Be Vietnam Pro"/>
                <a:cs typeface="Be Vietnam Pro Medium"/>
              </a:rPr>
              <a:t>Northwest Trail – Segment 1</a:t>
            </a: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: Anticipated by late 2027</a:t>
            </a:r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endParaRPr lang="en-US" dirty="0"/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>
                <a:solidFill>
                  <a:srgbClr val="011A13"/>
                </a:solidFill>
                <a:latin typeface="Be Vietnam Pro"/>
                <a:cs typeface="Be Vietnam Pro Medium"/>
              </a:rPr>
              <a:t>Northwest Trail – Segment 4A</a:t>
            </a: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: Anticipated by summer 2027</a:t>
            </a:r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endParaRPr lang="en-US" dirty="0"/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>
                <a:solidFill>
                  <a:srgbClr val="011A13"/>
                </a:solidFill>
                <a:latin typeface="Be Vietnam Pro"/>
                <a:cs typeface="Be Vietnam Pro Medium"/>
              </a:rPr>
              <a:t>Southside Trail – Segments 2+3</a:t>
            </a: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: Anticipated by spring 2026</a:t>
            </a:r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endParaRPr lang="en-US" dirty="0"/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>
                <a:solidFill>
                  <a:srgbClr val="011A13"/>
                </a:solidFill>
                <a:latin typeface="Be Vietnam Pro"/>
                <a:cs typeface="Be Vietnam Pro Medium"/>
              </a:rPr>
              <a:t>Southside Trail – Segments 4+5</a:t>
            </a: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: Anticipated by spring 2026</a:t>
            </a:r>
          </a:p>
          <a:p>
            <a:pPr marL="12700" marR="69215">
              <a:buClr>
                <a:srgbClr val="011A13"/>
              </a:buClr>
              <a:tabLst>
                <a:tab pos="241300" algn="l"/>
              </a:tabLst>
            </a:pPr>
            <a:endParaRPr lang="en-US" dirty="0"/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 err="1">
                <a:solidFill>
                  <a:srgbClr val="011A13"/>
                </a:solidFill>
                <a:latin typeface="Be Vietnam Pro"/>
                <a:cs typeface="Be Vietnam Pro Medium"/>
              </a:rPr>
              <a:t>Enota</a:t>
            </a:r>
            <a:r>
              <a:rPr lang="en-US" u="sng" dirty="0">
                <a:solidFill>
                  <a:srgbClr val="011A13"/>
                </a:solidFill>
                <a:latin typeface="Be Vietnam Pro"/>
                <a:cs typeface="Be Vietnam Pro Medium"/>
              </a:rPr>
              <a:t> Park</a:t>
            </a: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: </a:t>
            </a:r>
          </a:p>
          <a:p>
            <a:pPr marL="12700" marR="69215">
              <a:buClr>
                <a:srgbClr val="011A13"/>
              </a:buClr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  <a:cs typeface="Be Vietnam Pro Medium"/>
              </a:rPr>
              <a:t>	  Anticipated by summer 2026</a:t>
            </a:r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endParaRPr lang="en-US" dirty="0">
              <a:solidFill>
                <a:srgbClr val="011A13"/>
              </a:solidFill>
              <a:latin typeface="Be Vietnam Pro"/>
              <a:cs typeface="Be Vietnam Pro Medium"/>
            </a:endParaRPr>
          </a:p>
          <a:p>
            <a:pPr marL="355600" marR="69215" indent="-342900">
              <a:buClr>
                <a:srgbClr val="011A13"/>
              </a:buClr>
              <a:buFont typeface="Arial" panose="020B0604020202020204" pitchFamily="34" charset="0"/>
              <a:buChar char="•"/>
              <a:tabLst>
                <a:tab pos="241300" algn="l"/>
              </a:tabLst>
            </a:pPr>
            <a:r>
              <a:rPr lang="en-US" u="sng" dirty="0">
                <a:solidFill>
                  <a:srgbClr val="011A13"/>
                </a:solidFill>
                <a:latin typeface="Be Vietnam Pro"/>
              </a:rPr>
              <a:t>Bike Park Ph 1 - Shirley Franklin Park</a:t>
            </a:r>
            <a:r>
              <a:rPr lang="en-US" dirty="0">
                <a:solidFill>
                  <a:srgbClr val="011A13"/>
                </a:solidFill>
                <a:latin typeface="Be Vietnam Pro"/>
              </a:rPr>
              <a:t>: </a:t>
            </a:r>
          </a:p>
          <a:p>
            <a:pPr marL="12700" marR="69215">
              <a:buClr>
                <a:srgbClr val="011A13"/>
              </a:buClr>
              <a:tabLst>
                <a:tab pos="241300" algn="l"/>
              </a:tabLst>
            </a:pPr>
            <a:r>
              <a:rPr lang="en-US" dirty="0">
                <a:solidFill>
                  <a:srgbClr val="011A13"/>
                </a:solidFill>
                <a:latin typeface="Be Vietnam Pro"/>
              </a:rPr>
              <a:t>      Anticipated by late fall 2026</a:t>
            </a:r>
            <a:endParaRPr lang="en-US" dirty="0">
              <a:solidFill>
                <a:srgbClr val="011A13"/>
              </a:solidFill>
              <a:latin typeface="Be Vietnam Pro"/>
              <a:cs typeface="Be Vietnam Pro Medium"/>
            </a:endParaRPr>
          </a:p>
        </p:txBody>
      </p:sp>
      <p:sp>
        <p:nvSpPr>
          <p:cNvPr id="7" name="object 7">
            <a:extLst>
              <a:ext uri="{FF2B5EF4-FFF2-40B4-BE49-F238E27FC236}">
                <a16:creationId xmlns:a16="http://schemas.microsoft.com/office/drawing/2014/main" id="{323998A6-23B6-B265-BE1C-0F98FF2ABB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6061" y="867981"/>
            <a:ext cx="10501943" cy="6905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dirty="0">
                <a:solidFill>
                  <a:srgbClr val="011A13"/>
                </a:solidFill>
              </a:rPr>
              <a:t>Under Construction</a:t>
            </a:r>
            <a:endParaRPr lang="en-US" spc="-20" dirty="0">
              <a:solidFill>
                <a:srgbClr val="011A13"/>
              </a:solidFill>
            </a:endParaRP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3E7BD111-ECF0-441E-C3AF-F1D4E841ED8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5303" r="5303"/>
          <a:stretch/>
        </p:blipFill>
        <p:spPr>
          <a:xfrm>
            <a:off x="1050828" y="1778876"/>
            <a:ext cx="6119364" cy="4560964"/>
          </a:xfrm>
        </p:spPr>
      </p:pic>
      <p:sp>
        <p:nvSpPr>
          <p:cNvPr id="10" name="object 10">
            <a:extLst>
              <a:ext uri="{FF2B5EF4-FFF2-40B4-BE49-F238E27FC236}">
                <a16:creationId xmlns:a16="http://schemas.microsoft.com/office/drawing/2014/main" id="{4ADF2B71-750A-033A-6D16-79BBAD903026}"/>
              </a:ext>
            </a:extLst>
          </p:cNvPr>
          <p:cNvSpPr/>
          <p:nvPr/>
        </p:nvSpPr>
        <p:spPr>
          <a:xfrm>
            <a:off x="1046061" y="1774113"/>
            <a:ext cx="6129020" cy="4570730"/>
          </a:xfrm>
          <a:custGeom>
            <a:avLst/>
            <a:gdLst/>
            <a:ahLst/>
            <a:cxnLst/>
            <a:rect l="l" t="t" r="r" b="b"/>
            <a:pathLst>
              <a:path w="6129020" h="4570730">
                <a:moveTo>
                  <a:pt x="113309" y="0"/>
                </a:moveTo>
                <a:lnTo>
                  <a:pt x="6015583" y="0"/>
                </a:lnTo>
                <a:lnTo>
                  <a:pt x="6038227" y="2286"/>
                </a:lnTo>
                <a:lnTo>
                  <a:pt x="6078842" y="19380"/>
                </a:lnTo>
                <a:lnTo>
                  <a:pt x="6109512" y="50050"/>
                </a:lnTo>
                <a:lnTo>
                  <a:pt x="6126607" y="90665"/>
                </a:lnTo>
                <a:lnTo>
                  <a:pt x="6128893" y="113309"/>
                </a:lnTo>
                <a:lnTo>
                  <a:pt x="6128893" y="4457179"/>
                </a:lnTo>
                <a:lnTo>
                  <a:pt x="6119990" y="4501146"/>
                </a:lnTo>
                <a:lnTo>
                  <a:pt x="6095657" y="4537252"/>
                </a:lnTo>
                <a:lnTo>
                  <a:pt x="6059551" y="4561586"/>
                </a:lnTo>
                <a:lnTo>
                  <a:pt x="6015583" y="4570488"/>
                </a:lnTo>
                <a:lnTo>
                  <a:pt x="113309" y="4570488"/>
                </a:lnTo>
                <a:lnTo>
                  <a:pt x="69341" y="4561586"/>
                </a:lnTo>
                <a:lnTo>
                  <a:pt x="33248" y="4537252"/>
                </a:lnTo>
                <a:lnTo>
                  <a:pt x="8902" y="4501146"/>
                </a:lnTo>
                <a:lnTo>
                  <a:pt x="0" y="4457179"/>
                </a:lnTo>
                <a:lnTo>
                  <a:pt x="0" y="113309"/>
                </a:lnTo>
                <a:lnTo>
                  <a:pt x="8902" y="69342"/>
                </a:lnTo>
                <a:lnTo>
                  <a:pt x="33248" y="33235"/>
                </a:lnTo>
                <a:lnTo>
                  <a:pt x="69341" y="8902"/>
                </a:lnTo>
                <a:lnTo>
                  <a:pt x="113309" y="0"/>
                </a:lnTo>
                <a:close/>
              </a:path>
            </a:pathLst>
          </a:custGeom>
          <a:ln w="9524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42972063-87E0-B57E-80AE-9EB53574868E}"/>
              </a:ext>
            </a:extLst>
          </p:cNvPr>
          <p:cNvSpPr txBox="1"/>
          <p:nvPr/>
        </p:nvSpPr>
        <p:spPr>
          <a:xfrm>
            <a:off x="3209021" y="3810913"/>
            <a:ext cx="865277" cy="210955"/>
          </a:xfrm>
          <a:prstGeom prst="rect">
            <a:avLst/>
          </a:prstGeom>
          <a:solidFill>
            <a:srgbClr val="7E7E7E">
              <a:alpha val="81176"/>
            </a:srgbClr>
          </a:solidFill>
        </p:spPr>
        <p:txBody>
          <a:bodyPr vert="horz" wrap="square" lIns="0" tIns="33655" rIns="0" bIns="0" rtlCol="0" anchor="t">
            <a:spAutoFit/>
          </a:bodyPr>
          <a:lstStyle/>
          <a:p>
            <a:pPr marL="50165">
              <a:spcBef>
                <a:spcPts val="265"/>
              </a:spcBef>
            </a:pPr>
            <a:r>
              <a:rPr lang="en-US" sz="1150" i="1" spc="-35" err="1">
                <a:solidFill>
                  <a:srgbClr val="FFFFFF"/>
                </a:solidFill>
                <a:latin typeface="Be Vietnam Pro Light"/>
                <a:cs typeface="Be Vietnam Pro Light"/>
              </a:rPr>
              <a:t>Enota</a:t>
            </a:r>
            <a:r>
              <a:rPr lang="en-US" sz="1150" i="1" spc="-35">
                <a:solidFill>
                  <a:srgbClr val="FFFFFF"/>
                </a:solidFill>
                <a:latin typeface="Be Vietnam Pro Light"/>
                <a:cs typeface="Be Vietnam Pro Light"/>
              </a:rPr>
              <a:t> Park</a:t>
            </a:r>
          </a:p>
        </p:txBody>
      </p:sp>
      <p:sp>
        <p:nvSpPr>
          <p:cNvPr id="8" name="object 10">
            <a:extLst>
              <a:ext uri="{FF2B5EF4-FFF2-40B4-BE49-F238E27FC236}">
                <a16:creationId xmlns:a16="http://schemas.microsoft.com/office/drawing/2014/main" id="{01A2A0C6-6541-C024-5E15-44752B3D1DC3}"/>
              </a:ext>
            </a:extLst>
          </p:cNvPr>
          <p:cNvSpPr txBox="1"/>
          <p:nvPr/>
        </p:nvSpPr>
        <p:spPr>
          <a:xfrm>
            <a:off x="4816022" y="6117739"/>
            <a:ext cx="2358467" cy="217883"/>
          </a:xfrm>
          <a:prstGeom prst="rect">
            <a:avLst/>
          </a:prstGeom>
          <a:solidFill>
            <a:srgbClr val="7E7E7E">
              <a:alpha val="81176"/>
            </a:srgbClr>
          </a:solidFill>
        </p:spPr>
        <p:txBody>
          <a:bodyPr vert="horz" wrap="square" lIns="0" tIns="33655" rIns="0" bIns="0" rtlCol="0" anchor="t">
            <a:spAutoFit/>
          </a:bodyPr>
          <a:lstStyle/>
          <a:p>
            <a:pPr marL="50165">
              <a:spcBef>
                <a:spcPts val="265"/>
              </a:spcBef>
            </a:pPr>
            <a:r>
              <a:rPr lang="en-US" sz="1200" i="1" spc="-35" dirty="0">
                <a:solidFill>
                  <a:srgbClr val="FFFFFF"/>
                </a:solidFill>
                <a:latin typeface="Be Vietnam Pro Light"/>
                <a:cs typeface="Be Vietnam Pro Light"/>
              </a:rPr>
              <a:t>Southside Trail - Segment 2 &amp; 3</a:t>
            </a:r>
            <a:endParaRPr sz="1150" dirty="0">
              <a:latin typeface="Be Vietnam Pro Light"/>
              <a:cs typeface="Be Vietnam Pro Light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D78CE952-EF3E-AB4E-5562-32F458F8E0ED}"/>
              </a:ext>
            </a:extLst>
          </p:cNvPr>
          <p:cNvSpPr txBox="1"/>
          <p:nvPr/>
        </p:nvSpPr>
        <p:spPr>
          <a:xfrm>
            <a:off x="1862210" y="6116972"/>
            <a:ext cx="2213210" cy="218650"/>
          </a:xfrm>
          <a:prstGeom prst="rect">
            <a:avLst/>
          </a:prstGeom>
          <a:solidFill>
            <a:srgbClr val="7E7E7E">
              <a:alpha val="81176"/>
            </a:srgbClr>
          </a:solidFill>
        </p:spPr>
        <p:txBody>
          <a:bodyPr vert="horz" wrap="square" lIns="0" tIns="33655" rIns="0" bIns="0" rtlCol="0" anchor="t">
            <a:spAutoFit/>
          </a:bodyPr>
          <a:lstStyle/>
          <a:p>
            <a:r>
              <a:rPr lang="en-US" sz="1200" i="1" spc="-35" dirty="0">
                <a:solidFill>
                  <a:srgbClr val="FFFFFF"/>
                </a:solidFill>
                <a:latin typeface="Be Vietnam Pro Light"/>
              </a:rPr>
              <a:t>Northwest Trail – Segment 4A</a:t>
            </a:r>
            <a:endParaRPr lang="en-US" sz="1200" spc="-35" dirty="0">
              <a:solidFill>
                <a:srgbClr val="000000"/>
              </a:solidFill>
              <a:latin typeface="Be Vietnam Pro Light"/>
            </a:endParaRPr>
          </a:p>
        </p:txBody>
      </p:sp>
      <p:sp>
        <p:nvSpPr>
          <p:cNvPr id="12" name="object 10">
            <a:extLst>
              <a:ext uri="{FF2B5EF4-FFF2-40B4-BE49-F238E27FC236}">
                <a16:creationId xmlns:a16="http://schemas.microsoft.com/office/drawing/2014/main" id="{824EC2B8-3BE9-A110-3CA1-E81847855C54}"/>
              </a:ext>
            </a:extLst>
          </p:cNvPr>
          <p:cNvSpPr txBox="1"/>
          <p:nvPr/>
        </p:nvSpPr>
        <p:spPr>
          <a:xfrm>
            <a:off x="5091325" y="3803218"/>
            <a:ext cx="2078867" cy="218650"/>
          </a:xfrm>
          <a:prstGeom prst="rect">
            <a:avLst/>
          </a:prstGeom>
          <a:solidFill>
            <a:srgbClr val="7E7E7E">
              <a:alpha val="81176"/>
            </a:srgbClr>
          </a:solidFill>
        </p:spPr>
        <p:txBody>
          <a:bodyPr vert="horz" wrap="square" lIns="0" tIns="33655" rIns="0" bIns="0" rtlCol="0" anchor="t">
            <a:spAutoFit/>
          </a:bodyPr>
          <a:lstStyle/>
          <a:p>
            <a:pPr marL="50165">
              <a:spcBef>
                <a:spcPts val="265"/>
              </a:spcBef>
            </a:pPr>
            <a:r>
              <a:rPr lang="en-US" sz="1200" i="1" spc="-35" dirty="0">
                <a:solidFill>
                  <a:srgbClr val="FFFFFF"/>
                </a:solidFill>
                <a:latin typeface="Be Vietnam Pro Light"/>
              </a:rPr>
              <a:t>Northwest Trail- Segment 1 </a:t>
            </a:r>
            <a:endParaRPr lang="en-US" dirty="0"/>
          </a:p>
        </p:txBody>
      </p:sp>
      <p:sp>
        <p:nvSpPr>
          <p:cNvPr id="3" name="Vertical Text Placeholder 6">
            <a:extLst>
              <a:ext uri="{FF2B5EF4-FFF2-40B4-BE49-F238E27FC236}">
                <a16:creationId xmlns:a16="http://schemas.microsoft.com/office/drawing/2014/main" id="{A9D07D75-E3BF-5349-99C1-DF1BB951A7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7916" y="60895"/>
            <a:ext cx="10415016" cy="310896"/>
          </a:xfrm>
        </p:spPr>
        <p:txBody>
          <a:bodyPr/>
          <a:lstStyle/>
          <a:p>
            <a:r>
              <a:rPr lang="en-US">
                <a:solidFill>
                  <a:schemeClr val="bg1">
                    <a:lumMod val="49000"/>
                  </a:schemeClr>
                </a:solidFill>
                <a:latin typeface="Be Vietnam Pro"/>
              </a:rPr>
              <a:t>WELCOME </a:t>
            </a:r>
            <a:r>
              <a:rPr lang="en-US">
                <a:solidFill>
                  <a:srgbClr val="77766D"/>
                </a:solidFill>
                <a:latin typeface="Be Vietnam Pro"/>
              </a:rPr>
              <a:t>› </a:t>
            </a:r>
            <a:r>
              <a:rPr lang="en-US">
                <a:latin typeface="Be Vietnam Pro"/>
              </a:rPr>
              <a:t>TRAILS &amp; TRANSIT</a:t>
            </a:r>
            <a:r>
              <a:rPr lang="en-US">
                <a:solidFill>
                  <a:srgbClr val="77766D"/>
                </a:solidFill>
                <a:latin typeface="Be Vietnam Pro"/>
              </a:rPr>
              <a:t> › HOUSING › ECONOMIC DEVELOPMENT &gt; Q&amp;A</a:t>
            </a:r>
            <a:endParaRPr lang="en-US" dirty="0">
              <a:latin typeface="Be Vietnam Pro"/>
            </a:endParaRPr>
          </a:p>
        </p:txBody>
      </p:sp>
    </p:spTree>
    <p:extLst>
      <p:ext uri="{BB962C8B-B14F-4D97-AF65-F5344CB8AC3E}">
        <p14:creationId xmlns:p14="http://schemas.microsoft.com/office/powerpoint/2010/main" val="181303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D16D4-A210-295F-BBC3-4FE81C6FA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BF87251-F43F-1303-801A-5C7C852FCEF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5518" b="5518"/>
          <a:stretch/>
        </p:blipFill>
        <p:spPr/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6EEBC35D-E957-A240-13D9-D5C407EA2E1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46051" r="6545"/>
          <a:stretch>
            <a:fillRect/>
          </a:stretch>
        </p:blipFill>
        <p:spPr>
          <a:xfrm>
            <a:off x="9606241" y="696913"/>
            <a:ext cx="2252679" cy="3168077"/>
          </a:xfrm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4A896265-F8F6-2276-60B7-0E04CEBAEC20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t="13773" b="13773"/>
          <a:stretch/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0112817-5052-61AC-A247-433D7FB69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6" y="706950"/>
            <a:ext cx="6089920" cy="1321880"/>
          </a:xfrm>
        </p:spPr>
        <p:txBody>
          <a:bodyPr/>
          <a:lstStyle/>
          <a:p>
            <a:r>
              <a:rPr lang="en-US" sz="4000" dirty="0"/>
              <a:t>Trail Safety Projects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C6E448-ABF3-4066-20F5-0722A48DC6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917" y="2028830"/>
            <a:ext cx="4826196" cy="3931280"/>
          </a:xfrm>
        </p:spPr>
        <p:txBody>
          <a:bodyPr>
            <a:normAutofit/>
          </a:bodyPr>
          <a:lstStyle/>
          <a:p>
            <a:r>
              <a:rPr lang="en-US" dirty="0"/>
              <a:t>On Jan. 5</a:t>
            </a:r>
            <a:r>
              <a:rPr lang="en-US" baseline="30000" dirty="0"/>
              <a:t>th</a:t>
            </a:r>
            <a:r>
              <a:rPr lang="en-US" dirty="0"/>
              <a:t>, the Beltline began installing and replacing cameras, adding gravel, and trimming landscaping. </a:t>
            </a:r>
          </a:p>
          <a:p>
            <a:r>
              <a:rPr lang="en-US" dirty="0"/>
              <a:t>Work is underway on the Southeast Trail at Wylie Street, the Northeast “Gravel Rail Trail,” and the Westside Trail. </a:t>
            </a:r>
          </a:p>
          <a:p>
            <a:r>
              <a:rPr lang="en-US"/>
              <a:t>Project completion </a:t>
            </a:r>
            <a:r>
              <a:rPr lang="en-US" dirty="0"/>
              <a:t>is expected by Spring 2026.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Vertical Text Placeholder 1">
            <a:extLst>
              <a:ext uri="{FF2B5EF4-FFF2-40B4-BE49-F238E27FC236}">
                <a16:creationId xmlns:a16="http://schemas.microsoft.com/office/drawing/2014/main" id="{9598DBFB-F579-EF24-4086-75B05C59F0C5}"/>
              </a:ext>
            </a:extLst>
          </p:cNvPr>
          <p:cNvSpPr>
            <a:spLocks noGrp="1"/>
          </p:cNvSpPr>
          <p:nvPr>
            <p:ph type="body" orient="vert" sz="quarter" idx="13"/>
          </p:nvPr>
        </p:nvSpPr>
        <p:spPr/>
        <p:txBody>
          <a:bodyPr/>
          <a:lstStyle/>
          <a:p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WELCOME › </a:t>
            </a:r>
            <a:r>
              <a:rPr lang="en-US" dirty="0">
                <a:latin typeface="Be Vietnam Pro"/>
                <a:cs typeface="Be Vietnam Pro Medium"/>
              </a:rPr>
              <a:t>TRAILS &amp; TRANSIT </a:t>
            </a:r>
            <a:r>
              <a:rPr lang="en-US" dirty="0">
                <a:solidFill>
                  <a:srgbClr val="77766D"/>
                </a:solidFill>
                <a:latin typeface="Be Vietnam Pro"/>
                <a:cs typeface="Be Vietnam Pro Medium"/>
              </a:rPr>
              <a:t>›</a:t>
            </a:r>
            <a:r>
              <a:rPr lang="en-US" dirty="0">
                <a:solidFill>
                  <a:srgbClr val="77766D"/>
                </a:solidFill>
                <a:latin typeface="Be Vietnam Pro"/>
                <a:ea typeface="+mn-lt"/>
                <a:cs typeface="+mn-lt"/>
              </a:rPr>
              <a:t> HOUSING › ECONOMIC DEVELOPMENT &gt; Q&amp;A</a:t>
            </a:r>
            <a:endParaRPr lang="en-US" dirty="0">
              <a:solidFill>
                <a:srgbClr val="000000"/>
              </a:solidFill>
              <a:latin typeface="Be Vietnam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8765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9EC1D-9473-521E-A838-E6831C7C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Picture 79">
            <a:extLst>
              <a:ext uri="{FF2B5EF4-FFF2-40B4-BE49-F238E27FC236}">
                <a16:creationId xmlns:a16="http://schemas.microsoft.com/office/drawing/2014/main" id="{9A515022-9F0C-7DDB-D3FB-2637D484EB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73198" y="1163181"/>
            <a:ext cx="3217014" cy="4699155"/>
          </a:xfrm>
          <a:prstGeom prst="rect">
            <a:avLst/>
          </a:prstGeom>
        </p:spPr>
      </p:pic>
      <p:sp>
        <p:nvSpPr>
          <p:cNvPr id="81" name="Text Placeholder 7">
            <a:extLst>
              <a:ext uri="{FF2B5EF4-FFF2-40B4-BE49-F238E27FC236}">
                <a16:creationId xmlns:a16="http://schemas.microsoft.com/office/drawing/2014/main" id="{7327CB31-492D-E5BD-CF51-7FA88F97F7BC}"/>
              </a:ext>
            </a:extLst>
          </p:cNvPr>
          <p:cNvSpPr txBox="1">
            <a:spLocks/>
          </p:cNvSpPr>
          <p:nvPr/>
        </p:nvSpPr>
        <p:spPr>
          <a:xfrm>
            <a:off x="4432852" y="672555"/>
            <a:ext cx="1062645" cy="66972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00"/>
              </a:lnSpc>
              <a:spcBef>
                <a:spcPts val="0"/>
              </a:spcBef>
              <a:buNone/>
            </a:pPr>
            <a:r>
              <a:rPr lang="en-US" sz="2400" b="1">
                <a:solidFill>
                  <a:schemeClr val="accent3"/>
                </a:solidFill>
                <a:latin typeface="Be Vietnam Pro"/>
              </a:rPr>
              <a:t>1,835</a:t>
            </a:r>
            <a:endParaRPr lang="en-US" sz="2400" b="1">
              <a:solidFill>
                <a:schemeClr val="accent3"/>
              </a:solidFill>
            </a:endParaRPr>
          </a:p>
          <a:p>
            <a:pPr marL="0" indent="0" algn="ctr">
              <a:lnSpc>
                <a:spcPts val="2000"/>
              </a:lnSpc>
              <a:spcBef>
                <a:spcPts val="0"/>
              </a:spcBef>
              <a:buNone/>
            </a:pPr>
            <a:r>
              <a:rPr lang="en-US" sz="1100" b="1">
                <a:latin typeface="Be Vietnam Pro"/>
              </a:rPr>
              <a:t>UNITS</a:t>
            </a:r>
          </a:p>
        </p:txBody>
      </p:sp>
      <p:sp>
        <p:nvSpPr>
          <p:cNvPr id="82" name="Text Placeholder 7">
            <a:extLst>
              <a:ext uri="{FF2B5EF4-FFF2-40B4-BE49-F238E27FC236}">
                <a16:creationId xmlns:a16="http://schemas.microsoft.com/office/drawing/2014/main" id="{E686A2EA-CF8B-0E0E-9C36-786CEBDB5DFE}"/>
              </a:ext>
            </a:extLst>
          </p:cNvPr>
          <p:cNvSpPr txBox="1">
            <a:spLocks/>
          </p:cNvSpPr>
          <p:nvPr/>
        </p:nvSpPr>
        <p:spPr>
          <a:xfrm>
            <a:off x="4432852" y="1110214"/>
            <a:ext cx="1062645" cy="46412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  <a:latin typeface="+mn-lt"/>
              </a:rPr>
              <a:t>Supported by IA/ABI</a:t>
            </a:r>
          </a:p>
        </p:txBody>
      </p:sp>
      <p:sp>
        <p:nvSpPr>
          <p:cNvPr id="83" name="Text Placeholder 7">
            <a:extLst>
              <a:ext uri="{FF2B5EF4-FFF2-40B4-BE49-F238E27FC236}">
                <a16:creationId xmlns:a16="http://schemas.microsoft.com/office/drawing/2014/main" id="{0946C346-D5A0-A6F5-E521-6435734A843B}"/>
              </a:ext>
            </a:extLst>
          </p:cNvPr>
          <p:cNvSpPr txBox="1">
            <a:spLocks/>
          </p:cNvSpPr>
          <p:nvPr/>
        </p:nvSpPr>
        <p:spPr>
          <a:xfrm>
            <a:off x="4432852" y="1799669"/>
            <a:ext cx="1062645" cy="66972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00"/>
              </a:lnSpc>
              <a:spcBef>
                <a:spcPts val="0"/>
              </a:spcBef>
              <a:buNone/>
            </a:pPr>
            <a:r>
              <a:rPr lang="en-US" sz="2400" b="1" dirty="0">
                <a:solidFill>
                  <a:schemeClr val="accent3"/>
                </a:solidFill>
              </a:rPr>
              <a:t>689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100" b="1" dirty="0"/>
              <a:t>UNITS</a:t>
            </a:r>
          </a:p>
        </p:txBody>
      </p:sp>
      <p:sp>
        <p:nvSpPr>
          <p:cNvPr id="84" name="Text Placeholder 7">
            <a:extLst>
              <a:ext uri="{FF2B5EF4-FFF2-40B4-BE49-F238E27FC236}">
                <a16:creationId xmlns:a16="http://schemas.microsoft.com/office/drawing/2014/main" id="{3CBE2E88-FF48-D302-655F-DBA68B5C4608}"/>
              </a:ext>
            </a:extLst>
          </p:cNvPr>
          <p:cNvSpPr txBox="1">
            <a:spLocks/>
          </p:cNvSpPr>
          <p:nvPr/>
        </p:nvSpPr>
        <p:spPr>
          <a:xfrm>
            <a:off x="4343452" y="2362432"/>
            <a:ext cx="1241444" cy="46412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  <a:latin typeface="+mn-lt"/>
              </a:rPr>
              <a:t>Supported by DCA, AH, COA, and DFAC</a:t>
            </a:r>
          </a:p>
        </p:txBody>
      </p:sp>
      <p:sp>
        <p:nvSpPr>
          <p:cNvPr id="85" name="Text Placeholder 7">
            <a:extLst>
              <a:ext uri="{FF2B5EF4-FFF2-40B4-BE49-F238E27FC236}">
                <a16:creationId xmlns:a16="http://schemas.microsoft.com/office/drawing/2014/main" id="{BF6EB3AD-EA9E-DDA2-6C4C-D7786582376C}"/>
              </a:ext>
            </a:extLst>
          </p:cNvPr>
          <p:cNvSpPr txBox="1">
            <a:spLocks/>
          </p:cNvSpPr>
          <p:nvPr/>
        </p:nvSpPr>
        <p:spPr>
          <a:xfrm>
            <a:off x="4194046" y="3102906"/>
            <a:ext cx="1540256" cy="57297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b="1" dirty="0">
                <a:solidFill>
                  <a:schemeClr val="accent3"/>
                </a:solidFill>
                <a:latin typeface="Be Vietnam Pro"/>
              </a:rPr>
              <a:t>2,524</a:t>
            </a:r>
            <a:endParaRPr lang="en-US" sz="3200" b="1" dirty="0">
              <a:solidFill>
                <a:schemeClr val="accent3"/>
              </a:solidFill>
            </a:endParaRPr>
          </a:p>
        </p:txBody>
      </p:sp>
      <p:sp>
        <p:nvSpPr>
          <p:cNvPr id="86" name="Text Placeholder 7">
            <a:extLst>
              <a:ext uri="{FF2B5EF4-FFF2-40B4-BE49-F238E27FC236}">
                <a16:creationId xmlns:a16="http://schemas.microsoft.com/office/drawing/2014/main" id="{BE61685B-CC7B-E70C-ABD4-04E5F9CDEB1C}"/>
              </a:ext>
            </a:extLst>
          </p:cNvPr>
          <p:cNvSpPr txBox="1">
            <a:spLocks/>
          </p:cNvSpPr>
          <p:nvPr/>
        </p:nvSpPr>
        <p:spPr>
          <a:xfrm>
            <a:off x="10105586" y="672555"/>
            <a:ext cx="1152044" cy="669723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00"/>
              </a:lnSpc>
              <a:spcBef>
                <a:spcPts val="0"/>
              </a:spcBef>
              <a:buNone/>
            </a:pPr>
            <a:r>
              <a:rPr lang="en-US" sz="2400" b="1" dirty="0">
                <a:solidFill>
                  <a:srgbClr val="75C7AE"/>
                </a:solidFill>
              </a:rPr>
              <a:t>2,738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100" b="1" dirty="0"/>
              <a:t>UNITS</a:t>
            </a:r>
          </a:p>
        </p:txBody>
      </p:sp>
      <p:sp>
        <p:nvSpPr>
          <p:cNvPr id="87" name="Text Placeholder 7">
            <a:extLst>
              <a:ext uri="{FF2B5EF4-FFF2-40B4-BE49-F238E27FC236}">
                <a16:creationId xmlns:a16="http://schemas.microsoft.com/office/drawing/2014/main" id="{F50F1225-C2F5-7ECB-CB10-CD0DEA8EBDCB}"/>
              </a:ext>
            </a:extLst>
          </p:cNvPr>
          <p:cNvSpPr txBox="1">
            <a:spLocks/>
          </p:cNvSpPr>
          <p:nvPr/>
        </p:nvSpPr>
        <p:spPr>
          <a:xfrm>
            <a:off x="10105586" y="1110214"/>
            <a:ext cx="1062645" cy="46412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  <a:latin typeface="+mn-lt"/>
              </a:rPr>
              <a:t>Supported by IA/ABI</a:t>
            </a:r>
          </a:p>
        </p:txBody>
      </p:sp>
      <p:sp>
        <p:nvSpPr>
          <p:cNvPr id="88" name="Text Placeholder 7">
            <a:extLst>
              <a:ext uri="{FF2B5EF4-FFF2-40B4-BE49-F238E27FC236}">
                <a16:creationId xmlns:a16="http://schemas.microsoft.com/office/drawing/2014/main" id="{C9AED6A2-2AA5-BD5F-CF72-2A5C1A2A9332}"/>
              </a:ext>
            </a:extLst>
          </p:cNvPr>
          <p:cNvSpPr txBox="1">
            <a:spLocks/>
          </p:cNvSpPr>
          <p:nvPr/>
        </p:nvSpPr>
        <p:spPr>
          <a:xfrm>
            <a:off x="10105586" y="1924773"/>
            <a:ext cx="1062645" cy="66972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00"/>
              </a:lnSpc>
              <a:spcBef>
                <a:spcPts val="0"/>
              </a:spcBef>
              <a:buNone/>
            </a:pPr>
            <a:r>
              <a:rPr lang="en-US" sz="2400" b="1">
                <a:solidFill>
                  <a:srgbClr val="75C7AE"/>
                </a:solidFill>
                <a:latin typeface="Be Vietnam Pro"/>
              </a:rPr>
              <a:t>1,687</a:t>
            </a:r>
            <a:endParaRPr lang="en-US" sz="2400" b="1">
              <a:solidFill>
                <a:srgbClr val="75C7AE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100" b="1">
                <a:latin typeface="Be Vietnam Pro"/>
              </a:rPr>
              <a:t>UNITS</a:t>
            </a:r>
          </a:p>
        </p:txBody>
      </p:sp>
      <p:sp>
        <p:nvSpPr>
          <p:cNvPr id="89" name="Text Placeholder 7">
            <a:extLst>
              <a:ext uri="{FF2B5EF4-FFF2-40B4-BE49-F238E27FC236}">
                <a16:creationId xmlns:a16="http://schemas.microsoft.com/office/drawing/2014/main" id="{E65489D6-AC2C-29E9-A6C9-FACBCCB97AED}"/>
              </a:ext>
            </a:extLst>
          </p:cNvPr>
          <p:cNvSpPr txBox="1">
            <a:spLocks/>
          </p:cNvSpPr>
          <p:nvPr/>
        </p:nvSpPr>
        <p:spPr>
          <a:xfrm>
            <a:off x="10016186" y="2362432"/>
            <a:ext cx="1241444" cy="46412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  <a:latin typeface="+mn-lt"/>
              </a:rPr>
              <a:t>Supported by DCA, AH, COA, and DFAC</a:t>
            </a:r>
          </a:p>
        </p:txBody>
      </p:sp>
      <p:sp>
        <p:nvSpPr>
          <p:cNvPr id="90" name="Text Placeholder 7">
            <a:extLst>
              <a:ext uri="{FF2B5EF4-FFF2-40B4-BE49-F238E27FC236}">
                <a16:creationId xmlns:a16="http://schemas.microsoft.com/office/drawing/2014/main" id="{818AFC5E-7823-A76F-F28B-C726D7B2F851}"/>
              </a:ext>
            </a:extLst>
          </p:cNvPr>
          <p:cNvSpPr txBox="1">
            <a:spLocks/>
          </p:cNvSpPr>
          <p:nvPr/>
        </p:nvSpPr>
        <p:spPr>
          <a:xfrm>
            <a:off x="9866780" y="3078804"/>
            <a:ext cx="1540256" cy="57297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b="1" dirty="0">
                <a:solidFill>
                  <a:srgbClr val="75C7AE"/>
                </a:solidFill>
                <a:latin typeface="Be Vietnam Pro"/>
              </a:rPr>
              <a:t>4,425</a:t>
            </a:r>
            <a:endParaRPr lang="en-US" sz="3200" b="1" dirty="0">
              <a:solidFill>
                <a:srgbClr val="75C7AE"/>
              </a:solidFill>
            </a:endParaRPr>
          </a:p>
        </p:txBody>
      </p:sp>
      <p:sp>
        <p:nvSpPr>
          <p:cNvPr id="91" name="Text Placeholder 7">
            <a:extLst>
              <a:ext uri="{FF2B5EF4-FFF2-40B4-BE49-F238E27FC236}">
                <a16:creationId xmlns:a16="http://schemas.microsoft.com/office/drawing/2014/main" id="{EF7044F1-F36E-6BFC-7C75-C55D1B0ECB8F}"/>
              </a:ext>
            </a:extLst>
          </p:cNvPr>
          <p:cNvSpPr txBox="1">
            <a:spLocks/>
          </p:cNvSpPr>
          <p:nvPr/>
        </p:nvSpPr>
        <p:spPr>
          <a:xfrm>
            <a:off x="6912446" y="2707151"/>
            <a:ext cx="1540256" cy="52088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b="1" dirty="0">
                <a:solidFill>
                  <a:srgbClr val="000000"/>
                </a:solidFill>
                <a:latin typeface="Be Vietnam Pro"/>
              </a:rPr>
              <a:t>6,949</a:t>
            </a:r>
            <a:endParaRPr lang="en-US" sz="3200" b="1" dirty="0">
              <a:solidFill>
                <a:srgbClr val="000000"/>
              </a:solidFill>
            </a:endParaRPr>
          </a:p>
        </p:txBody>
      </p:sp>
      <p:sp>
        <p:nvSpPr>
          <p:cNvPr id="92" name="Text Placeholder 7">
            <a:extLst>
              <a:ext uri="{FF2B5EF4-FFF2-40B4-BE49-F238E27FC236}">
                <a16:creationId xmlns:a16="http://schemas.microsoft.com/office/drawing/2014/main" id="{409975B0-7AA7-FAF6-688B-B93B9A159C7E}"/>
              </a:ext>
            </a:extLst>
          </p:cNvPr>
          <p:cNvSpPr txBox="1">
            <a:spLocks/>
          </p:cNvSpPr>
          <p:nvPr/>
        </p:nvSpPr>
        <p:spPr>
          <a:xfrm>
            <a:off x="4796014" y="1334604"/>
            <a:ext cx="336321" cy="464128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+</a:t>
            </a:r>
          </a:p>
        </p:txBody>
      </p:sp>
      <p:sp>
        <p:nvSpPr>
          <p:cNvPr id="93" name="Text Placeholder 7">
            <a:extLst>
              <a:ext uri="{FF2B5EF4-FFF2-40B4-BE49-F238E27FC236}">
                <a16:creationId xmlns:a16="http://schemas.microsoft.com/office/drawing/2014/main" id="{661A83C0-0D53-9DE2-7E5F-54102CEDCF07}"/>
              </a:ext>
            </a:extLst>
          </p:cNvPr>
          <p:cNvSpPr txBox="1">
            <a:spLocks/>
          </p:cNvSpPr>
          <p:nvPr/>
        </p:nvSpPr>
        <p:spPr>
          <a:xfrm>
            <a:off x="4796014" y="2650633"/>
            <a:ext cx="336321" cy="464128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=</a:t>
            </a:r>
          </a:p>
        </p:txBody>
      </p:sp>
      <p:sp>
        <p:nvSpPr>
          <p:cNvPr id="94" name="Text Placeholder 7">
            <a:extLst>
              <a:ext uri="{FF2B5EF4-FFF2-40B4-BE49-F238E27FC236}">
                <a16:creationId xmlns:a16="http://schemas.microsoft.com/office/drawing/2014/main" id="{E42714BE-3995-30AF-975B-FA4DF33B2042}"/>
              </a:ext>
            </a:extLst>
          </p:cNvPr>
          <p:cNvSpPr txBox="1">
            <a:spLocks/>
          </p:cNvSpPr>
          <p:nvPr/>
        </p:nvSpPr>
        <p:spPr>
          <a:xfrm>
            <a:off x="10468748" y="1334604"/>
            <a:ext cx="336321" cy="464128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+</a:t>
            </a:r>
          </a:p>
        </p:txBody>
      </p:sp>
      <p:sp>
        <p:nvSpPr>
          <p:cNvPr id="95" name="Text Placeholder 7">
            <a:extLst>
              <a:ext uri="{FF2B5EF4-FFF2-40B4-BE49-F238E27FC236}">
                <a16:creationId xmlns:a16="http://schemas.microsoft.com/office/drawing/2014/main" id="{833C14E3-6451-17F3-3408-34516DDD39A6}"/>
              </a:ext>
            </a:extLst>
          </p:cNvPr>
          <p:cNvSpPr txBox="1">
            <a:spLocks/>
          </p:cNvSpPr>
          <p:nvPr/>
        </p:nvSpPr>
        <p:spPr>
          <a:xfrm>
            <a:off x="10468748" y="2650633"/>
            <a:ext cx="336321" cy="464128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=</a:t>
            </a:r>
          </a:p>
        </p:txBody>
      </p:sp>
      <p:sp>
        <p:nvSpPr>
          <p:cNvPr id="96" name="Text Placeholder 7">
            <a:extLst>
              <a:ext uri="{FF2B5EF4-FFF2-40B4-BE49-F238E27FC236}">
                <a16:creationId xmlns:a16="http://schemas.microsoft.com/office/drawing/2014/main" id="{F6E3861C-2658-31F8-AD85-0B3518F2B37A}"/>
              </a:ext>
            </a:extLst>
          </p:cNvPr>
          <p:cNvSpPr txBox="1">
            <a:spLocks/>
          </p:cNvSpPr>
          <p:nvPr/>
        </p:nvSpPr>
        <p:spPr>
          <a:xfrm>
            <a:off x="6824862" y="3247201"/>
            <a:ext cx="1771994" cy="686336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>
                <a:solidFill>
                  <a:srgbClr val="000000"/>
                </a:solidFill>
              </a:rPr>
              <a:t>TOTAL AFFORDABLE UNITS</a:t>
            </a:r>
          </a:p>
        </p:txBody>
      </p:sp>
      <p:sp>
        <p:nvSpPr>
          <p:cNvPr id="97" name="Text Placeholder 7">
            <a:extLst>
              <a:ext uri="{FF2B5EF4-FFF2-40B4-BE49-F238E27FC236}">
                <a16:creationId xmlns:a16="http://schemas.microsoft.com/office/drawing/2014/main" id="{7F051894-CD8F-E786-4543-562014FF1DBC}"/>
              </a:ext>
            </a:extLst>
          </p:cNvPr>
          <p:cNvSpPr txBox="1">
            <a:spLocks/>
          </p:cNvSpPr>
          <p:nvPr/>
        </p:nvSpPr>
        <p:spPr>
          <a:xfrm>
            <a:off x="3979190" y="3622447"/>
            <a:ext cx="1969968" cy="38515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/>
              <a:t>AFFORDABLE UNITS</a:t>
            </a:r>
          </a:p>
        </p:txBody>
      </p:sp>
      <p:sp>
        <p:nvSpPr>
          <p:cNvPr id="98" name="Text Placeholder 7">
            <a:extLst>
              <a:ext uri="{FF2B5EF4-FFF2-40B4-BE49-F238E27FC236}">
                <a16:creationId xmlns:a16="http://schemas.microsoft.com/office/drawing/2014/main" id="{7374B9D9-0CA3-FEB8-852F-8FDB77C7B4DA}"/>
              </a:ext>
            </a:extLst>
          </p:cNvPr>
          <p:cNvSpPr txBox="1">
            <a:spLocks/>
          </p:cNvSpPr>
          <p:nvPr/>
        </p:nvSpPr>
        <p:spPr>
          <a:xfrm>
            <a:off x="4119074" y="3854467"/>
            <a:ext cx="1690201" cy="947458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</a:rPr>
              <a:t>Beltline Planning Area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  <a:latin typeface="+mn-lt"/>
              </a:rPr>
              <a:t>Outside TAD within 1/2 Mile of Beltline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B581E790-82F0-A2F3-6B06-B71A4F496464}"/>
              </a:ext>
            </a:extLst>
          </p:cNvPr>
          <p:cNvCxnSpPr>
            <a:cxnSpLocks/>
          </p:cNvCxnSpPr>
          <p:nvPr/>
        </p:nvCxnSpPr>
        <p:spPr>
          <a:xfrm>
            <a:off x="5625684" y="3395369"/>
            <a:ext cx="920975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84002395-66E3-0D69-0D4D-451D953D5E47}"/>
              </a:ext>
            </a:extLst>
          </p:cNvPr>
          <p:cNvCxnSpPr>
            <a:cxnSpLocks/>
          </p:cNvCxnSpPr>
          <p:nvPr/>
        </p:nvCxnSpPr>
        <p:spPr>
          <a:xfrm>
            <a:off x="8911389" y="3389392"/>
            <a:ext cx="1104797" cy="0"/>
          </a:xfrm>
          <a:prstGeom prst="line">
            <a:avLst/>
          </a:prstGeom>
          <a:ln>
            <a:solidFill>
              <a:srgbClr val="75C7A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1" name="Text Placeholder 7">
            <a:extLst>
              <a:ext uri="{FF2B5EF4-FFF2-40B4-BE49-F238E27FC236}">
                <a16:creationId xmlns:a16="http://schemas.microsoft.com/office/drawing/2014/main" id="{F385CC03-9CFC-BCF6-89A1-E7FC2A67FCF0}"/>
              </a:ext>
            </a:extLst>
          </p:cNvPr>
          <p:cNvSpPr txBox="1">
            <a:spLocks/>
          </p:cNvSpPr>
          <p:nvPr/>
        </p:nvSpPr>
        <p:spPr>
          <a:xfrm>
            <a:off x="9667768" y="3621007"/>
            <a:ext cx="1938280" cy="38515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/>
              <a:t>AFFORDABLE UNITS</a:t>
            </a:r>
          </a:p>
        </p:txBody>
      </p:sp>
      <p:sp>
        <p:nvSpPr>
          <p:cNvPr id="102" name="Text Placeholder 7">
            <a:extLst>
              <a:ext uri="{FF2B5EF4-FFF2-40B4-BE49-F238E27FC236}">
                <a16:creationId xmlns:a16="http://schemas.microsoft.com/office/drawing/2014/main" id="{49045D4B-C07E-8292-8FA4-395683756D53}"/>
              </a:ext>
            </a:extLst>
          </p:cNvPr>
          <p:cNvSpPr txBox="1">
            <a:spLocks/>
          </p:cNvSpPr>
          <p:nvPr/>
        </p:nvSpPr>
        <p:spPr>
          <a:xfrm>
            <a:off x="9791808" y="3854467"/>
            <a:ext cx="1690201" cy="38515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>
                <a:solidFill>
                  <a:schemeClr val="bg2">
                    <a:lumMod val="50000"/>
                  </a:schemeClr>
                </a:solidFill>
              </a:rPr>
              <a:t>Beltline Tax Allocation District (TAD)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100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03" name="Text Placeholder 7">
            <a:extLst>
              <a:ext uri="{FF2B5EF4-FFF2-40B4-BE49-F238E27FC236}">
                <a16:creationId xmlns:a16="http://schemas.microsoft.com/office/drawing/2014/main" id="{4FDACF91-7EF7-8412-22B3-352C09CA43B9}"/>
              </a:ext>
            </a:extLst>
          </p:cNvPr>
          <p:cNvSpPr txBox="1">
            <a:spLocks/>
          </p:cNvSpPr>
          <p:nvPr/>
        </p:nvSpPr>
        <p:spPr>
          <a:xfrm>
            <a:off x="9791808" y="4167941"/>
            <a:ext cx="1690201" cy="38515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00" i="1">
                <a:solidFill>
                  <a:schemeClr val="bg2">
                    <a:lumMod val="50000"/>
                  </a:schemeClr>
                </a:solidFill>
                <a:latin typeface="+mn-lt"/>
              </a:rPr>
              <a:t>TAD Goal: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00" i="1">
                <a:solidFill>
                  <a:schemeClr val="bg2">
                    <a:lumMod val="50000"/>
                  </a:schemeClr>
                </a:solidFill>
                <a:latin typeface="+mn-lt"/>
              </a:rPr>
              <a:t>5,600 Units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900" i="1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04" name="Text Placeholder 7">
            <a:extLst>
              <a:ext uri="{FF2B5EF4-FFF2-40B4-BE49-F238E27FC236}">
                <a16:creationId xmlns:a16="http://schemas.microsoft.com/office/drawing/2014/main" id="{6D2E3A7B-2FB9-37B8-1721-959FEA0D3700}"/>
              </a:ext>
            </a:extLst>
          </p:cNvPr>
          <p:cNvSpPr txBox="1">
            <a:spLocks/>
          </p:cNvSpPr>
          <p:nvPr/>
        </p:nvSpPr>
        <p:spPr>
          <a:xfrm>
            <a:off x="6546659" y="5878983"/>
            <a:ext cx="2275314" cy="572973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b="1"/>
              <a:t>22 mile</a:t>
            </a:r>
          </a:p>
        </p:txBody>
      </p:sp>
      <p:sp>
        <p:nvSpPr>
          <p:cNvPr id="105" name="Text Placeholder 7">
            <a:extLst>
              <a:ext uri="{FF2B5EF4-FFF2-40B4-BE49-F238E27FC236}">
                <a16:creationId xmlns:a16="http://schemas.microsoft.com/office/drawing/2014/main" id="{DA77E683-6A6B-EB70-108F-2B5F8A060525}"/>
              </a:ext>
            </a:extLst>
          </p:cNvPr>
          <p:cNvSpPr txBox="1">
            <a:spLocks/>
          </p:cNvSpPr>
          <p:nvPr/>
        </p:nvSpPr>
        <p:spPr>
          <a:xfrm>
            <a:off x="6240549" y="6373263"/>
            <a:ext cx="2889398" cy="385157"/>
          </a:xfrm>
          <a:prstGeom prst="rect">
            <a:avLst/>
          </a:prstGeom>
        </p:spPr>
        <p:txBody>
          <a:bodyPr/>
          <a:lstStyle>
            <a:lvl1pPr marL="335288" indent="-335288" algn="l" defTabSz="1341150" rtl="0" eaLnBrk="1" latinLnBrk="0" hangingPunct="1">
              <a:lnSpc>
                <a:spcPct val="110000"/>
              </a:lnSpc>
              <a:spcBef>
                <a:spcPts val="1467"/>
              </a:spcBef>
              <a:buFont typeface="Arial" panose="020B0604020202020204" pitchFamily="34" charset="0"/>
              <a:buChar char="•"/>
              <a:defRPr sz="352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1pPr>
            <a:lvl2pPr marL="100586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933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2pPr>
            <a:lvl3pPr marL="1676438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3pPr>
            <a:lvl4pPr marL="2347013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4pPr>
            <a:lvl5pPr marL="3017589" indent="-335288" algn="l" defTabSz="1341150" rtl="0" eaLnBrk="1" latinLnBrk="0" hangingPunct="1">
              <a:lnSpc>
                <a:spcPct val="11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347" kern="1200">
                <a:solidFill>
                  <a:schemeClr val="tx1"/>
                </a:solidFill>
                <a:latin typeface="Be Vietnam Pro" pitchFamily="2" charset="77"/>
                <a:ea typeface="+mn-ea"/>
                <a:cs typeface="+mn-cs"/>
              </a:defRPr>
            </a:lvl5pPr>
            <a:lvl6pPr marL="368816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358739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029314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699890" indent="-335288" algn="l" defTabSz="1341150" rtl="0" eaLnBrk="1" latinLnBrk="0" hangingPunct="1">
              <a:lnSpc>
                <a:spcPct val="90000"/>
              </a:lnSpc>
              <a:spcBef>
                <a:spcPts val="733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/>
              <a:t>ATLANTA BELTLINE CORRIDOR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E25725B5-18E1-3EA0-7DEA-E63A62B6E82B}"/>
              </a:ext>
            </a:extLst>
          </p:cNvPr>
          <p:cNvSpPr txBox="1"/>
          <p:nvPr/>
        </p:nvSpPr>
        <p:spPr>
          <a:xfrm>
            <a:off x="6854692" y="4020352"/>
            <a:ext cx="165576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00" dirty="0">
                <a:solidFill>
                  <a:schemeClr val="bg2">
                    <a:lumMod val="25000"/>
                  </a:schemeClr>
                </a:solidFill>
              </a:rPr>
              <a:t>Includes 1.190 units attributed to City of Atlanta’s inclusionary zoning program (902 in TAD, 288 in BPA)</a:t>
            </a:r>
          </a:p>
        </p:txBody>
      </p:sp>
      <p:graphicFrame>
        <p:nvGraphicFramePr>
          <p:cNvPr id="107" name="Table 106">
            <a:extLst>
              <a:ext uri="{FF2B5EF4-FFF2-40B4-BE49-F238E27FC236}">
                <a16:creationId xmlns:a16="http://schemas.microsoft.com/office/drawing/2014/main" id="{471F731A-61BD-2D81-64C9-15A56484F2CE}"/>
              </a:ext>
            </a:extLst>
          </p:cNvPr>
          <p:cNvGraphicFramePr>
            <a:graphicFrameLocks noGrp="1"/>
          </p:cNvGraphicFramePr>
          <p:nvPr/>
        </p:nvGraphicFramePr>
        <p:xfrm>
          <a:off x="9733839" y="4733088"/>
          <a:ext cx="1872209" cy="19358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4864">
                  <a:extLst>
                    <a:ext uri="{9D8B030D-6E8A-4147-A177-3AD203B41FA5}">
                      <a16:colId xmlns:a16="http://schemas.microsoft.com/office/drawing/2014/main" val="3177949281"/>
                    </a:ext>
                  </a:extLst>
                </a:gridCol>
                <a:gridCol w="1347345">
                  <a:extLst>
                    <a:ext uri="{9D8B030D-6E8A-4147-A177-3AD203B41FA5}">
                      <a16:colId xmlns:a16="http://schemas.microsoft.com/office/drawing/2014/main" val="1013279696"/>
                    </a:ext>
                  </a:extLst>
                </a:gridCol>
              </a:tblGrid>
              <a:tr h="2377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800" b="0" i="0">
                          <a:solidFill>
                            <a:schemeClr val="bg1"/>
                          </a:solidFill>
                          <a:latin typeface="Be Vietnam Pro" pitchFamily="2" charset="77"/>
                        </a:rPr>
                        <a:t>LEGEND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05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9228383"/>
                  </a:ext>
                </a:extLst>
              </a:tr>
              <a:tr h="237740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ABI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Atlanta Beltline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2194823"/>
                  </a:ext>
                </a:extLst>
              </a:tr>
              <a:tr h="237740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Atlanta Housing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040427"/>
                  </a:ext>
                </a:extLst>
              </a:tr>
              <a:tr h="237740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City of Atlanta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1763129"/>
                  </a:ext>
                </a:extLst>
              </a:tr>
              <a:tr h="373591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DAFC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Development Authority </a:t>
                      </a:r>
                      <a:b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</a:br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of Fulton County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447379"/>
                  </a:ext>
                </a:extLst>
              </a:tr>
              <a:tr h="373591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DCA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Department of </a:t>
                      </a:r>
                      <a:b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</a:br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Community Affairs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927805"/>
                  </a:ext>
                </a:extLst>
              </a:tr>
              <a:tr h="237740">
                <a:tc>
                  <a:txBody>
                    <a:bodyPr/>
                    <a:lstStyle/>
                    <a:p>
                      <a:r>
                        <a:rPr lang="en-US" sz="800" b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Invest Atlanta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395814"/>
                  </a:ext>
                </a:extLst>
              </a:tr>
            </a:tbl>
          </a:graphicData>
        </a:graphic>
      </p:graphicFrame>
      <p:sp>
        <p:nvSpPr>
          <p:cNvPr id="108" name="TextBox 107">
            <a:extLst>
              <a:ext uri="{FF2B5EF4-FFF2-40B4-BE49-F238E27FC236}">
                <a16:creationId xmlns:a16="http://schemas.microsoft.com/office/drawing/2014/main" id="{C9294AB9-6DAD-E69B-5671-BFC69FE0B4C2}"/>
              </a:ext>
            </a:extLst>
          </p:cNvPr>
          <p:cNvSpPr txBox="1"/>
          <p:nvPr/>
        </p:nvSpPr>
        <p:spPr>
          <a:xfrm>
            <a:off x="4293768" y="5588433"/>
            <a:ext cx="187220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</a:rPr>
              <a:t>TAD and Planning Area boundaries are represented here for illustrative purposes only. For precise boundary lines, please visit beltline.org/map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864E8638-34EE-1913-87C5-55CE643EB64B}"/>
              </a:ext>
            </a:extLst>
          </p:cNvPr>
          <p:cNvSpPr txBox="1"/>
          <p:nvPr/>
        </p:nvSpPr>
        <p:spPr>
          <a:xfrm>
            <a:off x="5072247" y="635940"/>
            <a:ext cx="52189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1200"/>
              </a:spcAft>
            </a:pPr>
            <a:r>
              <a:rPr lang="en-US" sz="1400" b="1" kern="100">
                <a:effectLst/>
                <a:latin typeface="Be Vietnam Pro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Affordable Units Created/Preserved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489763-4718-BF3B-4329-127F81EF2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427" y="1701492"/>
            <a:ext cx="3001051" cy="1321880"/>
          </a:xfrm>
        </p:spPr>
        <p:txBody>
          <a:bodyPr/>
          <a:lstStyle/>
          <a:p>
            <a:r>
              <a:rPr lang="en-US" dirty="0"/>
              <a:t>Affordable</a:t>
            </a:r>
            <a:br>
              <a:rPr lang="en-US" dirty="0"/>
            </a:br>
            <a:r>
              <a:rPr lang="en-US" dirty="0"/>
              <a:t>Housing</a:t>
            </a:r>
          </a:p>
        </p:txBody>
      </p:sp>
      <p:sp>
        <p:nvSpPr>
          <p:cNvPr id="3" name="Vertical Text Placeholder 6">
            <a:extLst>
              <a:ext uri="{FF2B5EF4-FFF2-40B4-BE49-F238E27FC236}">
                <a16:creationId xmlns:a16="http://schemas.microsoft.com/office/drawing/2014/main" id="{C9743EA6-7C3A-F0DD-07B1-6BC99D8311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7916" y="60895"/>
            <a:ext cx="10415016" cy="310896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49000"/>
                  </a:schemeClr>
                </a:solidFill>
                <a:latin typeface="Be Vietnam Pro"/>
              </a:rPr>
              <a:t>WELCOME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› TRAILS &amp; TRANSIT › </a:t>
            </a:r>
            <a:r>
              <a:rPr lang="en-US" dirty="0">
                <a:latin typeface="Be Vietnam Pro"/>
              </a:rPr>
              <a:t>HOUSING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›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Be Vietnam Pro"/>
              </a:rPr>
              <a:t> ECONOMIC DEVELOPMENT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&gt; Q&amp;A</a:t>
            </a:r>
            <a:endParaRPr lang="en-US" dirty="0">
              <a:latin typeface="Be Vietnam Pro"/>
            </a:endParaRPr>
          </a:p>
        </p:txBody>
      </p:sp>
    </p:spTree>
    <p:extLst>
      <p:ext uri="{BB962C8B-B14F-4D97-AF65-F5344CB8AC3E}">
        <p14:creationId xmlns:p14="http://schemas.microsoft.com/office/powerpoint/2010/main" val="1867936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BBD7223-F14E-748E-880B-1C8EFB41FE1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30905" r="19128"/>
          <a:stretch>
            <a:fillRect/>
          </a:stretch>
        </p:blipFill>
        <p:spPr>
          <a:xfrm>
            <a:off x="7032724" y="3188187"/>
            <a:ext cx="2375227" cy="3168077"/>
          </a:xfrm>
        </p:spPr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1214AB53-F867-43D6-D7B7-E29DD403773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30005" r="30005"/>
          <a:stretch>
            <a:fillRect/>
          </a:stretch>
        </p:blipFill>
        <p:spPr>
          <a:xfrm>
            <a:off x="9606241" y="3188186"/>
            <a:ext cx="2252679" cy="3168077"/>
          </a:xfr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BA35661D-D245-9E06-1F17-B72C43EE096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t="13755" b="13755"/>
          <a:stretch>
            <a:fillRect/>
          </a:stretch>
        </p:blipFill>
        <p:spPr>
          <a:xfrm>
            <a:off x="7032724" y="696913"/>
            <a:ext cx="4826196" cy="2331211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1981F50-F4B0-6496-7BF7-F50F37371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Development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33CAA2-C03E-84D5-59AE-EBEFBB99F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916" y="2280951"/>
            <a:ext cx="5371093" cy="3525170"/>
          </a:xfrm>
        </p:spPr>
        <p:txBody>
          <a:bodyPr/>
          <a:lstStyle/>
          <a:p>
            <a:r>
              <a:rPr lang="en-US" dirty="0"/>
              <a:t>The 5th cohort of Beltline Business Ventures graduated Dec. 9</a:t>
            </a:r>
            <a:r>
              <a:rPr lang="en-US" baseline="30000" dirty="0"/>
              <a:t>th</a:t>
            </a:r>
            <a:r>
              <a:rPr lang="en-US" dirty="0"/>
              <a:t>, and applications for the next cohort opened Jan. 12</a:t>
            </a:r>
            <a:r>
              <a:rPr lang="en-US" baseline="30000" dirty="0"/>
              <a:t>th</a:t>
            </a:r>
            <a:r>
              <a:rPr lang="en-US" dirty="0"/>
              <a:t>.</a:t>
            </a:r>
          </a:p>
          <a:p>
            <a:r>
              <a:rPr lang="en-US" dirty="0"/>
              <a:t>The 7</a:t>
            </a:r>
            <a:r>
              <a:rPr lang="en-US" baseline="30000" dirty="0"/>
              <a:t>th</a:t>
            </a:r>
            <a:r>
              <a:rPr lang="en-US" dirty="0"/>
              <a:t> cohort of the Urban Forestry Career Pathways (UFOR) Program began on Jan. 20</a:t>
            </a:r>
            <a:r>
              <a:rPr lang="en-US" baseline="30000" dirty="0"/>
              <a:t>th</a:t>
            </a:r>
            <a:r>
              <a:rPr lang="en-US" dirty="0"/>
              <a:t>.</a:t>
            </a:r>
          </a:p>
          <a:p>
            <a:r>
              <a:rPr lang="en-US" dirty="0"/>
              <a:t>The Beltline Commercial Affordability Consortium (BCAC) kicked off Jan. 29</a:t>
            </a:r>
            <a:r>
              <a:rPr lang="en-US" baseline="30000" dirty="0"/>
              <a:t>th</a:t>
            </a:r>
            <a:r>
              <a:rPr lang="en-US" dirty="0"/>
              <a:t>, convening stakeholders to shape solutions and policies for affordable commercial space along the corridor.</a:t>
            </a:r>
            <a:endParaRPr lang="en-US" sz="1600" dirty="0"/>
          </a:p>
        </p:txBody>
      </p:sp>
      <p:sp>
        <p:nvSpPr>
          <p:cNvPr id="7" name="Vertical Text Placeholder 6">
            <a:extLst>
              <a:ext uri="{FF2B5EF4-FFF2-40B4-BE49-F238E27FC236}">
                <a16:creationId xmlns:a16="http://schemas.microsoft.com/office/drawing/2014/main" id="{CEE85CB3-8071-0861-91F1-814C4D937070}"/>
              </a:ext>
            </a:extLst>
          </p:cNvPr>
          <p:cNvSpPr>
            <a:spLocks noGrp="1"/>
          </p:cNvSpPr>
          <p:nvPr>
            <p:ph type="body" orient="vert" sz="quarter" idx="13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lumMod val="49000"/>
                  </a:schemeClr>
                </a:solidFill>
                <a:latin typeface="Be Vietnam Pro"/>
              </a:rPr>
              <a:t>WELCOME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› TRAILS &amp; TRANSIT ›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Be Vietnam Pro"/>
              </a:rPr>
              <a:t>HOUSING</a:t>
            </a:r>
            <a:r>
              <a:rPr lang="en-US" dirty="0">
                <a:latin typeface="Be Vietnam Pro"/>
              </a:rPr>
              <a:t>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›</a:t>
            </a:r>
            <a:r>
              <a:rPr lang="en-US" dirty="0">
                <a:latin typeface="Be Vietnam Pro"/>
              </a:rPr>
              <a:t> ECONOMIC DEVELOPMENT </a:t>
            </a:r>
            <a:r>
              <a:rPr lang="en-US" dirty="0">
                <a:solidFill>
                  <a:srgbClr val="77766D"/>
                </a:solidFill>
                <a:latin typeface="Be Vietnam Pro"/>
              </a:rPr>
              <a:t>&gt; Q&amp;A</a:t>
            </a:r>
            <a:endParaRPr lang="en-US" dirty="0">
              <a:latin typeface="Be Vietnam Pro"/>
            </a:endParaRPr>
          </a:p>
        </p:txBody>
      </p:sp>
    </p:spTree>
    <p:extLst>
      <p:ext uri="{BB962C8B-B14F-4D97-AF65-F5344CB8AC3E}">
        <p14:creationId xmlns:p14="http://schemas.microsoft.com/office/powerpoint/2010/main" val="492068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4632E-919E-E5B8-9354-C28E7B245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1771A0C-2397-FCAC-E1EF-CB4E2A90C48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1579" r="21579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B7E9F3E-77DF-623D-31E0-75B158CBF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z="72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835074970"/>
      </p:ext>
    </p:extLst>
  </p:cSld>
  <p:clrMapOvr>
    <a:masterClrMapping/>
  </p:clrMapOvr>
</p:sld>
</file>

<file path=ppt/theme/theme1.xml><?xml version="1.0" encoding="utf-8"?>
<a:theme xmlns:a="http://schemas.openxmlformats.org/drawingml/2006/main" name="Beltline New Brand">
  <a:themeElements>
    <a:clrScheme name="Custom 13">
      <a:dk1>
        <a:srgbClr val="011A14"/>
      </a:dk1>
      <a:lt1>
        <a:srgbClr val="FFFFFF"/>
      </a:lt1>
      <a:dk2>
        <a:srgbClr val="011A14"/>
      </a:dk2>
      <a:lt2>
        <a:srgbClr val="E8E8E8"/>
      </a:lt2>
      <a:accent1>
        <a:srgbClr val="48B62B"/>
      </a:accent1>
      <a:accent2>
        <a:srgbClr val="0D65D9"/>
      </a:accent2>
      <a:accent3>
        <a:srgbClr val="00996A"/>
      </a:accent3>
      <a:accent4>
        <a:srgbClr val="F72820"/>
      </a:accent4>
      <a:accent5>
        <a:srgbClr val="45189E"/>
      </a:accent5>
      <a:accent6>
        <a:srgbClr val="FA5614"/>
      </a:accent6>
      <a:hlink>
        <a:srgbClr val="0D65D9"/>
      </a:hlink>
      <a:folHlink>
        <a:srgbClr val="77766D"/>
      </a:folHlink>
    </a:clrScheme>
    <a:fontScheme name="Beltline">
      <a:majorFont>
        <a:latin typeface="Quinc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BeVietnamPro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custClrLst>
    <a:custClr name="Dark Green">
      <a:srgbClr val="04342B"/>
    </a:custClr>
    <a:custClr name="Piedmont Green">
      <a:srgbClr val="48B72B"/>
    </a:custClr>
    <a:custClr name="light green">
      <a:srgbClr val="DBE97C"/>
    </a:custClr>
    <a:custClr name="Black">
      <a:srgbClr val="011A14"/>
    </a:custClr>
    <a:custClr name="Fox Red">
      <a:srgbClr val="750025"/>
    </a:custClr>
    <a:custClr name="Red Clay">
      <a:srgbClr val="BF0302"/>
    </a:custClr>
    <a:custClr name="Varsity Red">
      <a:srgbClr val="F82920"/>
    </a:custClr>
    <a:custClr name="Charcoal">
      <a:srgbClr val="403C4A"/>
    </a:custClr>
    <a:custClr name="Navy">
      <a:srgbClr val="1F1548"/>
    </a:custClr>
    <a:custClr name="Blue">
      <a:srgbClr val="0D65D9"/>
    </a:custClr>
    <a:custClr name="light blue">
      <a:srgbClr val="54D7FA"/>
    </a:custClr>
    <a:custClr name="concrete grey">
      <a:srgbClr val="77766D"/>
    </a:custClr>
    <a:custClr name="Dark Teal">
      <a:srgbClr val="005037"/>
    </a:custClr>
    <a:custClr name="Teal">
      <a:srgbClr val="009A6B"/>
    </a:custClr>
    <a:custClr name="light teal">
      <a:srgbClr val="ACDDB7"/>
    </a:custClr>
    <a:custClr name="Storm Grey">
      <a:srgbClr val="C1B2B6"/>
    </a:custClr>
    <a:custClr name="Dark purple">
      <a:srgbClr val="45189E"/>
    </a:custClr>
    <a:custClr name="Purple">
      <a:srgbClr val="834AFA"/>
    </a:custClr>
    <a:custClr name="Light purple">
      <a:srgbClr val="F0CCEE"/>
    </a:custClr>
    <a:custClr name="Clay">
      <a:srgbClr val="EBE2D8"/>
    </a:custClr>
    <a:custClr name="Dark orange">
      <a:srgbClr val="FA5614"/>
    </a:custClr>
    <a:custClr name="orange">
      <a:srgbClr val="FAAB7E"/>
    </a:custClr>
    <a:custClr name="light orange">
      <a:srgbClr val="F6D7A8"/>
    </a:custClr>
    <a:custClr name="Evergreen">
      <a:srgbClr val="19330D"/>
    </a:custClr>
    <a:custClr name="moss green">
      <a:srgbClr val="45650E"/>
    </a:custClr>
    <a:custClr name="yellow">
      <a:srgbClr val="EFB909"/>
    </a:custClr>
    <a:custClr name="Fuscia">
      <a:srgbClr val="8F014F"/>
    </a:custClr>
    <a:custClr name="pink">
      <a:srgbClr val="F22F56"/>
    </a:custClr>
    <a:custClr name="Peach">
      <a:srgbClr val="FBAB90"/>
    </a:custClr>
  </a:custClrLst>
  <a:extLst>
    <a:ext uri="{05A4C25C-085E-4340-85A3-A5531E510DB2}">
      <thm15:themeFamily xmlns:thm15="http://schemas.microsoft.com/office/thememl/2012/main" name="Beltline_PPT_Template_2025" id="{170AFE53-0851-FF47-8591-501E8C1508A2}" vid="{51C44854-47AF-CC48-8370-2BB6F47A89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Beltline_PPT_Template_2025</Template>
  <TotalTime>5390</TotalTime>
  <Words>750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Be Vietnam Pro</vt:lpstr>
      <vt:lpstr>Be Vietnam Pro Light</vt:lpstr>
      <vt:lpstr>Be Vietnam Pro Medium</vt:lpstr>
      <vt:lpstr>BeVietnamPro</vt:lpstr>
      <vt:lpstr>Quincy CF</vt:lpstr>
      <vt:lpstr>Beltline New Brand</vt:lpstr>
      <vt:lpstr>Atlanta Beltline, Inc. CEO Report</vt:lpstr>
      <vt:lpstr>PowerPoint Presentation</vt:lpstr>
      <vt:lpstr>USDOT BUILD Grant </vt:lpstr>
      <vt:lpstr>FIFA World Cup 2026™ Digital Hub Now Live</vt:lpstr>
      <vt:lpstr>Bike Park at  Shirley C. Franklin Park Groundbreaking</vt:lpstr>
      <vt:lpstr>Completing the Loop</vt:lpstr>
      <vt:lpstr>Under Construction</vt:lpstr>
      <vt:lpstr>Trail Safety Projects</vt:lpstr>
      <vt:lpstr>Affordable Housing</vt:lpstr>
      <vt:lpstr>Economic Development</vt:lpstr>
      <vt:lpstr>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Georgia Brieske</dc:creator>
  <cp:keywords/>
  <dc:description/>
  <cp:lastModifiedBy>Keona Swindler</cp:lastModifiedBy>
  <cp:revision>18</cp:revision>
  <dcterms:created xsi:type="dcterms:W3CDTF">2026-01-23T19:44:48Z</dcterms:created>
  <dcterms:modified xsi:type="dcterms:W3CDTF">2026-02-10T23:13:27Z</dcterms:modified>
  <cp:category/>
</cp:coreProperties>
</file>