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67" r:id="rId2"/>
  </p:sldMasterIdLst>
  <p:notesMasterIdLst>
    <p:notesMasterId r:id="rId42"/>
  </p:notesMasterIdLst>
  <p:sldIdLst>
    <p:sldId id="2976" r:id="rId3"/>
    <p:sldId id="2974" r:id="rId4"/>
    <p:sldId id="2975" r:id="rId5"/>
    <p:sldId id="2786" r:id="rId6"/>
    <p:sldId id="276" r:id="rId7"/>
    <p:sldId id="2812" r:id="rId8"/>
    <p:sldId id="2813" r:id="rId9"/>
    <p:sldId id="3036" r:id="rId10"/>
    <p:sldId id="2733" r:id="rId11"/>
    <p:sldId id="2864" r:id="rId12"/>
    <p:sldId id="2857" r:id="rId13"/>
    <p:sldId id="2859" r:id="rId14"/>
    <p:sldId id="2860" r:id="rId15"/>
    <p:sldId id="2861" r:id="rId16"/>
    <p:sldId id="2862" r:id="rId17"/>
    <p:sldId id="2863" r:id="rId18"/>
    <p:sldId id="3027" r:id="rId19"/>
    <p:sldId id="3033" r:id="rId20"/>
    <p:sldId id="2873" r:id="rId21"/>
    <p:sldId id="2866" r:id="rId22"/>
    <p:sldId id="2867" r:id="rId23"/>
    <p:sldId id="2868" r:id="rId24"/>
    <p:sldId id="2870" r:id="rId25"/>
    <p:sldId id="2871" r:id="rId26"/>
    <p:sldId id="2869" r:id="rId27"/>
    <p:sldId id="2872" r:id="rId28"/>
    <p:sldId id="3028" r:id="rId29"/>
    <p:sldId id="3029" r:id="rId30"/>
    <p:sldId id="3030" r:id="rId31"/>
    <p:sldId id="3031" r:id="rId32"/>
    <p:sldId id="3032" r:id="rId33"/>
    <p:sldId id="2978" r:id="rId34"/>
    <p:sldId id="3034" r:id="rId35"/>
    <p:sldId id="3035" r:id="rId36"/>
    <p:sldId id="280" r:id="rId37"/>
    <p:sldId id="297" r:id="rId38"/>
    <p:sldId id="298" r:id="rId39"/>
    <p:sldId id="295" r:id="rId40"/>
    <p:sldId id="273"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DA, Complete Streets &amp; Enota Park" id="{42CFE518-80B3-4745-B4A6-3671E2D88B9A}">
          <p14:sldIdLst>
            <p14:sldId id="2976"/>
            <p14:sldId id="2974"/>
            <p14:sldId id="2975"/>
            <p14:sldId id="2786"/>
            <p14:sldId id="276"/>
            <p14:sldId id="2812"/>
            <p14:sldId id="2813"/>
            <p14:sldId id="3036"/>
            <p14:sldId id="2733"/>
            <p14:sldId id="2864"/>
            <p14:sldId id="2857"/>
            <p14:sldId id="2859"/>
            <p14:sldId id="2860"/>
            <p14:sldId id="2861"/>
            <p14:sldId id="2862"/>
            <p14:sldId id="2863"/>
            <p14:sldId id="3027"/>
            <p14:sldId id="3033"/>
            <p14:sldId id="2873"/>
            <p14:sldId id="2866"/>
            <p14:sldId id="2867"/>
            <p14:sldId id="2868"/>
            <p14:sldId id="2870"/>
            <p14:sldId id="2871"/>
            <p14:sldId id="2869"/>
            <p14:sldId id="2872"/>
            <p14:sldId id="3028"/>
            <p14:sldId id="3029"/>
            <p14:sldId id="3030"/>
            <p14:sldId id="3031"/>
            <p14:sldId id="3032"/>
            <p14:sldId id="2978"/>
            <p14:sldId id="3034"/>
            <p14:sldId id="3035"/>
            <p14:sldId id="280"/>
            <p14:sldId id="297"/>
            <p14:sldId id="298"/>
            <p14:sldId id="295"/>
            <p14:sldId id="2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FFFFFF"/>
    <a:srgbClr val="066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89277" autoAdjust="0"/>
  </p:normalViewPr>
  <p:slideViewPr>
    <p:cSldViewPr snapToGrid="0" snapToObjects="1">
      <p:cViewPr varScale="1">
        <p:scale>
          <a:sx n="64" d="100"/>
          <a:sy n="64" d="100"/>
        </p:scale>
        <p:origin x="85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6434"/>
          </a:xfrm>
          <a:prstGeom prst="rect">
            <a:avLst/>
          </a:prstGeom>
        </p:spPr>
        <p:txBody>
          <a:bodyPr vert="horz" lIns="93129" tIns="46565" rIns="93129" bIns="46565" rtlCol="0"/>
          <a:lstStyle>
            <a:lvl1pPr algn="l">
              <a:defRPr sz="1300"/>
            </a:lvl1pPr>
          </a:lstStyle>
          <a:p>
            <a:endParaRPr lang="en-US"/>
          </a:p>
        </p:txBody>
      </p:sp>
      <p:sp>
        <p:nvSpPr>
          <p:cNvPr id="3" name="Date Placeholder 2"/>
          <p:cNvSpPr>
            <a:spLocks noGrp="1"/>
          </p:cNvSpPr>
          <p:nvPr>
            <p:ph type="dt" idx="1"/>
          </p:nvPr>
        </p:nvSpPr>
        <p:spPr>
          <a:xfrm>
            <a:off x="3970938" y="4"/>
            <a:ext cx="3037840" cy="466434"/>
          </a:xfrm>
          <a:prstGeom prst="rect">
            <a:avLst/>
          </a:prstGeom>
        </p:spPr>
        <p:txBody>
          <a:bodyPr vert="horz" lIns="93129" tIns="46565" rIns="93129" bIns="46565" rtlCol="0"/>
          <a:lstStyle>
            <a:lvl1pPr algn="r">
              <a:defRPr sz="1300"/>
            </a:lvl1pPr>
          </a:lstStyle>
          <a:p>
            <a:fld id="{3D30B6A1-8E9C-4F68-A3D7-28813DFF7558}" type="datetimeFigureOut">
              <a:rPr lang="en-US" smtClean="0"/>
              <a:t>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29" tIns="46565" rIns="93129" bIns="46565" rtlCol="0" anchor="ctr"/>
          <a:lstStyle/>
          <a:p>
            <a:endParaRPr lang="en-US"/>
          </a:p>
        </p:txBody>
      </p:sp>
      <p:sp>
        <p:nvSpPr>
          <p:cNvPr id="5" name="Notes Placeholder 4"/>
          <p:cNvSpPr>
            <a:spLocks noGrp="1"/>
          </p:cNvSpPr>
          <p:nvPr>
            <p:ph type="body" sz="quarter" idx="3"/>
          </p:nvPr>
        </p:nvSpPr>
        <p:spPr>
          <a:xfrm>
            <a:off x="701040" y="4473896"/>
            <a:ext cx="5608320" cy="3660458"/>
          </a:xfrm>
          <a:prstGeom prst="rect">
            <a:avLst/>
          </a:prstGeom>
        </p:spPr>
        <p:txBody>
          <a:bodyPr vert="horz" lIns="93129" tIns="46565" rIns="93129" bIns="465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29" tIns="46565" rIns="93129" bIns="46565"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29" tIns="46565" rIns="93129" bIns="46565" rtlCol="0" anchor="b"/>
          <a:lstStyle>
            <a:lvl1pPr algn="r">
              <a:defRPr sz="1300"/>
            </a:lvl1pPr>
          </a:lstStyle>
          <a:p>
            <a:fld id="{E7E24561-ED26-44C0-B979-A8B47066F2DA}" type="slidenum">
              <a:rPr lang="en-US" smtClean="0"/>
              <a:t>‹#›</a:t>
            </a:fld>
            <a:endParaRPr lang="en-US"/>
          </a:p>
        </p:txBody>
      </p:sp>
    </p:spTree>
    <p:extLst>
      <p:ext uri="{BB962C8B-B14F-4D97-AF65-F5344CB8AC3E}">
        <p14:creationId xmlns:p14="http://schemas.microsoft.com/office/powerpoint/2010/main" val="34335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86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134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ABI purchased the property for the purpose of building an access point for the Westside Trail</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2017: ABI &amp; Westview Community collaboration on the Complete Street Vision for Ralph David Abernathy Blvd.</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2018: ABI began developing concepts, but had to be put on hold due to staff resourcing challenges</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2019: Due to the hiring of new staff, ABI restarted the effort to deliver the project</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2021-2023: Working with GDOT to receive encroachment permit</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Spring 2023: Advertise for Construction Bidders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887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dirty="0"/>
              <a:t>This is the final rendering of all feedback. It looked at 3 concepts over the previous meetings and chose to revise Concept C. All Construction Bid documentation was then created by the </a:t>
            </a:r>
            <a:r>
              <a:rPr lang="en-US" sz="3600" dirty="0" err="1"/>
              <a:t>Volkert</a:t>
            </a:r>
            <a:r>
              <a:rPr lang="en-US" sz="3600" dirty="0"/>
              <a:t> team with the goal of obtaining a permit for construction.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3600" dirty="0"/>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dirty="0"/>
              <a:t>Notes: Funded through TAD/ABI and adding .56 Acres of Greenspace</a:t>
            </a:r>
          </a:p>
          <a:p>
            <a:pPr marL="571500" indent="-571500">
              <a:lnSpc>
                <a:spcPct val="150000"/>
              </a:lnSpc>
              <a:buFont typeface="Arial" panose="020B0604020202020204" pitchFamily="34" charset="0"/>
              <a:buChar char="•"/>
            </a:pPr>
            <a:endParaRPr lang="en-US" sz="360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38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7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45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40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21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20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227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0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8023-6153-4234-B146-3907A24B9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29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1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390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13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58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19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39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3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79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865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39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41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002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653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36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38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100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04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686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16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45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62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60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69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24561-ED26-44C0-B979-A8B47066F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63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D3D6-AFCF-904D-8878-2155B84E2EEF}"/>
              </a:ext>
            </a:extLst>
          </p:cNvPr>
          <p:cNvSpPr>
            <a:spLocks noGrp="1"/>
          </p:cNvSpPr>
          <p:nvPr>
            <p:ph type="ctrTitle"/>
          </p:nvPr>
        </p:nvSpPr>
        <p:spPr>
          <a:xfrm>
            <a:off x="3239588" y="1122363"/>
            <a:ext cx="8114212"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A9966F-3897-F048-86C6-68ED02F052DD}"/>
              </a:ext>
            </a:extLst>
          </p:cNvPr>
          <p:cNvSpPr>
            <a:spLocks noGrp="1"/>
          </p:cNvSpPr>
          <p:nvPr>
            <p:ph type="subTitle" idx="1"/>
          </p:nvPr>
        </p:nvSpPr>
        <p:spPr>
          <a:xfrm>
            <a:off x="3239588" y="3602038"/>
            <a:ext cx="811421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711B2D19-B62E-514D-903C-CE7EF201D72E}"/>
              </a:ext>
            </a:extLst>
          </p:cNvPr>
          <p:cNvPicPr>
            <a:picLocks noChangeAspect="1"/>
          </p:cNvPicPr>
          <p:nvPr userDrawn="1"/>
        </p:nvPicPr>
        <p:blipFill>
          <a:blip r:embed="rId2"/>
          <a:stretch>
            <a:fillRect/>
          </a:stretch>
        </p:blipFill>
        <p:spPr>
          <a:xfrm>
            <a:off x="0" y="0"/>
            <a:ext cx="2743200" cy="6858000"/>
          </a:xfrm>
          <a:prstGeom prst="rect">
            <a:avLst/>
          </a:prstGeom>
        </p:spPr>
      </p:pic>
      <p:sp>
        <p:nvSpPr>
          <p:cNvPr id="8" name="Date Placeholder 3">
            <a:extLst>
              <a:ext uri="{FF2B5EF4-FFF2-40B4-BE49-F238E27FC236}">
                <a16:creationId xmlns:a16="http://schemas.microsoft.com/office/drawing/2014/main" id="{1D786FAE-E5BC-FC4C-9EE5-235A55C21B98}"/>
              </a:ext>
            </a:extLst>
          </p:cNvPr>
          <p:cNvSpPr>
            <a:spLocks noGrp="1"/>
          </p:cNvSpPr>
          <p:nvPr>
            <p:ph type="dt" sz="half" idx="10"/>
          </p:nvPr>
        </p:nvSpPr>
        <p:spPr>
          <a:xfrm>
            <a:off x="3239589" y="6356350"/>
            <a:ext cx="1872343" cy="365125"/>
          </a:xfrm>
        </p:spPr>
        <p:txBody>
          <a:bodyPr/>
          <a:lstStyle/>
          <a:p>
            <a:fld id="{2EE3EAAC-55E6-0A43-B025-01FD4A254423}" type="datetimeFigureOut">
              <a:rPr lang="en-US" smtClean="0"/>
              <a:t>2/1/2024</a:t>
            </a:fld>
            <a:endParaRPr lang="en-US" dirty="0"/>
          </a:p>
        </p:txBody>
      </p:sp>
      <p:sp>
        <p:nvSpPr>
          <p:cNvPr id="9" name="Footer Placeholder 4">
            <a:extLst>
              <a:ext uri="{FF2B5EF4-FFF2-40B4-BE49-F238E27FC236}">
                <a16:creationId xmlns:a16="http://schemas.microsoft.com/office/drawing/2014/main" id="{8C1836FD-2DFF-DD47-AA57-3A189BA8DA9C}"/>
              </a:ext>
            </a:extLst>
          </p:cNvPr>
          <p:cNvSpPr>
            <a:spLocks noGrp="1"/>
          </p:cNvSpPr>
          <p:nvPr>
            <p:ph type="ftr" sz="quarter" idx="11"/>
          </p:nvPr>
        </p:nvSpPr>
        <p:spPr>
          <a:xfrm>
            <a:off x="5239294" y="6356350"/>
            <a:ext cx="4114800" cy="365125"/>
          </a:xfrm>
        </p:spPr>
        <p:txBody>
          <a:bodyPr/>
          <a:lstStyle/>
          <a:p>
            <a:endParaRPr lang="en-US" dirty="0"/>
          </a:p>
        </p:txBody>
      </p:sp>
      <p:sp>
        <p:nvSpPr>
          <p:cNvPr id="10" name="Slide Number Placeholder 5">
            <a:extLst>
              <a:ext uri="{FF2B5EF4-FFF2-40B4-BE49-F238E27FC236}">
                <a16:creationId xmlns:a16="http://schemas.microsoft.com/office/drawing/2014/main" id="{785D1BC2-D12E-054C-89C3-AC1A811CF847}"/>
              </a:ext>
            </a:extLst>
          </p:cNvPr>
          <p:cNvSpPr>
            <a:spLocks noGrp="1"/>
          </p:cNvSpPr>
          <p:nvPr>
            <p:ph type="sldNum" sz="quarter" idx="12"/>
          </p:nvPr>
        </p:nvSpPr>
        <p:spPr>
          <a:xfrm>
            <a:off x="9483634" y="6356350"/>
            <a:ext cx="1870166" cy="365125"/>
          </a:xfrm>
        </p:spPr>
        <p:txBody>
          <a:bodyPr/>
          <a:lstStyle/>
          <a:p>
            <a:fld id="{8919B497-5D5C-B149-AEA0-25B26616C689}" type="slidenum">
              <a:rPr lang="en-US" smtClean="0"/>
              <a:t>‹#›</a:t>
            </a:fld>
            <a:endParaRPr lang="en-US"/>
          </a:p>
        </p:txBody>
      </p:sp>
    </p:spTree>
    <p:extLst>
      <p:ext uri="{BB962C8B-B14F-4D97-AF65-F5344CB8AC3E}">
        <p14:creationId xmlns:p14="http://schemas.microsoft.com/office/powerpoint/2010/main" val="139127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C396-4CBF-4C0C-BA20-862EA99F1E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752157-8C37-42E9-8B6B-1CCADF102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5BE19-4E06-42F1-865E-F32CC00648CA}"/>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5" name="Footer Placeholder 4">
            <a:extLst>
              <a:ext uri="{FF2B5EF4-FFF2-40B4-BE49-F238E27FC236}">
                <a16:creationId xmlns:a16="http://schemas.microsoft.com/office/drawing/2014/main" id="{3A82995E-9463-435E-A33C-C8168A447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726D8-8A8F-4CA3-8CCF-E0E7602A63E6}"/>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43908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D10B-84AB-4C43-BFC3-06BEBBE001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45B8C-7F27-43CD-BB24-00D0AF2B9F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A9D415-A0B0-4C73-A08E-2399FAEE0C98}"/>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5" name="Footer Placeholder 4">
            <a:extLst>
              <a:ext uri="{FF2B5EF4-FFF2-40B4-BE49-F238E27FC236}">
                <a16:creationId xmlns:a16="http://schemas.microsoft.com/office/drawing/2014/main" id="{682588E1-7D8F-4CBA-A729-8BBEACC7E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B0774-297E-4947-B52B-087810213C5E}"/>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3716150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9AB38-55B1-458A-89CA-FFDB756F4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AD164-75D1-4637-BC39-7D3A9FEED1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35F4D-F90A-4A72-A510-91127C9978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DD1AB-CDB3-4065-BB77-1DB5E0DFFCB3}"/>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6" name="Footer Placeholder 5">
            <a:extLst>
              <a:ext uri="{FF2B5EF4-FFF2-40B4-BE49-F238E27FC236}">
                <a16:creationId xmlns:a16="http://schemas.microsoft.com/office/drawing/2014/main" id="{7FFB7375-7F26-4A8E-98AE-46E465292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CC5F4-8212-4F1E-A2C7-B5B59749633F}"/>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4048401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4A37-3B49-4830-821F-7E40414CCF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E19C60-5CEC-45EA-89A0-78E2B9739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90044-85D2-4B47-BFB7-DF123ACB6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056681-1872-4CE8-A69E-D8ABD29BF4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32419-C5CD-481F-AE6E-48C34D2466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7B666F-9E77-446F-9163-D32E8CC267E8}"/>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8" name="Footer Placeholder 7">
            <a:extLst>
              <a:ext uri="{FF2B5EF4-FFF2-40B4-BE49-F238E27FC236}">
                <a16:creationId xmlns:a16="http://schemas.microsoft.com/office/drawing/2014/main" id="{9ADE18C8-10E1-4D81-89C7-57616DA6F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86EDD3-A862-44C9-BA06-AA7D32E74857}"/>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2850926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AAB8-516A-4E1F-A62D-6EDE6F400A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2802E-A5B1-4F8F-AA78-F468D7C24884}"/>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4" name="Footer Placeholder 3">
            <a:extLst>
              <a:ext uri="{FF2B5EF4-FFF2-40B4-BE49-F238E27FC236}">
                <a16:creationId xmlns:a16="http://schemas.microsoft.com/office/drawing/2014/main" id="{4B873F50-9C6C-4B63-B8FF-04099083E0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C869FE-7BDD-4DED-A387-2822CBFCA647}"/>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11655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83990-E22C-408B-8D39-184C70EDDA0F}"/>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3" name="Footer Placeholder 2">
            <a:extLst>
              <a:ext uri="{FF2B5EF4-FFF2-40B4-BE49-F238E27FC236}">
                <a16:creationId xmlns:a16="http://schemas.microsoft.com/office/drawing/2014/main" id="{0E04FC0B-8410-43D2-AEF4-A722855B4C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E29BA-0BED-4EC9-ADF7-A22C73CD7DCC}"/>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1252820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90DD-FF98-453F-93B0-32A6AC8CE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ED724-86A7-4ECE-BD82-299B18DBD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81414-D791-4740-8D86-2DB958B2F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8EDD1-C6A6-4C16-89EA-0706E98B93CD}"/>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6" name="Footer Placeholder 5">
            <a:extLst>
              <a:ext uri="{FF2B5EF4-FFF2-40B4-BE49-F238E27FC236}">
                <a16:creationId xmlns:a16="http://schemas.microsoft.com/office/drawing/2014/main" id="{D5638F5D-8229-423D-AEA5-F45AD7A6B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51F7E-BCB2-411D-AC20-1DA51C20F42E}"/>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226894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6DB2-47BD-46B2-AE59-79B390C52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B3B438-6CC6-4A87-AD00-FBF985C06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07D06-A4C0-42E0-99D0-12226B7C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32574-E8FA-4D53-A258-0C9130EDB02C}"/>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6" name="Footer Placeholder 5">
            <a:extLst>
              <a:ext uri="{FF2B5EF4-FFF2-40B4-BE49-F238E27FC236}">
                <a16:creationId xmlns:a16="http://schemas.microsoft.com/office/drawing/2014/main" id="{B4C9DAFE-36BF-4F98-953A-3A0E98DED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EA10C-3BA1-47D8-BC85-FA69F7E3503E}"/>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1916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D31E-42A1-4E5A-BE68-00E074F67E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D4376-3DC3-4762-A3F8-B8BF1BD94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73D10-2DA4-49E4-8750-991D3DF69699}"/>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5" name="Footer Placeholder 4">
            <a:extLst>
              <a:ext uri="{FF2B5EF4-FFF2-40B4-BE49-F238E27FC236}">
                <a16:creationId xmlns:a16="http://schemas.microsoft.com/office/drawing/2014/main" id="{D632712D-C284-468C-AA9A-6AA2D2F21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84CE3-D373-4E74-AF37-3CA76C4F560D}"/>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3015792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0B368-E514-462D-87B8-8D80EF09E8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075883-F2A8-46B7-896F-80C738AAF9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6D9D5-FC0A-45CD-B351-D9A7634CC90D}"/>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5" name="Footer Placeholder 4">
            <a:extLst>
              <a:ext uri="{FF2B5EF4-FFF2-40B4-BE49-F238E27FC236}">
                <a16:creationId xmlns:a16="http://schemas.microsoft.com/office/drawing/2014/main" id="{05C92FA4-7AF0-426E-B12D-E2D6064E1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F57D6-2F18-4DEC-861C-45093D896FAF}"/>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120306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de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9E9F7E-76AA-C042-845C-83E3A1A04BAC}"/>
              </a:ext>
            </a:extLst>
          </p:cNvPr>
          <p:cNvSpPr>
            <a:spLocks noGrp="1"/>
          </p:cNvSpPr>
          <p:nvPr>
            <p:ph idx="1"/>
          </p:nvPr>
        </p:nvSpPr>
        <p:spPr>
          <a:xfrm>
            <a:off x="3239589" y="461554"/>
            <a:ext cx="8114211" cy="57154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B53F73-D440-544E-8C3F-D60418933E57}"/>
              </a:ext>
            </a:extLst>
          </p:cNvPr>
          <p:cNvSpPr>
            <a:spLocks noGrp="1"/>
          </p:cNvSpPr>
          <p:nvPr>
            <p:ph type="dt" sz="half" idx="10"/>
          </p:nvPr>
        </p:nvSpPr>
        <p:spPr>
          <a:xfrm>
            <a:off x="3239589" y="6356350"/>
            <a:ext cx="1872343" cy="365125"/>
          </a:xfrm>
        </p:spPr>
        <p:txBody>
          <a:bodyPr/>
          <a:lstStyle/>
          <a:p>
            <a:fld id="{2EE3EAAC-55E6-0A43-B025-01FD4A254423}" type="datetimeFigureOut">
              <a:rPr lang="en-US" smtClean="0"/>
              <a:t>2/1/2024</a:t>
            </a:fld>
            <a:endParaRPr lang="en-US" dirty="0"/>
          </a:p>
        </p:txBody>
      </p:sp>
      <p:sp>
        <p:nvSpPr>
          <p:cNvPr id="5" name="Footer Placeholder 4">
            <a:extLst>
              <a:ext uri="{FF2B5EF4-FFF2-40B4-BE49-F238E27FC236}">
                <a16:creationId xmlns:a16="http://schemas.microsoft.com/office/drawing/2014/main" id="{C4F570FE-CF35-5D46-B962-7BF85527DAA1}"/>
              </a:ext>
            </a:extLst>
          </p:cNvPr>
          <p:cNvSpPr>
            <a:spLocks noGrp="1"/>
          </p:cNvSpPr>
          <p:nvPr>
            <p:ph type="ftr" sz="quarter" idx="11"/>
          </p:nvPr>
        </p:nvSpPr>
        <p:spPr>
          <a:xfrm>
            <a:off x="5239294"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8EEDC6DA-387B-BD48-B4F9-260F4A538D10}"/>
              </a:ext>
            </a:extLst>
          </p:cNvPr>
          <p:cNvSpPr>
            <a:spLocks noGrp="1"/>
          </p:cNvSpPr>
          <p:nvPr>
            <p:ph type="sldNum" sz="quarter" idx="12"/>
          </p:nvPr>
        </p:nvSpPr>
        <p:spPr>
          <a:xfrm>
            <a:off x="9483634" y="6356350"/>
            <a:ext cx="1870166" cy="365125"/>
          </a:xfrm>
        </p:spPr>
        <p:txBody>
          <a:bodyPr/>
          <a:lstStyle/>
          <a:p>
            <a:fld id="{8919B497-5D5C-B149-AEA0-25B26616C689}" type="slidenum">
              <a:rPr lang="en-US" smtClean="0"/>
              <a:t>‹#›</a:t>
            </a:fld>
            <a:endParaRPr lang="en-US"/>
          </a:p>
        </p:txBody>
      </p:sp>
      <p:pic>
        <p:nvPicPr>
          <p:cNvPr id="8" name="Picture 7">
            <a:extLst>
              <a:ext uri="{FF2B5EF4-FFF2-40B4-BE49-F238E27FC236}">
                <a16:creationId xmlns:a16="http://schemas.microsoft.com/office/drawing/2014/main" id="{A1592DD5-26C9-F443-B885-412E18683128}"/>
              </a:ext>
            </a:extLst>
          </p:cNvPr>
          <p:cNvPicPr>
            <a:picLocks noChangeAspect="1"/>
          </p:cNvPicPr>
          <p:nvPr userDrawn="1"/>
        </p:nvPicPr>
        <p:blipFill>
          <a:blip r:embed="rId2"/>
          <a:stretch>
            <a:fillRect/>
          </a:stretch>
        </p:blipFill>
        <p:spPr>
          <a:xfrm>
            <a:off x="0" y="0"/>
            <a:ext cx="2743200" cy="6858000"/>
          </a:xfrm>
          <a:prstGeom prst="rect">
            <a:avLst/>
          </a:prstGeom>
        </p:spPr>
      </p:pic>
      <p:sp>
        <p:nvSpPr>
          <p:cNvPr id="10" name="Title 1">
            <a:extLst>
              <a:ext uri="{FF2B5EF4-FFF2-40B4-BE49-F238E27FC236}">
                <a16:creationId xmlns:a16="http://schemas.microsoft.com/office/drawing/2014/main" id="{12985706-B64D-2A4C-96E9-C62751F14109}"/>
              </a:ext>
            </a:extLst>
          </p:cNvPr>
          <p:cNvSpPr>
            <a:spLocks noGrp="1"/>
          </p:cNvSpPr>
          <p:nvPr>
            <p:ph type="title"/>
          </p:nvPr>
        </p:nvSpPr>
        <p:spPr>
          <a:xfrm>
            <a:off x="176349" y="461554"/>
            <a:ext cx="2418805" cy="5233852"/>
          </a:xfrm>
          <a:prstGeom prst="rect">
            <a:avLst/>
          </a:prstGeom>
        </p:spPr>
        <p:txBody>
          <a:bodyPr anchor="t" anchorCtr="0">
            <a:normAutofit/>
          </a:bodyPr>
          <a:lstStyle>
            <a:lvl1pPr>
              <a:defRPr sz="3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9512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Title an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592DD5-26C9-F443-B885-412E18683128}"/>
              </a:ext>
            </a:extLst>
          </p:cNvPr>
          <p:cNvPicPr>
            <a:picLocks noChangeAspect="1"/>
          </p:cNvPicPr>
          <p:nvPr userDrawn="1"/>
        </p:nvPicPr>
        <p:blipFill>
          <a:blip r:embed="rId2"/>
          <a:stretch>
            <a:fillRect/>
          </a:stretch>
        </p:blipFill>
        <p:spPr>
          <a:xfrm>
            <a:off x="0" y="0"/>
            <a:ext cx="2743200" cy="6858000"/>
          </a:xfrm>
          <a:prstGeom prst="rect">
            <a:avLst/>
          </a:prstGeom>
        </p:spPr>
      </p:pic>
      <p:sp>
        <p:nvSpPr>
          <p:cNvPr id="10" name="Title 1">
            <a:extLst>
              <a:ext uri="{FF2B5EF4-FFF2-40B4-BE49-F238E27FC236}">
                <a16:creationId xmlns:a16="http://schemas.microsoft.com/office/drawing/2014/main" id="{12985706-B64D-2A4C-96E9-C62751F14109}"/>
              </a:ext>
            </a:extLst>
          </p:cNvPr>
          <p:cNvSpPr>
            <a:spLocks noGrp="1"/>
          </p:cNvSpPr>
          <p:nvPr>
            <p:ph type="title"/>
          </p:nvPr>
        </p:nvSpPr>
        <p:spPr>
          <a:xfrm>
            <a:off x="176349" y="461554"/>
            <a:ext cx="2418805" cy="5233852"/>
          </a:xfrm>
          <a:prstGeom prst="rect">
            <a:avLst/>
          </a:prstGeom>
        </p:spPr>
        <p:txBody>
          <a:bodyPr anchor="t" anchorCtr="0">
            <a:normAutofit/>
          </a:bodyPr>
          <a:lstStyle>
            <a:lvl1pPr>
              <a:defRPr sz="3200">
                <a:solidFill>
                  <a:schemeClr val="bg1"/>
                </a:solidFill>
              </a:defRPr>
            </a:lvl1pPr>
          </a:lstStyle>
          <a:p>
            <a:r>
              <a:rPr lang="en-US"/>
              <a:t>Click to edit Master title style</a:t>
            </a:r>
            <a:endParaRPr lang="en-US" dirty="0"/>
          </a:p>
        </p:txBody>
      </p:sp>
      <p:sp>
        <p:nvSpPr>
          <p:cNvPr id="9" name="Picture Placeholder 2">
            <a:extLst>
              <a:ext uri="{FF2B5EF4-FFF2-40B4-BE49-F238E27FC236}">
                <a16:creationId xmlns:a16="http://schemas.microsoft.com/office/drawing/2014/main" id="{7D570318-B8CC-0940-8289-2E162E99C787}"/>
              </a:ext>
            </a:extLst>
          </p:cNvPr>
          <p:cNvSpPr>
            <a:spLocks noGrp="1"/>
          </p:cNvSpPr>
          <p:nvPr>
            <p:ph type="pic" idx="1"/>
          </p:nvPr>
        </p:nvSpPr>
        <p:spPr>
          <a:xfrm>
            <a:off x="2743200" y="0"/>
            <a:ext cx="9448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4708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7D2AA7-D433-454B-AD40-5597257219C4}"/>
              </a:ext>
            </a:extLst>
          </p:cNvPr>
          <p:cNvPicPr>
            <a:picLocks noChangeAspect="1"/>
          </p:cNvPicPr>
          <p:nvPr userDrawn="1"/>
        </p:nvPicPr>
        <p:blipFill>
          <a:blip r:embed="rId2"/>
          <a:stretch>
            <a:fillRect/>
          </a:stretch>
        </p:blipFill>
        <p:spPr>
          <a:xfrm>
            <a:off x="0" y="0"/>
            <a:ext cx="12192000" cy="1592987"/>
          </a:xfrm>
          <a:prstGeom prst="rect">
            <a:avLst/>
          </a:prstGeom>
        </p:spPr>
      </p:pic>
      <p:sp>
        <p:nvSpPr>
          <p:cNvPr id="2" name="Title 1">
            <a:extLst>
              <a:ext uri="{FF2B5EF4-FFF2-40B4-BE49-F238E27FC236}">
                <a16:creationId xmlns:a16="http://schemas.microsoft.com/office/drawing/2014/main" id="{6145C4FB-1590-1043-AE10-70E2000EC365}"/>
              </a:ext>
            </a:extLst>
          </p:cNvPr>
          <p:cNvSpPr>
            <a:spLocks noGrp="1"/>
          </p:cNvSpPr>
          <p:nvPr>
            <p:ph type="title"/>
          </p:nvPr>
        </p:nvSpPr>
        <p:spPr>
          <a:xfrm>
            <a:off x="838200" y="182236"/>
            <a:ext cx="8640337"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9E9F7E-76AA-C042-845C-83E3A1A04B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53F73-D440-544E-8C3F-D60418933E57}"/>
              </a:ext>
            </a:extLst>
          </p:cNvPr>
          <p:cNvSpPr>
            <a:spLocks noGrp="1"/>
          </p:cNvSpPr>
          <p:nvPr>
            <p:ph type="dt" sz="half" idx="10"/>
          </p:nvPr>
        </p:nvSpPr>
        <p:spPr/>
        <p:txBody>
          <a:bodyPr/>
          <a:lstStyle/>
          <a:p>
            <a:fld id="{2EE3EAAC-55E6-0A43-B025-01FD4A254423}" type="datetimeFigureOut">
              <a:rPr lang="en-US" smtClean="0"/>
              <a:t>2/1/2024</a:t>
            </a:fld>
            <a:endParaRPr lang="en-US"/>
          </a:p>
        </p:txBody>
      </p:sp>
      <p:sp>
        <p:nvSpPr>
          <p:cNvPr id="5" name="Footer Placeholder 4">
            <a:extLst>
              <a:ext uri="{FF2B5EF4-FFF2-40B4-BE49-F238E27FC236}">
                <a16:creationId xmlns:a16="http://schemas.microsoft.com/office/drawing/2014/main" id="{C4F570FE-CF35-5D46-B962-7BF85527D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DC6DA-387B-BD48-B4F9-260F4A538D10}"/>
              </a:ext>
            </a:extLst>
          </p:cNvPr>
          <p:cNvSpPr>
            <a:spLocks noGrp="1"/>
          </p:cNvSpPr>
          <p:nvPr>
            <p:ph type="sldNum" sz="quarter" idx="12"/>
          </p:nvPr>
        </p:nvSpPr>
        <p:spPr/>
        <p:txBody>
          <a:bodyPr/>
          <a:lstStyle/>
          <a:p>
            <a:fld id="{8919B497-5D5C-B149-AEA0-25B26616C689}" type="slidenum">
              <a:rPr lang="en-US" smtClean="0"/>
              <a:t>‹#›</a:t>
            </a:fld>
            <a:endParaRPr lang="en-US"/>
          </a:p>
        </p:txBody>
      </p:sp>
    </p:spTree>
    <p:extLst>
      <p:ext uri="{BB962C8B-B14F-4D97-AF65-F5344CB8AC3E}">
        <p14:creationId xmlns:p14="http://schemas.microsoft.com/office/powerpoint/2010/main" val="3978574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B1A1E-F506-7E4A-B756-98FE9435B1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A6598-2E96-5C4C-AA6C-C7DFB6C86E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817453-1474-0041-953B-79AB75377E0F}"/>
              </a:ext>
            </a:extLst>
          </p:cNvPr>
          <p:cNvSpPr>
            <a:spLocks noGrp="1"/>
          </p:cNvSpPr>
          <p:nvPr>
            <p:ph type="dt" sz="half" idx="10"/>
          </p:nvPr>
        </p:nvSpPr>
        <p:spPr/>
        <p:txBody>
          <a:bodyPr/>
          <a:lstStyle/>
          <a:p>
            <a:fld id="{2EE3EAAC-55E6-0A43-B025-01FD4A254423}" type="datetimeFigureOut">
              <a:rPr lang="en-US" smtClean="0"/>
              <a:t>2/1/2024</a:t>
            </a:fld>
            <a:endParaRPr lang="en-US"/>
          </a:p>
        </p:txBody>
      </p:sp>
      <p:sp>
        <p:nvSpPr>
          <p:cNvPr id="6" name="Footer Placeholder 5">
            <a:extLst>
              <a:ext uri="{FF2B5EF4-FFF2-40B4-BE49-F238E27FC236}">
                <a16:creationId xmlns:a16="http://schemas.microsoft.com/office/drawing/2014/main" id="{214C8CAB-E8EC-374A-BD26-ABEF08E9A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1BD51-210A-7543-8114-3637039B2416}"/>
              </a:ext>
            </a:extLst>
          </p:cNvPr>
          <p:cNvSpPr>
            <a:spLocks noGrp="1"/>
          </p:cNvSpPr>
          <p:nvPr>
            <p:ph type="sldNum" sz="quarter" idx="12"/>
          </p:nvPr>
        </p:nvSpPr>
        <p:spPr/>
        <p:txBody>
          <a:bodyPr/>
          <a:lstStyle/>
          <a:p>
            <a:fld id="{8919B497-5D5C-B149-AEA0-25B26616C689}" type="slidenum">
              <a:rPr lang="en-US" smtClean="0"/>
              <a:t>‹#›</a:t>
            </a:fld>
            <a:endParaRPr lang="en-US"/>
          </a:p>
        </p:txBody>
      </p:sp>
      <p:pic>
        <p:nvPicPr>
          <p:cNvPr id="10" name="Picture 9">
            <a:extLst>
              <a:ext uri="{FF2B5EF4-FFF2-40B4-BE49-F238E27FC236}">
                <a16:creationId xmlns:a16="http://schemas.microsoft.com/office/drawing/2014/main" id="{F64A741B-6541-764A-8A32-A0A1E65C1CFA}"/>
              </a:ext>
            </a:extLst>
          </p:cNvPr>
          <p:cNvPicPr>
            <a:picLocks noChangeAspect="1"/>
          </p:cNvPicPr>
          <p:nvPr userDrawn="1"/>
        </p:nvPicPr>
        <p:blipFill>
          <a:blip r:embed="rId2"/>
          <a:stretch>
            <a:fillRect/>
          </a:stretch>
        </p:blipFill>
        <p:spPr>
          <a:xfrm>
            <a:off x="0" y="0"/>
            <a:ext cx="12192000" cy="1592987"/>
          </a:xfrm>
          <a:prstGeom prst="rect">
            <a:avLst/>
          </a:prstGeom>
        </p:spPr>
      </p:pic>
      <p:sp>
        <p:nvSpPr>
          <p:cNvPr id="11" name="Title 1">
            <a:extLst>
              <a:ext uri="{FF2B5EF4-FFF2-40B4-BE49-F238E27FC236}">
                <a16:creationId xmlns:a16="http://schemas.microsoft.com/office/drawing/2014/main" id="{C8ED3FF3-72C9-D645-AD44-BE3581FE7EF3}"/>
              </a:ext>
            </a:extLst>
          </p:cNvPr>
          <p:cNvSpPr>
            <a:spLocks noGrp="1"/>
          </p:cNvSpPr>
          <p:nvPr>
            <p:ph type="title"/>
          </p:nvPr>
        </p:nvSpPr>
        <p:spPr>
          <a:xfrm>
            <a:off x="838200" y="182236"/>
            <a:ext cx="8640337" cy="1325563"/>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543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40F612-848A-3D4F-B401-BA766DA82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9D2C2A-BDF6-4441-8A30-DD0EBB19F8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D9D62-2BDC-774A-AF99-70C697B6F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C7AA3-576B-B640-ABFC-97861358F6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97B84C-5DC0-CD4C-AB52-F5C7D0DA3196}"/>
              </a:ext>
            </a:extLst>
          </p:cNvPr>
          <p:cNvSpPr>
            <a:spLocks noGrp="1"/>
          </p:cNvSpPr>
          <p:nvPr>
            <p:ph type="dt" sz="half" idx="10"/>
          </p:nvPr>
        </p:nvSpPr>
        <p:spPr/>
        <p:txBody>
          <a:bodyPr/>
          <a:lstStyle/>
          <a:p>
            <a:fld id="{2EE3EAAC-55E6-0A43-B025-01FD4A254423}" type="datetimeFigureOut">
              <a:rPr lang="en-US" smtClean="0"/>
              <a:t>2/1/2024</a:t>
            </a:fld>
            <a:endParaRPr lang="en-US"/>
          </a:p>
        </p:txBody>
      </p:sp>
      <p:sp>
        <p:nvSpPr>
          <p:cNvPr id="8" name="Footer Placeholder 7">
            <a:extLst>
              <a:ext uri="{FF2B5EF4-FFF2-40B4-BE49-F238E27FC236}">
                <a16:creationId xmlns:a16="http://schemas.microsoft.com/office/drawing/2014/main" id="{1DBF2DCC-5D54-4F48-95E7-224C391C49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A43B4E-BF10-4C46-80B7-BC2122776AAD}"/>
              </a:ext>
            </a:extLst>
          </p:cNvPr>
          <p:cNvSpPr>
            <a:spLocks noGrp="1"/>
          </p:cNvSpPr>
          <p:nvPr>
            <p:ph type="sldNum" sz="quarter" idx="12"/>
          </p:nvPr>
        </p:nvSpPr>
        <p:spPr/>
        <p:txBody>
          <a:bodyPr/>
          <a:lstStyle/>
          <a:p>
            <a:fld id="{8919B497-5D5C-B149-AEA0-25B26616C689}" type="slidenum">
              <a:rPr lang="en-US" smtClean="0"/>
              <a:t>‹#›</a:t>
            </a:fld>
            <a:endParaRPr lang="en-US"/>
          </a:p>
        </p:txBody>
      </p:sp>
      <p:pic>
        <p:nvPicPr>
          <p:cNvPr id="12" name="Picture 11">
            <a:extLst>
              <a:ext uri="{FF2B5EF4-FFF2-40B4-BE49-F238E27FC236}">
                <a16:creationId xmlns:a16="http://schemas.microsoft.com/office/drawing/2014/main" id="{3C827F14-A0F1-604F-9B13-E0B287ABEE26}"/>
              </a:ext>
            </a:extLst>
          </p:cNvPr>
          <p:cNvPicPr>
            <a:picLocks noChangeAspect="1"/>
          </p:cNvPicPr>
          <p:nvPr userDrawn="1"/>
        </p:nvPicPr>
        <p:blipFill>
          <a:blip r:embed="rId2"/>
          <a:stretch>
            <a:fillRect/>
          </a:stretch>
        </p:blipFill>
        <p:spPr>
          <a:xfrm>
            <a:off x="0" y="0"/>
            <a:ext cx="12192000" cy="1592987"/>
          </a:xfrm>
          <a:prstGeom prst="rect">
            <a:avLst/>
          </a:prstGeom>
        </p:spPr>
      </p:pic>
      <p:sp>
        <p:nvSpPr>
          <p:cNvPr id="13" name="Title 1">
            <a:extLst>
              <a:ext uri="{FF2B5EF4-FFF2-40B4-BE49-F238E27FC236}">
                <a16:creationId xmlns:a16="http://schemas.microsoft.com/office/drawing/2014/main" id="{81580799-035B-404A-99D6-6B805DE5F9C4}"/>
              </a:ext>
            </a:extLst>
          </p:cNvPr>
          <p:cNvSpPr>
            <a:spLocks noGrp="1"/>
          </p:cNvSpPr>
          <p:nvPr>
            <p:ph type="title"/>
          </p:nvPr>
        </p:nvSpPr>
        <p:spPr>
          <a:xfrm>
            <a:off x="838200" y="182236"/>
            <a:ext cx="8640337" cy="1325563"/>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1845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B5FB-1B52-284A-9EA0-1B50162FD9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C0092A-B975-9F4F-86BA-8CCA2863BACD}"/>
              </a:ext>
            </a:extLst>
          </p:cNvPr>
          <p:cNvSpPr>
            <a:spLocks noGrp="1"/>
          </p:cNvSpPr>
          <p:nvPr>
            <p:ph type="dt" sz="half" idx="10"/>
          </p:nvPr>
        </p:nvSpPr>
        <p:spPr/>
        <p:txBody>
          <a:bodyPr/>
          <a:lstStyle/>
          <a:p>
            <a:fld id="{C0DA0629-F786-DC4C-8384-8663D040FAB1}" type="datetimeFigureOut">
              <a:rPr lang="en-US" smtClean="0"/>
              <a:t>2/1/2024</a:t>
            </a:fld>
            <a:endParaRPr lang="en-US"/>
          </a:p>
        </p:txBody>
      </p:sp>
      <p:sp>
        <p:nvSpPr>
          <p:cNvPr id="4" name="Footer Placeholder 3">
            <a:extLst>
              <a:ext uri="{FF2B5EF4-FFF2-40B4-BE49-F238E27FC236}">
                <a16:creationId xmlns:a16="http://schemas.microsoft.com/office/drawing/2014/main" id="{8BBBEEB4-6B14-6345-8338-1F5CE11A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90A5D9-93DA-3B46-A089-5DD22BFD8049}"/>
              </a:ext>
            </a:extLst>
          </p:cNvPr>
          <p:cNvSpPr>
            <a:spLocks noGrp="1"/>
          </p:cNvSpPr>
          <p:nvPr>
            <p:ph type="sldNum" sz="quarter" idx="12"/>
          </p:nvPr>
        </p:nvSpPr>
        <p:spPr/>
        <p:txBody>
          <a:bodyPr/>
          <a:lstStyle/>
          <a:p>
            <a:fld id="{F348AD89-001F-E544-9578-10292F63E2C6}" type="slidenum">
              <a:rPr lang="en-US" smtClean="0"/>
              <a:t>‹#›</a:t>
            </a:fld>
            <a:endParaRPr lang="en-US"/>
          </a:p>
        </p:txBody>
      </p:sp>
    </p:spTree>
    <p:extLst>
      <p:ext uri="{BB962C8B-B14F-4D97-AF65-F5344CB8AC3E}">
        <p14:creationId xmlns:p14="http://schemas.microsoft.com/office/powerpoint/2010/main" val="380960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16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AB54-4D14-4F11-87E0-1B2B79E429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7D7AD-FF15-4F4F-9F27-6E9D04250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954F9C-E4C4-4327-A626-0E033085D642}"/>
              </a:ext>
            </a:extLst>
          </p:cNvPr>
          <p:cNvSpPr>
            <a:spLocks noGrp="1"/>
          </p:cNvSpPr>
          <p:nvPr>
            <p:ph type="dt" sz="half" idx="10"/>
          </p:nvPr>
        </p:nvSpPr>
        <p:spPr/>
        <p:txBody>
          <a:bodyPr/>
          <a:lstStyle/>
          <a:p>
            <a:fld id="{A9167218-CD93-426D-93F0-905661FB075C}" type="datetimeFigureOut">
              <a:rPr lang="en-US" smtClean="0"/>
              <a:t>2/1/2024</a:t>
            </a:fld>
            <a:endParaRPr lang="en-US"/>
          </a:p>
        </p:txBody>
      </p:sp>
      <p:sp>
        <p:nvSpPr>
          <p:cNvPr id="5" name="Footer Placeholder 4">
            <a:extLst>
              <a:ext uri="{FF2B5EF4-FFF2-40B4-BE49-F238E27FC236}">
                <a16:creationId xmlns:a16="http://schemas.microsoft.com/office/drawing/2014/main" id="{C0F1F4AA-49FD-47F2-83F4-A19C8A67C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A1B45-E60F-475A-93E5-729453867ADF}"/>
              </a:ext>
            </a:extLst>
          </p:cNvPr>
          <p:cNvSpPr>
            <a:spLocks noGrp="1"/>
          </p:cNvSpPr>
          <p:nvPr>
            <p:ph type="sldNum" sz="quarter" idx="12"/>
          </p:nvPr>
        </p:nvSpPr>
        <p:spPr/>
        <p:txBody>
          <a:bodyPr/>
          <a:lstStyle/>
          <a:p>
            <a:fld id="{DC56B432-F94A-44CE-8D87-B351523565E0}" type="slidenum">
              <a:rPr lang="en-US" smtClean="0"/>
              <a:t>‹#›</a:t>
            </a:fld>
            <a:endParaRPr lang="en-US"/>
          </a:p>
        </p:txBody>
      </p:sp>
    </p:spTree>
    <p:extLst>
      <p:ext uri="{BB962C8B-B14F-4D97-AF65-F5344CB8AC3E}">
        <p14:creationId xmlns:p14="http://schemas.microsoft.com/office/powerpoint/2010/main" val="318544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DF3514-6E44-6843-A313-92FC6EB88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7B66BE-B498-DD43-BB0C-C4D62B52C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84331-8C8F-FF41-9028-01D25463AD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2EE3EAAC-55E6-0A43-B025-01FD4A254423}" type="datetimeFigureOut">
              <a:rPr lang="en-US" smtClean="0"/>
              <a:pPr/>
              <a:t>2/1/2024</a:t>
            </a:fld>
            <a:endParaRPr lang="en-US"/>
          </a:p>
        </p:txBody>
      </p:sp>
      <p:sp>
        <p:nvSpPr>
          <p:cNvPr id="5" name="Footer Placeholder 4">
            <a:extLst>
              <a:ext uri="{FF2B5EF4-FFF2-40B4-BE49-F238E27FC236}">
                <a16:creationId xmlns:a16="http://schemas.microsoft.com/office/drawing/2014/main" id="{D9A3843A-8983-B542-B069-DC1F92861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8E9AF672-5F84-804C-AE23-41C62C4BA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8919B497-5D5C-B149-AEA0-25B26616C689}" type="slidenum">
              <a:rPr lang="en-US" smtClean="0"/>
              <a:pPr/>
              <a:t>‹#›</a:t>
            </a:fld>
            <a:endParaRPr lang="en-US"/>
          </a:p>
        </p:txBody>
      </p:sp>
    </p:spTree>
    <p:extLst>
      <p:ext uri="{BB962C8B-B14F-4D97-AF65-F5344CB8AC3E}">
        <p14:creationId xmlns:p14="http://schemas.microsoft.com/office/powerpoint/2010/main" val="168809960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388B5-CFF2-40D9-882B-CC9849CEF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32D7A4-8E20-4204-A65E-26E4876D6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7DB70-6527-4CB9-9BA8-0DFF5BB5D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67218-CD93-426D-93F0-905661FB075C}" type="datetimeFigureOut">
              <a:rPr lang="en-US" smtClean="0"/>
              <a:t>2/1/2024</a:t>
            </a:fld>
            <a:endParaRPr lang="en-US"/>
          </a:p>
        </p:txBody>
      </p:sp>
      <p:sp>
        <p:nvSpPr>
          <p:cNvPr id="5" name="Footer Placeholder 4">
            <a:extLst>
              <a:ext uri="{FF2B5EF4-FFF2-40B4-BE49-F238E27FC236}">
                <a16:creationId xmlns:a16="http://schemas.microsoft.com/office/drawing/2014/main" id="{CCC10D45-4F75-4103-9F23-4498723CC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DF5D71-9054-401C-A2C5-0327438A4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6B432-F94A-44CE-8D87-B351523565E0}" type="slidenum">
              <a:rPr lang="en-US" smtClean="0"/>
              <a:t>‹#›</a:t>
            </a:fld>
            <a:endParaRPr lang="en-US"/>
          </a:p>
        </p:txBody>
      </p:sp>
    </p:spTree>
    <p:extLst>
      <p:ext uri="{BB962C8B-B14F-4D97-AF65-F5344CB8AC3E}">
        <p14:creationId xmlns:p14="http://schemas.microsoft.com/office/powerpoint/2010/main" val="384198434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7.em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7.emf"/><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7.em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0.emf"/><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jpeg"/><Relationship Id="rId7"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4.png"/><Relationship Id="rId9"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8.em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mailto:engage@atlbeltline.org" TargetMode="External"/><Relationship Id="rId5" Type="http://schemas.openxmlformats.org/officeDocument/2006/relationships/hyperlink" Target="http://www.beltline.org/meetings"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rob@atlblp.org" TargetMode="External"/><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hyperlink" Target="mailto:bbrewster@atlbeltline.org" TargetMode="External"/><Relationship Id="rId5" Type="http://schemas.openxmlformats.org/officeDocument/2006/relationships/hyperlink" Target="mailto:minjaychock@atlbeltline.org" TargetMode="External"/><Relationship Id="rId4" Type="http://schemas.openxmlformats.org/officeDocument/2006/relationships/hyperlink" Target="mailto:jdisotell@atlbeltline.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Abi Data collection</a:t>
            </a:r>
          </a:p>
        </p:txBody>
      </p:sp>
      <p:sp>
        <p:nvSpPr>
          <p:cNvPr id="13" name="Rectangle 12">
            <a:extLst>
              <a:ext uri="{FF2B5EF4-FFF2-40B4-BE49-F238E27FC236}">
                <a16:creationId xmlns:a16="http://schemas.microsoft.com/office/drawing/2014/main" id="{AF5A79B0-CF3D-4507-B441-E688B94CCB81}"/>
              </a:ext>
            </a:extLst>
          </p:cNvPr>
          <p:cNvSpPr/>
          <p:nvPr/>
        </p:nvSpPr>
        <p:spPr>
          <a:xfrm>
            <a:off x="1050654" y="3043346"/>
            <a:ext cx="1053212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55A5"/>
                </a:solidFill>
                <a:effectLst/>
                <a:uLnTx/>
                <a:uFillTx/>
                <a:latin typeface="Calibri" panose="020F0502020204030204" pitchFamily="34" charset="0"/>
                <a:ea typeface="+mn-ea"/>
                <a:cs typeface="+mn-cs"/>
              </a:rPr>
              <a:t>In order to meet our promise of a BeltLine for all, we are working to collect demographic and geographic information from our participants. This information is strictly for internal reference and research purposes only to guide us in outreach and public engagement efforts and will not be distributed to other organizations.</a:t>
            </a:r>
          </a:p>
        </p:txBody>
      </p:sp>
      <p:sp>
        <p:nvSpPr>
          <p:cNvPr id="2" name="TextBox 1">
            <a:extLst>
              <a:ext uri="{FF2B5EF4-FFF2-40B4-BE49-F238E27FC236}">
                <a16:creationId xmlns:a16="http://schemas.microsoft.com/office/drawing/2014/main" id="{322C8FBE-937C-A54E-6D45-9959D44151F3}"/>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78162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662489" y="1570588"/>
            <a:ext cx="9022264" cy="5909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Contractor</a:t>
            </a: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Ralph David Abernathy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Access Point &amp; RDA Complete Street Conversion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F.S. Scarbrough,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Allen </a:t>
            </a:r>
            <a:r>
              <a:rPr kumimoji="0" lang="en-US" sz="1800" b="0" i="0" u="none" strike="noStrike" kern="120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Eison</a:t>
            </a: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Vice President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Randy Cash Superintendent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Office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t>
            </a:r>
            <a:r>
              <a:rPr lang="en-US" dirty="0">
                <a:solidFill>
                  <a:srgbClr val="FFFFFF"/>
                </a:solidFill>
                <a:latin typeface="Lato" panose="020F0502020204030203" pitchFamily="34" charset="0"/>
                <a:ea typeface="Lato" panose="020F0502020204030203" pitchFamily="34" charset="0"/>
                <a:cs typeface="Lato" panose="020F0502020204030203" pitchFamily="34" charset="0"/>
              </a:rPr>
              <a:t>770</a:t>
            </a: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486-4905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4" name="Picture 13">
            <a:extLst>
              <a:ext uri="{FF2B5EF4-FFF2-40B4-BE49-F238E27FC236}">
                <a16:creationId xmlns:a16="http://schemas.microsoft.com/office/drawing/2014/main" id="{A8410CB8-CBBB-DD69-557C-23782C53AD5F}"/>
              </a:ext>
            </a:extLst>
          </p:cNvPr>
          <p:cNvPicPr>
            <a:picLocks noChangeAspect="1"/>
          </p:cNvPicPr>
          <p:nvPr/>
        </p:nvPicPr>
        <p:blipFill>
          <a:blip r:embed="rId5"/>
          <a:stretch>
            <a:fillRect/>
          </a:stretch>
        </p:blipFill>
        <p:spPr>
          <a:xfrm>
            <a:off x="2842842" y="2486660"/>
            <a:ext cx="1809750" cy="1609900"/>
          </a:xfrm>
          <a:prstGeom prst="rect">
            <a:avLst/>
          </a:prstGeom>
        </p:spPr>
      </p:pic>
      <p:pic>
        <p:nvPicPr>
          <p:cNvPr id="18" name="Picture 17">
            <a:extLst>
              <a:ext uri="{FF2B5EF4-FFF2-40B4-BE49-F238E27FC236}">
                <a16:creationId xmlns:a16="http://schemas.microsoft.com/office/drawing/2014/main" id="{A932C46A-430B-E5DA-A8C7-5B96E65B01BE}"/>
              </a:ext>
            </a:extLst>
          </p:cNvPr>
          <p:cNvPicPr>
            <a:picLocks noChangeAspect="1"/>
          </p:cNvPicPr>
          <p:nvPr/>
        </p:nvPicPr>
        <p:blipFill>
          <a:blip r:embed="rId6"/>
          <a:stretch>
            <a:fillRect/>
          </a:stretch>
        </p:blipFill>
        <p:spPr>
          <a:xfrm>
            <a:off x="2894943" y="4537279"/>
            <a:ext cx="1476375" cy="2152650"/>
          </a:xfrm>
          <a:prstGeom prst="rect">
            <a:avLst/>
          </a:prstGeom>
        </p:spPr>
      </p:pic>
      <p:sp>
        <p:nvSpPr>
          <p:cNvPr id="19" name="TextBox 18">
            <a:extLst>
              <a:ext uri="{FF2B5EF4-FFF2-40B4-BE49-F238E27FC236}">
                <a16:creationId xmlns:a16="http://schemas.microsoft.com/office/drawing/2014/main" id="{B1411369-2466-E75D-CD10-68104B99CD6E}"/>
              </a:ext>
            </a:extLst>
          </p:cNvPr>
          <p:cNvSpPr txBox="1"/>
          <p:nvPr/>
        </p:nvSpPr>
        <p:spPr>
          <a:xfrm>
            <a:off x="4387121" y="4925049"/>
            <a:ext cx="1207502" cy="1218271"/>
          </a:xfrm>
          <a:prstGeom prst="rect">
            <a:avLst/>
          </a:prstGeom>
          <a:noFill/>
        </p:spPr>
        <p:txBody>
          <a:bodyPr wrap="square" rtlCol="0">
            <a:spAutoFit/>
          </a:bodyPr>
          <a:lstStyle/>
          <a:p>
            <a:r>
              <a:rPr lang="en-US" dirty="0"/>
              <a:t>Allen </a:t>
            </a:r>
            <a:r>
              <a:rPr lang="en-US" dirty="0" err="1"/>
              <a:t>Eison</a:t>
            </a:r>
            <a:r>
              <a:rPr lang="en-US" dirty="0"/>
              <a:t> Executive </a:t>
            </a:r>
          </a:p>
          <a:p>
            <a:r>
              <a:rPr lang="en-US" dirty="0"/>
              <a:t>Vice President</a:t>
            </a:r>
          </a:p>
        </p:txBody>
      </p:sp>
      <p:pic>
        <p:nvPicPr>
          <p:cNvPr id="24" name="Picture 23">
            <a:extLst>
              <a:ext uri="{FF2B5EF4-FFF2-40B4-BE49-F238E27FC236}">
                <a16:creationId xmlns:a16="http://schemas.microsoft.com/office/drawing/2014/main" id="{3A7D0007-3D2B-9E49-1EE8-18836C4FFEB2}"/>
              </a:ext>
            </a:extLst>
          </p:cNvPr>
          <p:cNvPicPr>
            <a:picLocks noChangeAspect="1"/>
          </p:cNvPicPr>
          <p:nvPr/>
        </p:nvPicPr>
        <p:blipFill>
          <a:blip r:embed="rId7"/>
          <a:stretch>
            <a:fillRect/>
          </a:stretch>
        </p:blipFill>
        <p:spPr>
          <a:xfrm>
            <a:off x="6096000" y="2451804"/>
            <a:ext cx="1809750" cy="1809750"/>
          </a:xfrm>
          <a:prstGeom prst="rect">
            <a:avLst/>
          </a:prstGeom>
        </p:spPr>
      </p:pic>
      <p:sp>
        <p:nvSpPr>
          <p:cNvPr id="25" name="TextBox 24">
            <a:extLst>
              <a:ext uri="{FF2B5EF4-FFF2-40B4-BE49-F238E27FC236}">
                <a16:creationId xmlns:a16="http://schemas.microsoft.com/office/drawing/2014/main" id="{71EC4AAD-27A9-F849-CB0A-B482D8ED2AD1}"/>
              </a:ext>
            </a:extLst>
          </p:cNvPr>
          <p:cNvSpPr txBox="1"/>
          <p:nvPr/>
        </p:nvSpPr>
        <p:spPr>
          <a:xfrm>
            <a:off x="5860005" y="4296411"/>
            <a:ext cx="2682208" cy="646331"/>
          </a:xfrm>
          <a:prstGeom prst="rect">
            <a:avLst/>
          </a:prstGeom>
          <a:noFill/>
        </p:spPr>
        <p:txBody>
          <a:bodyPr wrap="square" rtlCol="0">
            <a:spAutoFit/>
          </a:bodyPr>
          <a:lstStyle/>
          <a:p>
            <a:pPr algn="ctr"/>
            <a:r>
              <a:rPr lang="en-US" dirty="0"/>
              <a:t>Hannah </a:t>
            </a:r>
            <a:r>
              <a:rPr lang="en-US" dirty="0" err="1"/>
              <a:t>Coxe</a:t>
            </a:r>
            <a:endParaRPr lang="en-US" dirty="0"/>
          </a:p>
          <a:p>
            <a:pPr algn="ctr"/>
            <a:r>
              <a:rPr lang="en-US" dirty="0"/>
              <a:t>Asst. Project Manager</a:t>
            </a:r>
          </a:p>
        </p:txBody>
      </p:sp>
      <p:pic>
        <p:nvPicPr>
          <p:cNvPr id="27" name="Picture 26">
            <a:extLst>
              <a:ext uri="{FF2B5EF4-FFF2-40B4-BE49-F238E27FC236}">
                <a16:creationId xmlns:a16="http://schemas.microsoft.com/office/drawing/2014/main" id="{0F0CCAE0-4567-2187-3B40-FFF1EE08DF10}"/>
              </a:ext>
            </a:extLst>
          </p:cNvPr>
          <p:cNvPicPr>
            <a:picLocks noChangeAspect="1"/>
          </p:cNvPicPr>
          <p:nvPr/>
        </p:nvPicPr>
        <p:blipFill>
          <a:blip r:embed="rId8"/>
          <a:stretch>
            <a:fillRect/>
          </a:stretch>
        </p:blipFill>
        <p:spPr>
          <a:xfrm>
            <a:off x="9134217" y="2404364"/>
            <a:ext cx="1888652" cy="1809750"/>
          </a:xfrm>
          <a:prstGeom prst="rect">
            <a:avLst/>
          </a:prstGeom>
        </p:spPr>
      </p:pic>
      <p:sp>
        <p:nvSpPr>
          <p:cNvPr id="29" name="TextBox 28">
            <a:extLst>
              <a:ext uri="{FF2B5EF4-FFF2-40B4-BE49-F238E27FC236}">
                <a16:creationId xmlns:a16="http://schemas.microsoft.com/office/drawing/2014/main" id="{4D608EDB-4B1A-2E8F-6E3A-A58FB1C7D502}"/>
              </a:ext>
            </a:extLst>
          </p:cNvPr>
          <p:cNvSpPr txBox="1"/>
          <p:nvPr/>
        </p:nvSpPr>
        <p:spPr>
          <a:xfrm>
            <a:off x="9347901" y="4214114"/>
            <a:ext cx="1809750" cy="646331"/>
          </a:xfrm>
          <a:prstGeom prst="rect">
            <a:avLst/>
          </a:prstGeom>
          <a:noFill/>
        </p:spPr>
        <p:txBody>
          <a:bodyPr wrap="square" rtlCol="0">
            <a:spAutoFit/>
          </a:bodyPr>
          <a:lstStyle/>
          <a:p>
            <a:pPr algn="ctr"/>
            <a:r>
              <a:rPr lang="en-US" dirty="0"/>
              <a:t>Randy Cash</a:t>
            </a:r>
          </a:p>
          <a:p>
            <a:pPr algn="ctr"/>
            <a:r>
              <a:rPr lang="en-US" dirty="0"/>
              <a:t>Superintendent</a:t>
            </a:r>
          </a:p>
        </p:txBody>
      </p:sp>
      <p:pic>
        <p:nvPicPr>
          <p:cNvPr id="31" name="Picture 30">
            <a:extLst>
              <a:ext uri="{FF2B5EF4-FFF2-40B4-BE49-F238E27FC236}">
                <a16:creationId xmlns:a16="http://schemas.microsoft.com/office/drawing/2014/main" id="{CAB3DB83-BCB7-92A9-9917-54BD0FC904DB}"/>
              </a:ext>
            </a:extLst>
          </p:cNvPr>
          <p:cNvPicPr>
            <a:picLocks noChangeAspect="1"/>
          </p:cNvPicPr>
          <p:nvPr/>
        </p:nvPicPr>
        <p:blipFill>
          <a:blip r:embed="rId9"/>
          <a:stretch>
            <a:fillRect/>
          </a:stretch>
        </p:blipFill>
        <p:spPr>
          <a:xfrm>
            <a:off x="7709143" y="4942741"/>
            <a:ext cx="1738267" cy="1844608"/>
          </a:xfrm>
          <a:prstGeom prst="rect">
            <a:avLst/>
          </a:prstGeom>
        </p:spPr>
      </p:pic>
      <p:sp>
        <p:nvSpPr>
          <p:cNvPr id="32" name="TextBox 31">
            <a:extLst>
              <a:ext uri="{FF2B5EF4-FFF2-40B4-BE49-F238E27FC236}">
                <a16:creationId xmlns:a16="http://schemas.microsoft.com/office/drawing/2014/main" id="{2513E8B5-9361-B942-C4CC-61E416B6AA0C}"/>
              </a:ext>
            </a:extLst>
          </p:cNvPr>
          <p:cNvSpPr txBox="1"/>
          <p:nvPr/>
        </p:nvSpPr>
        <p:spPr>
          <a:xfrm>
            <a:off x="9447410" y="5285857"/>
            <a:ext cx="1955106" cy="923330"/>
          </a:xfrm>
          <a:prstGeom prst="rect">
            <a:avLst/>
          </a:prstGeom>
          <a:noFill/>
        </p:spPr>
        <p:txBody>
          <a:bodyPr wrap="square" rtlCol="0">
            <a:spAutoFit/>
          </a:bodyPr>
          <a:lstStyle/>
          <a:p>
            <a:r>
              <a:rPr lang="en-US" dirty="0"/>
              <a:t>Varun Patel</a:t>
            </a:r>
          </a:p>
          <a:p>
            <a:r>
              <a:rPr lang="en-US" dirty="0"/>
              <a:t>Assistant Superintendent</a:t>
            </a:r>
          </a:p>
        </p:txBody>
      </p:sp>
    </p:spTree>
    <p:extLst>
      <p:ext uri="{BB962C8B-B14F-4D97-AF65-F5344CB8AC3E}">
        <p14:creationId xmlns:p14="http://schemas.microsoft.com/office/powerpoint/2010/main" val="422683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E293F9-92AF-C246-9128-4C30022BF2B4}"/>
              </a:ext>
            </a:extLst>
          </p:cNvPr>
          <p:cNvPicPr>
            <a:picLocks noChangeAspect="1"/>
          </p:cNvPicPr>
          <p:nvPr/>
        </p:nvPicPr>
        <p:blipFill rotWithShape="1">
          <a:blip r:embed="rId3"/>
          <a:srcRect l="22404" t="16411" b="9953"/>
          <a:stretch/>
        </p:blipFill>
        <p:spPr>
          <a:xfrm>
            <a:off x="2278862" y="1570230"/>
            <a:ext cx="9913138" cy="5287770"/>
          </a:xfrm>
          <a:prstGeom prst="rect">
            <a:avLst/>
          </a:prstGeom>
          <a:solidFill>
            <a:schemeClr val="accent2">
              <a:lumMod val="60000"/>
              <a:lumOff val="40000"/>
            </a:schemeClr>
          </a:solidFill>
        </p:spPr>
      </p:pic>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5"/>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593852"/>
            <a:ext cx="9519279" cy="1007908"/>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348D916-BD7C-9F76-869C-AEACDA7938F8}"/>
              </a:ext>
            </a:extLst>
          </p:cNvPr>
          <p:cNvSpPr txBox="1"/>
          <p:nvPr/>
        </p:nvSpPr>
        <p:spPr>
          <a:xfrm>
            <a:off x="175940" y="1837650"/>
            <a:ext cx="20167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1385 RDA and the Westside Trail</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19EA945-46FC-6675-7B29-BB8769B8E197}"/>
              </a:ext>
            </a:extLst>
          </p:cNvPr>
          <p:cNvSpPr txBox="1"/>
          <p:nvPr/>
        </p:nvSpPr>
        <p:spPr>
          <a:xfrm>
            <a:off x="5414418" y="6469160"/>
            <a:ext cx="2384379" cy="369332"/>
          </a:xfrm>
          <a:prstGeom prst="rect">
            <a:avLst/>
          </a:prstGeom>
          <a:noFill/>
        </p:spPr>
        <p:txBody>
          <a:bodyPr wrap="square" rtlCol="0">
            <a:spAutoFit/>
          </a:bodyPr>
          <a:lstStyle/>
          <a:p>
            <a:r>
              <a:rPr lang="en-US" b="1" dirty="0">
                <a:solidFill>
                  <a:schemeClr val="bg1"/>
                </a:solidFill>
                <a:highlight>
                  <a:srgbClr val="008000"/>
                </a:highlight>
              </a:rPr>
              <a:t>S GORDON STREET</a:t>
            </a:r>
          </a:p>
        </p:txBody>
      </p:sp>
      <p:sp>
        <p:nvSpPr>
          <p:cNvPr id="6" name="TextBox 5">
            <a:extLst>
              <a:ext uri="{FF2B5EF4-FFF2-40B4-BE49-F238E27FC236}">
                <a16:creationId xmlns:a16="http://schemas.microsoft.com/office/drawing/2014/main" id="{74CDDF1E-E3FE-735E-E1C5-E4413D6703A5}"/>
              </a:ext>
            </a:extLst>
          </p:cNvPr>
          <p:cNvSpPr txBox="1"/>
          <p:nvPr/>
        </p:nvSpPr>
        <p:spPr>
          <a:xfrm rot="20646812">
            <a:off x="3786927" y="2241113"/>
            <a:ext cx="2384379" cy="369332"/>
          </a:xfrm>
          <a:prstGeom prst="rect">
            <a:avLst/>
          </a:prstGeom>
          <a:noFill/>
        </p:spPr>
        <p:txBody>
          <a:bodyPr wrap="square" rtlCol="0">
            <a:spAutoFit/>
          </a:bodyPr>
          <a:lstStyle/>
          <a:p>
            <a:r>
              <a:rPr lang="en-US" b="1" dirty="0">
                <a:solidFill>
                  <a:schemeClr val="bg1"/>
                </a:solidFill>
                <a:highlight>
                  <a:srgbClr val="008000"/>
                </a:highlight>
              </a:rPr>
              <a:t>MUSE STREET</a:t>
            </a:r>
          </a:p>
        </p:txBody>
      </p:sp>
      <p:sp>
        <p:nvSpPr>
          <p:cNvPr id="9" name="TextBox 8">
            <a:extLst>
              <a:ext uri="{FF2B5EF4-FFF2-40B4-BE49-F238E27FC236}">
                <a16:creationId xmlns:a16="http://schemas.microsoft.com/office/drawing/2014/main" id="{B13BA9FC-F677-4EFA-0AC3-74831C7E54D5}"/>
              </a:ext>
            </a:extLst>
          </p:cNvPr>
          <p:cNvSpPr txBox="1"/>
          <p:nvPr/>
        </p:nvSpPr>
        <p:spPr>
          <a:xfrm rot="1881207">
            <a:off x="10339200" y="2822693"/>
            <a:ext cx="2384379" cy="369332"/>
          </a:xfrm>
          <a:prstGeom prst="rect">
            <a:avLst/>
          </a:prstGeom>
          <a:noFill/>
        </p:spPr>
        <p:txBody>
          <a:bodyPr wrap="square" rtlCol="0">
            <a:spAutoFit/>
          </a:bodyPr>
          <a:lstStyle/>
          <a:p>
            <a:r>
              <a:rPr lang="en-US" b="1" dirty="0">
                <a:solidFill>
                  <a:schemeClr val="bg1"/>
                </a:solidFill>
                <a:highlight>
                  <a:srgbClr val="008000"/>
                </a:highlight>
              </a:rPr>
              <a:t>CASCADE AVENUE</a:t>
            </a:r>
          </a:p>
        </p:txBody>
      </p:sp>
      <p:sp>
        <p:nvSpPr>
          <p:cNvPr id="12" name="Freeform: Shape 11">
            <a:extLst>
              <a:ext uri="{FF2B5EF4-FFF2-40B4-BE49-F238E27FC236}">
                <a16:creationId xmlns:a16="http://schemas.microsoft.com/office/drawing/2014/main" id="{377189D8-BD66-AFD2-55C8-19EE42069564}"/>
              </a:ext>
            </a:extLst>
          </p:cNvPr>
          <p:cNvSpPr/>
          <p:nvPr/>
        </p:nvSpPr>
        <p:spPr>
          <a:xfrm>
            <a:off x="2857500" y="3543300"/>
            <a:ext cx="4902200" cy="1866900"/>
          </a:xfrm>
          <a:custGeom>
            <a:avLst/>
            <a:gdLst>
              <a:gd name="connsiteX0" fmla="*/ 0 w 4902200"/>
              <a:gd name="connsiteY0" fmla="*/ 1371600 h 1866900"/>
              <a:gd name="connsiteX1" fmla="*/ 254000 w 4902200"/>
              <a:gd name="connsiteY1" fmla="*/ 1866900 h 1866900"/>
              <a:gd name="connsiteX2" fmla="*/ 4902200 w 4902200"/>
              <a:gd name="connsiteY2" fmla="*/ 698500 h 1866900"/>
              <a:gd name="connsiteX3" fmla="*/ 4000500 w 4902200"/>
              <a:gd name="connsiteY3" fmla="*/ 0 h 1866900"/>
              <a:gd name="connsiteX4" fmla="*/ 12700 w 4902200"/>
              <a:gd name="connsiteY4" fmla="*/ 1308100 h 186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200" h="1866900">
                <a:moveTo>
                  <a:pt x="0" y="1371600"/>
                </a:moveTo>
                <a:lnTo>
                  <a:pt x="254000" y="1866900"/>
                </a:lnTo>
                <a:lnTo>
                  <a:pt x="4902200" y="698500"/>
                </a:lnTo>
                <a:lnTo>
                  <a:pt x="4000500" y="0"/>
                </a:lnTo>
                <a:lnTo>
                  <a:pt x="12700" y="1308100"/>
                </a:lnTo>
              </a:path>
            </a:pathLst>
          </a:custGeom>
          <a:solidFill>
            <a:schemeClr val="accent2">
              <a:alpha val="52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4325B4-7981-0C6E-6C05-B2FE2D812047}"/>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10417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7CF96AD-0478-9597-B7DD-3A583EE38FAE}"/>
              </a:ext>
            </a:extLst>
          </p:cNvPr>
          <p:cNvGrpSpPr/>
          <p:nvPr/>
        </p:nvGrpSpPr>
        <p:grpSpPr>
          <a:xfrm>
            <a:off x="2286000" y="1557762"/>
            <a:ext cx="9909256" cy="5528787"/>
            <a:chOff x="3030832" y="574006"/>
            <a:chExt cx="9161167" cy="6029523"/>
          </a:xfrm>
        </p:grpSpPr>
        <p:pic>
          <p:nvPicPr>
            <p:cNvPr id="4" name="Picture 3">
              <a:extLst>
                <a:ext uri="{FF2B5EF4-FFF2-40B4-BE49-F238E27FC236}">
                  <a16:creationId xmlns:a16="http://schemas.microsoft.com/office/drawing/2014/main" id="{D70515E4-1B2E-B725-B4FA-27711B4FEE21}"/>
                </a:ext>
              </a:extLst>
            </p:cNvPr>
            <p:cNvPicPr>
              <a:picLocks noChangeAspect="1"/>
            </p:cNvPicPr>
            <p:nvPr/>
          </p:nvPicPr>
          <p:blipFill rotWithShape="1">
            <a:blip r:embed="rId5"/>
            <a:srcRect l="2931" r="4784" b="6374"/>
            <a:stretch/>
          </p:blipFill>
          <p:spPr>
            <a:xfrm>
              <a:off x="3030832" y="578988"/>
              <a:ext cx="9161167" cy="5781232"/>
            </a:xfrm>
            <a:prstGeom prst="rect">
              <a:avLst/>
            </a:prstGeom>
          </p:spPr>
        </p:pic>
        <p:sp>
          <p:nvSpPr>
            <p:cNvPr id="5" name="Flowchart: Connector 4">
              <a:extLst>
                <a:ext uri="{FF2B5EF4-FFF2-40B4-BE49-F238E27FC236}">
                  <a16:creationId xmlns:a16="http://schemas.microsoft.com/office/drawing/2014/main" id="{BEBCCD18-3197-599C-F07C-227B48EA7B15}"/>
                </a:ext>
              </a:extLst>
            </p:cNvPr>
            <p:cNvSpPr/>
            <p:nvPr/>
          </p:nvSpPr>
          <p:spPr>
            <a:xfrm>
              <a:off x="8556534" y="4325735"/>
              <a:ext cx="442215" cy="442215"/>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89F0116-AA68-F5E0-3E11-F9FE99DBFD90}"/>
                </a:ext>
              </a:extLst>
            </p:cNvPr>
            <p:cNvSpPr/>
            <p:nvPr/>
          </p:nvSpPr>
          <p:spPr>
            <a:xfrm>
              <a:off x="8998749" y="2986785"/>
              <a:ext cx="442215" cy="442215"/>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48A6E15B-4305-7B2C-CAE7-1C517534E30C}"/>
                </a:ext>
              </a:extLst>
            </p:cNvPr>
            <p:cNvSpPr/>
            <p:nvPr/>
          </p:nvSpPr>
          <p:spPr>
            <a:xfrm>
              <a:off x="7839013" y="574006"/>
              <a:ext cx="442215" cy="442215"/>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7DD86B2B-546A-69DE-BA00-0EE7D282008F}"/>
                </a:ext>
              </a:extLst>
            </p:cNvPr>
            <p:cNvSpPr/>
            <p:nvPr/>
          </p:nvSpPr>
          <p:spPr>
            <a:xfrm>
              <a:off x="4871695" y="2765677"/>
              <a:ext cx="442215" cy="442215"/>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C32C81-3960-295A-7A15-4040A44E6FAF}"/>
                </a:ext>
              </a:extLst>
            </p:cNvPr>
            <p:cNvSpPr txBox="1"/>
            <p:nvPr/>
          </p:nvSpPr>
          <p:spPr>
            <a:xfrm>
              <a:off x="8380737" y="4362176"/>
              <a:ext cx="793807" cy="369332"/>
            </a:xfrm>
            <a:prstGeom prst="rect">
              <a:avLst/>
            </a:prstGeom>
            <a:noFill/>
          </p:spPr>
          <p:txBody>
            <a:bodyPr wrap="none" rtlCol="0">
              <a:spAutoFit/>
            </a:bodyPr>
            <a:lstStyle/>
            <a:p>
              <a:r>
                <a:rPr lang="en-US" b="1" dirty="0"/>
                <a:t>PLAZA</a:t>
              </a:r>
            </a:p>
          </p:txBody>
        </p:sp>
        <p:sp>
          <p:nvSpPr>
            <p:cNvPr id="12" name="TextBox 11">
              <a:extLst>
                <a:ext uri="{FF2B5EF4-FFF2-40B4-BE49-F238E27FC236}">
                  <a16:creationId xmlns:a16="http://schemas.microsoft.com/office/drawing/2014/main" id="{254661F8-4859-A7DE-B905-90081499DD35}"/>
                </a:ext>
              </a:extLst>
            </p:cNvPr>
            <p:cNvSpPr txBox="1"/>
            <p:nvPr/>
          </p:nvSpPr>
          <p:spPr>
            <a:xfrm>
              <a:off x="8822952" y="3036936"/>
              <a:ext cx="779381" cy="369332"/>
            </a:xfrm>
            <a:prstGeom prst="rect">
              <a:avLst/>
            </a:prstGeom>
            <a:noFill/>
          </p:spPr>
          <p:txBody>
            <a:bodyPr wrap="none" rtlCol="0">
              <a:spAutoFit/>
            </a:bodyPr>
            <a:lstStyle/>
            <a:p>
              <a:r>
                <a:rPr lang="en-US" b="1" dirty="0"/>
                <a:t>RAMP</a:t>
              </a:r>
            </a:p>
          </p:txBody>
        </p:sp>
        <p:sp>
          <p:nvSpPr>
            <p:cNvPr id="13" name="TextBox 12">
              <a:extLst>
                <a:ext uri="{FF2B5EF4-FFF2-40B4-BE49-F238E27FC236}">
                  <a16:creationId xmlns:a16="http://schemas.microsoft.com/office/drawing/2014/main" id="{D6F3816A-3D90-A042-9932-5B5139CF8A19}"/>
                </a:ext>
              </a:extLst>
            </p:cNvPr>
            <p:cNvSpPr txBox="1"/>
            <p:nvPr/>
          </p:nvSpPr>
          <p:spPr>
            <a:xfrm>
              <a:off x="7663216" y="574006"/>
              <a:ext cx="824072" cy="369332"/>
            </a:xfrm>
            <a:prstGeom prst="rect">
              <a:avLst/>
            </a:prstGeom>
            <a:noFill/>
          </p:spPr>
          <p:txBody>
            <a:bodyPr wrap="none" rtlCol="0">
              <a:spAutoFit/>
            </a:bodyPr>
            <a:lstStyle/>
            <a:p>
              <a:r>
                <a:rPr lang="en-US" b="1" dirty="0"/>
                <a:t>STAIRS</a:t>
              </a:r>
            </a:p>
          </p:txBody>
        </p:sp>
        <p:sp>
          <p:nvSpPr>
            <p:cNvPr id="14" name="TextBox 13">
              <a:extLst>
                <a:ext uri="{FF2B5EF4-FFF2-40B4-BE49-F238E27FC236}">
                  <a16:creationId xmlns:a16="http://schemas.microsoft.com/office/drawing/2014/main" id="{3898F1BC-DC9A-974C-C881-90E34CA754E2}"/>
                </a:ext>
              </a:extLst>
            </p:cNvPr>
            <p:cNvSpPr txBox="1"/>
            <p:nvPr/>
          </p:nvSpPr>
          <p:spPr>
            <a:xfrm>
              <a:off x="4695898" y="2663619"/>
              <a:ext cx="838691" cy="646331"/>
            </a:xfrm>
            <a:prstGeom prst="rect">
              <a:avLst/>
            </a:prstGeom>
            <a:noFill/>
          </p:spPr>
          <p:txBody>
            <a:bodyPr wrap="none" rtlCol="0">
              <a:spAutoFit/>
            </a:bodyPr>
            <a:lstStyle/>
            <a:p>
              <a:pPr algn="ctr"/>
              <a:r>
                <a:rPr lang="en-US" b="1" dirty="0"/>
                <a:t>GREEN</a:t>
              </a:r>
            </a:p>
            <a:p>
              <a:pPr algn="ctr"/>
              <a:r>
                <a:rPr lang="en-US" b="1" dirty="0"/>
                <a:t>SPACE</a:t>
              </a:r>
            </a:p>
          </p:txBody>
        </p:sp>
        <p:sp>
          <p:nvSpPr>
            <p:cNvPr id="15" name="TextBox 14">
              <a:extLst>
                <a:ext uri="{FF2B5EF4-FFF2-40B4-BE49-F238E27FC236}">
                  <a16:creationId xmlns:a16="http://schemas.microsoft.com/office/drawing/2014/main" id="{061B0842-EC54-BBB7-4763-FEDFD011779B}"/>
                </a:ext>
              </a:extLst>
            </p:cNvPr>
            <p:cNvSpPr txBox="1"/>
            <p:nvPr/>
          </p:nvSpPr>
          <p:spPr>
            <a:xfrm>
              <a:off x="6656501" y="2224041"/>
              <a:ext cx="855042" cy="646331"/>
            </a:xfrm>
            <a:prstGeom prst="rect">
              <a:avLst/>
            </a:prstGeom>
            <a:noFill/>
          </p:spPr>
          <p:txBody>
            <a:bodyPr wrap="none" rtlCol="0">
              <a:spAutoFit/>
            </a:bodyPr>
            <a:lstStyle/>
            <a:p>
              <a:r>
                <a:rPr lang="en-US" b="1" dirty="0"/>
                <a:t>CROSS</a:t>
              </a:r>
            </a:p>
            <a:p>
              <a:r>
                <a:rPr lang="en-US" b="1" dirty="0"/>
                <a:t>WALKS</a:t>
              </a:r>
            </a:p>
          </p:txBody>
        </p:sp>
        <p:sp>
          <p:nvSpPr>
            <p:cNvPr id="16" name="Flowchart: Connector 15">
              <a:extLst>
                <a:ext uri="{FF2B5EF4-FFF2-40B4-BE49-F238E27FC236}">
                  <a16:creationId xmlns:a16="http://schemas.microsoft.com/office/drawing/2014/main" id="{68DE2766-4EC9-1F72-436E-C07B170BD8CF}"/>
                </a:ext>
              </a:extLst>
            </p:cNvPr>
            <p:cNvSpPr/>
            <p:nvPr/>
          </p:nvSpPr>
          <p:spPr>
            <a:xfrm>
              <a:off x="6824453" y="2323462"/>
              <a:ext cx="442215" cy="442215"/>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114468D-4F8B-6454-7AD1-33278798DB3D}"/>
                </a:ext>
              </a:extLst>
            </p:cNvPr>
            <p:cNvSpPr txBox="1"/>
            <p:nvPr/>
          </p:nvSpPr>
          <p:spPr>
            <a:xfrm rot="4450707">
              <a:off x="5703663" y="4488546"/>
              <a:ext cx="3860634" cy="369332"/>
            </a:xfrm>
            <a:prstGeom prst="rect">
              <a:avLst/>
            </a:prstGeom>
            <a:noFill/>
          </p:spPr>
          <p:txBody>
            <a:bodyPr wrap="square" rtlCol="0">
              <a:spAutoFit/>
            </a:bodyPr>
            <a:lstStyle/>
            <a:p>
              <a:pPr algn="ctr"/>
              <a:r>
                <a:rPr lang="en-US" b="1" dirty="0"/>
                <a:t>RALPH DAVID ABERNATHY BLVD SW</a:t>
              </a:r>
            </a:p>
          </p:txBody>
        </p:sp>
        <p:sp>
          <p:nvSpPr>
            <p:cNvPr id="18" name="TextBox 17">
              <a:extLst>
                <a:ext uri="{FF2B5EF4-FFF2-40B4-BE49-F238E27FC236}">
                  <a16:creationId xmlns:a16="http://schemas.microsoft.com/office/drawing/2014/main" id="{B0826E22-D72D-C411-CE66-E3A15D4FEFFC}"/>
                </a:ext>
              </a:extLst>
            </p:cNvPr>
            <p:cNvSpPr txBox="1"/>
            <p:nvPr/>
          </p:nvSpPr>
          <p:spPr>
            <a:xfrm>
              <a:off x="5534589" y="5461838"/>
              <a:ext cx="652742" cy="646331"/>
            </a:xfrm>
            <a:prstGeom prst="rect">
              <a:avLst/>
            </a:prstGeom>
            <a:noFill/>
          </p:spPr>
          <p:txBody>
            <a:bodyPr wrap="square" rtlCol="0">
              <a:spAutoFit/>
            </a:bodyPr>
            <a:lstStyle/>
            <a:p>
              <a:pPr algn="ctr"/>
              <a:r>
                <a:rPr lang="en-US" b="1" dirty="0"/>
                <a:t>1384</a:t>
              </a:r>
            </a:p>
            <a:p>
              <a:pPr algn="ctr"/>
              <a:r>
                <a:rPr lang="en-US" b="1" dirty="0"/>
                <a:t>RDA</a:t>
              </a:r>
            </a:p>
          </p:txBody>
        </p:sp>
        <p:sp>
          <p:nvSpPr>
            <p:cNvPr id="19" name="TextBox 18">
              <a:extLst>
                <a:ext uri="{FF2B5EF4-FFF2-40B4-BE49-F238E27FC236}">
                  <a16:creationId xmlns:a16="http://schemas.microsoft.com/office/drawing/2014/main" id="{7824F108-BC4E-BCC0-1270-EDBDE79CE08F}"/>
                </a:ext>
              </a:extLst>
            </p:cNvPr>
            <p:cNvSpPr txBox="1"/>
            <p:nvPr/>
          </p:nvSpPr>
          <p:spPr>
            <a:xfrm>
              <a:off x="4328845" y="1118772"/>
              <a:ext cx="1168940" cy="646331"/>
            </a:xfrm>
            <a:prstGeom prst="rect">
              <a:avLst/>
            </a:prstGeom>
            <a:noFill/>
          </p:spPr>
          <p:txBody>
            <a:bodyPr wrap="square" rtlCol="0">
              <a:spAutoFit/>
            </a:bodyPr>
            <a:lstStyle/>
            <a:p>
              <a:pPr algn="ctr"/>
              <a:r>
                <a:rPr lang="en-US" b="1" dirty="0"/>
                <a:t>1114 S. GORDON</a:t>
              </a:r>
            </a:p>
          </p:txBody>
        </p:sp>
        <p:sp>
          <p:nvSpPr>
            <p:cNvPr id="20" name="TextBox 19">
              <a:extLst>
                <a:ext uri="{FF2B5EF4-FFF2-40B4-BE49-F238E27FC236}">
                  <a16:creationId xmlns:a16="http://schemas.microsoft.com/office/drawing/2014/main" id="{1FB8E72F-7D40-A849-2DEB-15A94FB73356}"/>
                </a:ext>
              </a:extLst>
            </p:cNvPr>
            <p:cNvSpPr txBox="1"/>
            <p:nvPr/>
          </p:nvSpPr>
          <p:spPr>
            <a:xfrm rot="3789179">
              <a:off x="7716443" y="2468092"/>
              <a:ext cx="3860634" cy="369332"/>
            </a:xfrm>
            <a:prstGeom prst="rect">
              <a:avLst/>
            </a:prstGeom>
            <a:noFill/>
          </p:spPr>
          <p:txBody>
            <a:bodyPr wrap="square" rtlCol="0">
              <a:spAutoFit/>
            </a:bodyPr>
            <a:lstStyle/>
            <a:p>
              <a:pPr algn="ctr"/>
              <a:r>
                <a:rPr lang="en-US" b="1" dirty="0"/>
                <a:t>WESTSIDE TRAIL</a:t>
              </a:r>
            </a:p>
          </p:txBody>
        </p:sp>
      </p:grpSp>
      <p:sp>
        <p:nvSpPr>
          <p:cNvPr id="21" name="TextBox 20">
            <a:extLst>
              <a:ext uri="{FF2B5EF4-FFF2-40B4-BE49-F238E27FC236}">
                <a16:creationId xmlns:a16="http://schemas.microsoft.com/office/drawing/2014/main" id="{2B58A326-3A31-AC80-160B-2FBE4736323B}"/>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
        <p:nvSpPr>
          <p:cNvPr id="2" name="TextBox 1">
            <a:extLst>
              <a:ext uri="{FF2B5EF4-FFF2-40B4-BE49-F238E27FC236}">
                <a16:creationId xmlns:a16="http://schemas.microsoft.com/office/drawing/2014/main" id="{0F48DB1D-BF39-9AF1-CA04-7AC21D2AEA89}"/>
              </a:ext>
            </a:extLst>
          </p:cNvPr>
          <p:cNvSpPr txBox="1"/>
          <p:nvPr/>
        </p:nvSpPr>
        <p:spPr>
          <a:xfrm>
            <a:off x="175940" y="1837650"/>
            <a:ext cx="20167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1385 RDA and the Westside Trail</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4574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ounty's Rt. 601 Pedestrian Project Completed - Safely Links High School, Parks &amp; Blawenburg">
            <a:extLst>
              <a:ext uri="{FF2B5EF4-FFF2-40B4-BE49-F238E27FC236}">
                <a16:creationId xmlns:a16="http://schemas.microsoft.com/office/drawing/2014/main" id="{B1E8CF2B-710E-A13F-B808-BF12EE9C9A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0"/>
          <a:stretch/>
        </p:blipFill>
        <p:spPr bwMode="auto">
          <a:xfrm>
            <a:off x="8079962" y="4280001"/>
            <a:ext cx="4108944" cy="2570216"/>
          </a:xfrm>
          <a:prstGeom prst="rect">
            <a:avLst/>
          </a:prstGeom>
          <a:noFill/>
          <a:ln cap="rnd">
            <a:solidFill>
              <a:schemeClr val="accent1"/>
            </a:solidFill>
          </a:ln>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5"/>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E4F6E6DA-1A1B-D636-04E5-4909FB409A31}"/>
              </a:ext>
            </a:extLst>
          </p:cNvPr>
          <p:cNvPicPr>
            <a:picLocks noChangeAspect="1"/>
          </p:cNvPicPr>
          <p:nvPr/>
        </p:nvPicPr>
        <p:blipFill rotWithShape="1">
          <a:blip r:embed="rId6"/>
          <a:srcRect l="2931" r="44541" b="6374"/>
          <a:stretch/>
        </p:blipFill>
        <p:spPr>
          <a:xfrm>
            <a:off x="2293137" y="1562446"/>
            <a:ext cx="5793961" cy="5295554"/>
          </a:xfrm>
          <a:prstGeom prst="rect">
            <a:avLst/>
          </a:prstGeom>
        </p:spPr>
      </p:pic>
      <p:sp>
        <p:nvSpPr>
          <p:cNvPr id="34" name="Flowchart: Connector 33">
            <a:extLst>
              <a:ext uri="{FF2B5EF4-FFF2-40B4-BE49-F238E27FC236}">
                <a16:creationId xmlns:a16="http://schemas.microsoft.com/office/drawing/2014/main" id="{93C6E25A-577C-C195-8382-4E804C6CD5E2}"/>
              </a:ext>
            </a:extLst>
          </p:cNvPr>
          <p:cNvSpPr/>
          <p:nvPr/>
        </p:nvSpPr>
        <p:spPr>
          <a:xfrm>
            <a:off x="7492240" y="1557762"/>
            <a:ext cx="478169" cy="415740"/>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59451813-8A23-CEA5-7005-EE1CC05A69F5}"/>
              </a:ext>
            </a:extLst>
          </p:cNvPr>
          <p:cNvSpPr/>
          <p:nvPr/>
        </p:nvSpPr>
        <p:spPr>
          <a:xfrm>
            <a:off x="4283669" y="3618219"/>
            <a:ext cx="478169" cy="415740"/>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C624220-B0D0-DCFF-ED0A-721D6702472E}"/>
              </a:ext>
            </a:extLst>
          </p:cNvPr>
          <p:cNvSpPr txBox="1"/>
          <p:nvPr/>
        </p:nvSpPr>
        <p:spPr>
          <a:xfrm>
            <a:off x="8556177" y="3873237"/>
            <a:ext cx="842747" cy="347220"/>
          </a:xfrm>
          <a:prstGeom prst="rect">
            <a:avLst/>
          </a:prstGeom>
          <a:noFill/>
        </p:spPr>
        <p:txBody>
          <a:bodyPr wrap="none" rtlCol="0">
            <a:spAutoFit/>
          </a:bodyPr>
          <a:lstStyle/>
          <a:p>
            <a:r>
              <a:rPr lang="en-US" b="1" dirty="0"/>
              <a:t>RAMP</a:t>
            </a:r>
          </a:p>
        </p:txBody>
      </p:sp>
      <p:sp>
        <p:nvSpPr>
          <p:cNvPr id="38" name="TextBox 37">
            <a:extLst>
              <a:ext uri="{FF2B5EF4-FFF2-40B4-BE49-F238E27FC236}">
                <a16:creationId xmlns:a16="http://schemas.microsoft.com/office/drawing/2014/main" id="{DEDF94BC-9700-A480-50A2-8E19FF5F6ABA}"/>
              </a:ext>
            </a:extLst>
          </p:cNvPr>
          <p:cNvSpPr txBox="1"/>
          <p:nvPr/>
        </p:nvSpPr>
        <p:spPr>
          <a:xfrm>
            <a:off x="7302150" y="1557762"/>
            <a:ext cx="891072" cy="347220"/>
          </a:xfrm>
          <a:prstGeom prst="rect">
            <a:avLst/>
          </a:prstGeom>
          <a:noFill/>
        </p:spPr>
        <p:txBody>
          <a:bodyPr wrap="none" rtlCol="0">
            <a:spAutoFit/>
          </a:bodyPr>
          <a:lstStyle/>
          <a:p>
            <a:r>
              <a:rPr lang="en-US" b="1" dirty="0"/>
              <a:t>STAIRS</a:t>
            </a:r>
          </a:p>
        </p:txBody>
      </p:sp>
      <p:sp>
        <p:nvSpPr>
          <p:cNvPr id="39" name="TextBox 38">
            <a:extLst>
              <a:ext uri="{FF2B5EF4-FFF2-40B4-BE49-F238E27FC236}">
                <a16:creationId xmlns:a16="http://schemas.microsoft.com/office/drawing/2014/main" id="{C1948B8E-E665-FFD2-C686-F20236254401}"/>
              </a:ext>
            </a:extLst>
          </p:cNvPr>
          <p:cNvSpPr txBox="1"/>
          <p:nvPr/>
        </p:nvSpPr>
        <p:spPr>
          <a:xfrm>
            <a:off x="4093579" y="3522271"/>
            <a:ext cx="906879" cy="607635"/>
          </a:xfrm>
          <a:prstGeom prst="rect">
            <a:avLst/>
          </a:prstGeom>
          <a:noFill/>
        </p:spPr>
        <p:txBody>
          <a:bodyPr wrap="none" rtlCol="0">
            <a:spAutoFit/>
          </a:bodyPr>
          <a:lstStyle/>
          <a:p>
            <a:pPr algn="ctr"/>
            <a:r>
              <a:rPr lang="en-US" b="1" dirty="0"/>
              <a:t>GREEN</a:t>
            </a:r>
          </a:p>
          <a:p>
            <a:pPr algn="ctr"/>
            <a:r>
              <a:rPr lang="en-US" b="1" dirty="0"/>
              <a:t>SPACE</a:t>
            </a:r>
          </a:p>
        </p:txBody>
      </p:sp>
      <p:sp>
        <p:nvSpPr>
          <p:cNvPr id="40" name="TextBox 39">
            <a:extLst>
              <a:ext uri="{FF2B5EF4-FFF2-40B4-BE49-F238E27FC236}">
                <a16:creationId xmlns:a16="http://schemas.microsoft.com/office/drawing/2014/main" id="{9E253089-227A-E13B-BCBA-B64CC3597597}"/>
              </a:ext>
            </a:extLst>
          </p:cNvPr>
          <p:cNvSpPr txBox="1"/>
          <p:nvPr/>
        </p:nvSpPr>
        <p:spPr>
          <a:xfrm>
            <a:off x="6213586" y="3109010"/>
            <a:ext cx="924560" cy="607635"/>
          </a:xfrm>
          <a:prstGeom prst="rect">
            <a:avLst/>
          </a:prstGeom>
          <a:noFill/>
        </p:spPr>
        <p:txBody>
          <a:bodyPr wrap="none" rtlCol="0">
            <a:spAutoFit/>
          </a:bodyPr>
          <a:lstStyle/>
          <a:p>
            <a:r>
              <a:rPr lang="en-US" b="1" dirty="0"/>
              <a:t>CROSS</a:t>
            </a:r>
          </a:p>
          <a:p>
            <a:r>
              <a:rPr lang="en-US" b="1" dirty="0"/>
              <a:t>WALKS</a:t>
            </a:r>
          </a:p>
        </p:txBody>
      </p:sp>
      <p:sp>
        <p:nvSpPr>
          <p:cNvPr id="41" name="Flowchart: Connector 40">
            <a:extLst>
              <a:ext uri="{FF2B5EF4-FFF2-40B4-BE49-F238E27FC236}">
                <a16:creationId xmlns:a16="http://schemas.microsoft.com/office/drawing/2014/main" id="{553355AA-B5C9-04D1-D88E-61E90CD67512}"/>
              </a:ext>
            </a:extLst>
          </p:cNvPr>
          <p:cNvSpPr/>
          <p:nvPr/>
        </p:nvSpPr>
        <p:spPr>
          <a:xfrm>
            <a:off x="6395193" y="3202479"/>
            <a:ext cx="478169" cy="415740"/>
          </a:xfrm>
          <a:prstGeom prst="flowChart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B2255C9-D5FF-D793-A5AA-9EA40C0D368E}"/>
              </a:ext>
            </a:extLst>
          </p:cNvPr>
          <p:cNvSpPr txBox="1"/>
          <p:nvPr/>
        </p:nvSpPr>
        <p:spPr>
          <a:xfrm rot="4450707">
            <a:off x="5595727" y="4903281"/>
            <a:ext cx="3244714" cy="646331"/>
          </a:xfrm>
          <a:prstGeom prst="rect">
            <a:avLst/>
          </a:prstGeom>
          <a:noFill/>
        </p:spPr>
        <p:txBody>
          <a:bodyPr wrap="square" rtlCol="0">
            <a:spAutoFit/>
          </a:bodyPr>
          <a:lstStyle/>
          <a:p>
            <a:pPr algn="ctr"/>
            <a:r>
              <a:rPr lang="en-US" b="1" dirty="0"/>
              <a:t>RALPH DAVID ABERNATHY BLVD SW</a:t>
            </a:r>
          </a:p>
        </p:txBody>
      </p:sp>
      <p:sp>
        <p:nvSpPr>
          <p:cNvPr id="43" name="TextBox 42">
            <a:extLst>
              <a:ext uri="{FF2B5EF4-FFF2-40B4-BE49-F238E27FC236}">
                <a16:creationId xmlns:a16="http://schemas.microsoft.com/office/drawing/2014/main" id="{5B0E1831-7B82-EE23-D531-B59A8C3AD192}"/>
              </a:ext>
            </a:extLst>
          </p:cNvPr>
          <p:cNvSpPr txBox="1"/>
          <p:nvPr/>
        </p:nvSpPr>
        <p:spPr>
          <a:xfrm>
            <a:off x="5000459" y="6152962"/>
            <a:ext cx="705812" cy="607635"/>
          </a:xfrm>
          <a:prstGeom prst="rect">
            <a:avLst/>
          </a:prstGeom>
          <a:noFill/>
        </p:spPr>
        <p:txBody>
          <a:bodyPr wrap="square" rtlCol="0">
            <a:spAutoFit/>
          </a:bodyPr>
          <a:lstStyle/>
          <a:p>
            <a:pPr algn="ctr"/>
            <a:r>
              <a:rPr lang="en-US" b="1" dirty="0"/>
              <a:t>1384</a:t>
            </a:r>
          </a:p>
          <a:p>
            <a:pPr algn="ctr"/>
            <a:r>
              <a:rPr lang="en-US" b="1" dirty="0"/>
              <a:t>RDA</a:t>
            </a:r>
          </a:p>
        </p:txBody>
      </p:sp>
      <p:sp>
        <p:nvSpPr>
          <p:cNvPr id="44" name="TextBox 43">
            <a:extLst>
              <a:ext uri="{FF2B5EF4-FFF2-40B4-BE49-F238E27FC236}">
                <a16:creationId xmlns:a16="http://schemas.microsoft.com/office/drawing/2014/main" id="{FB4AE3E6-C201-78DB-5AF5-92B9CFDF00E3}"/>
              </a:ext>
            </a:extLst>
          </p:cNvPr>
          <p:cNvSpPr txBox="1"/>
          <p:nvPr/>
        </p:nvSpPr>
        <p:spPr>
          <a:xfrm>
            <a:off x="3696684" y="2069913"/>
            <a:ext cx="1263979" cy="607635"/>
          </a:xfrm>
          <a:prstGeom prst="rect">
            <a:avLst/>
          </a:prstGeom>
          <a:noFill/>
        </p:spPr>
        <p:txBody>
          <a:bodyPr wrap="square" rtlCol="0">
            <a:spAutoFit/>
          </a:bodyPr>
          <a:lstStyle/>
          <a:p>
            <a:pPr algn="ctr"/>
            <a:r>
              <a:rPr lang="en-US" b="1" dirty="0"/>
              <a:t>1114 S. GORDON</a:t>
            </a:r>
          </a:p>
        </p:txBody>
      </p:sp>
      <p:pic>
        <p:nvPicPr>
          <p:cNvPr id="28" name="Picture 27">
            <a:extLst>
              <a:ext uri="{FF2B5EF4-FFF2-40B4-BE49-F238E27FC236}">
                <a16:creationId xmlns:a16="http://schemas.microsoft.com/office/drawing/2014/main" id="{2EA3D6F1-DB86-E022-1016-D620E69A3877}"/>
              </a:ext>
            </a:extLst>
          </p:cNvPr>
          <p:cNvPicPr>
            <a:picLocks noChangeAspect="1"/>
          </p:cNvPicPr>
          <p:nvPr/>
        </p:nvPicPr>
        <p:blipFill>
          <a:blip r:embed="rId7"/>
          <a:stretch>
            <a:fillRect/>
          </a:stretch>
        </p:blipFill>
        <p:spPr>
          <a:xfrm>
            <a:off x="8040975" y="1562445"/>
            <a:ext cx="4151026" cy="2736105"/>
          </a:xfrm>
          <a:prstGeom prst="rect">
            <a:avLst/>
          </a:prstGeom>
        </p:spPr>
      </p:pic>
      <p:sp>
        <p:nvSpPr>
          <p:cNvPr id="46" name="TextBox 45">
            <a:extLst>
              <a:ext uri="{FF2B5EF4-FFF2-40B4-BE49-F238E27FC236}">
                <a16:creationId xmlns:a16="http://schemas.microsoft.com/office/drawing/2014/main" id="{A4796CB0-F068-C1FE-6537-39ADF22F8BCB}"/>
              </a:ext>
            </a:extLst>
          </p:cNvPr>
          <p:cNvSpPr txBox="1"/>
          <p:nvPr/>
        </p:nvSpPr>
        <p:spPr>
          <a:xfrm>
            <a:off x="175940" y="1837650"/>
            <a:ext cx="201675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Gordon Street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Improved Crosswalks with Rapid Flashing Beacons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Inclusion of Greenspace at RDA and Gordon Street</a:t>
            </a:r>
          </a:p>
        </p:txBody>
      </p:sp>
      <p:sp>
        <p:nvSpPr>
          <p:cNvPr id="3" name="TextBox 2">
            <a:extLst>
              <a:ext uri="{FF2B5EF4-FFF2-40B4-BE49-F238E27FC236}">
                <a16:creationId xmlns:a16="http://schemas.microsoft.com/office/drawing/2014/main" id="{D3A8F792-B10D-D71E-0A44-4F7B2DCD7DBD}"/>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192958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1878"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4796CB0-F068-C1FE-6537-39ADF22F8BCB}"/>
              </a:ext>
            </a:extLst>
          </p:cNvPr>
          <p:cNvSpPr txBox="1"/>
          <p:nvPr/>
        </p:nvSpPr>
        <p:spPr>
          <a:xfrm>
            <a:off x="175940" y="1837650"/>
            <a:ext cx="20167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Ramp and Stair Sections for Westside BeltLine access</a:t>
            </a:r>
          </a:p>
        </p:txBody>
      </p:sp>
      <p:grpSp>
        <p:nvGrpSpPr>
          <p:cNvPr id="2" name="Group 1">
            <a:extLst>
              <a:ext uri="{FF2B5EF4-FFF2-40B4-BE49-F238E27FC236}">
                <a16:creationId xmlns:a16="http://schemas.microsoft.com/office/drawing/2014/main" id="{39C8B987-E021-3F4F-EAC4-1AD811C281F7}"/>
              </a:ext>
            </a:extLst>
          </p:cNvPr>
          <p:cNvGrpSpPr/>
          <p:nvPr/>
        </p:nvGrpSpPr>
        <p:grpSpPr>
          <a:xfrm>
            <a:off x="2291318" y="1570229"/>
            <a:ext cx="9906000" cy="5287771"/>
            <a:chOff x="2739892" y="285756"/>
            <a:chExt cx="9452108" cy="6174838"/>
          </a:xfrm>
        </p:grpSpPr>
        <p:pic>
          <p:nvPicPr>
            <p:cNvPr id="3" name="Picture 2">
              <a:extLst>
                <a:ext uri="{FF2B5EF4-FFF2-40B4-BE49-F238E27FC236}">
                  <a16:creationId xmlns:a16="http://schemas.microsoft.com/office/drawing/2014/main" id="{F4A2659F-B2A2-D7B1-0B18-1E944A12384A}"/>
                </a:ext>
              </a:extLst>
            </p:cNvPr>
            <p:cNvPicPr>
              <a:picLocks noChangeAspect="1"/>
            </p:cNvPicPr>
            <p:nvPr/>
          </p:nvPicPr>
          <p:blipFill rotWithShape="1">
            <a:blip r:embed="rId5"/>
            <a:srcRect r="4784"/>
            <a:stretch/>
          </p:blipFill>
          <p:spPr>
            <a:xfrm>
              <a:off x="2739892" y="285756"/>
              <a:ext cx="9452108" cy="6174838"/>
            </a:xfrm>
            <a:prstGeom prst="rect">
              <a:avLst/>
            </a:prstGeom>
          </p:spPr>
        </p:pic>
        <p:cxnSp>
          <p:nvCxnSpPr>
            <p:cNvPr id="4" name="Straight Connector 3">
              <a:extLst>
                <a:ext uri="{FF2B5EF4-FFF2-40B4-BE49-F238E27FC236}">
                  <a16:creationId xmlns:a16="http://schemas.microsoft.com/office/drawing/2014/main" id="{0FEAAE88-A376-C138-2C73-2A6AD78C602A}"/>
                </a:ext>
              </a:extLst>
            </p:cNvPr>
            <p:cNvCxnSpPr/>
            <p:nvPr/>
          </p:nvCxnSpPr>
          <p:spPr>
            <a:xfrm flipV="1">
              <a:off x="7113494" y="484094"/>
              <a:ext cx="1775012" cy="67235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71E62F-B0B2-92A7-C703-1F0FEBD24420}"/>
                </a:ext>
              </a:extLst>
            </p:cNvPr>
            <p:cNvCxnSpPr>
              <a:cxnSpLocks/>
            </p:cNvCxnSpPr>
            <p:nvPr/>
          </p:nvCxnSpPr>
          <p:spPr>
            <a:xfrm flipV="1">
              <a:off x="8001000" y="3598182"/>
              <a:ext cx="2662517" cy="13010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E293283-7102-A078-5A08-024D80629513}"/>
                </a:ext>
              </a:extLst>
            </p:cNvPr>
            <p:cNvSpPr txBox="1"/>
            <p:nvPr/>
          </p:nvSpPr>
          <p:spPr>
            <a:xfrm>
              <a:off x="10663517" y="3413516"/>
              <a:ext cx="1200329" cy="369332"/>
            </a:xfrm>
            <a:prstGeom prst="rect">
              <a:avLst/>
            </a:prstGeom>
            <a:noFill/>
          </p:spPr>
          <p:txBody>
            <a:bodyPr wrap="none" rtlCol="0">
              <a:spAutoFit/>
            </a:bodyPr>
            <a:lstStyle/>
            <a:p>
              <a:r>
                <a:rPr lang="en-US" b="1" dirty="0"/>
                <a:t>SECTION A</a:t>
              </a:r>
            </a:p>
          </p:txBody>
        </p:sp>
        <p:sp>
          <p:nvSpPr>
            <p:cNvPr id="8" name="TextBox 7">
              <a:extLst>
                <a:ext uri="{FF2B5EF4-FFF2-40B4-BE49-F238E27FC236}">
                  <a16:creationId xmlns:a16="http://schemas.microsoft.com/office/drawing/2014/main" id="{714F3087-AFF7-DAA3-D3FB-7AB8C7A3242E}"/>
                </a:ext>
              </a:extLst>
            </p:cNvPr>
            <p:cNvSpPr txBox="1"/>
            <p:nvPr/>
          </p:nvSpPr>
          <p:spPr>
            <a:xfrm>
              <a:off x="8888506" y="326097"/>
              <a:ext cx="1190711" cy="369332"/>
            </a:xfrm>
            <a:prstGeom prst="rect">
              <a:avLst/>
            </a:prstGeom>
            <a:noFill/>
          </p:spPr>
          <p:txBody>
            <a:bodyPr wrap="none" rtlCol="0">
              <a:spAutoFit/>
            </a:bodyPr>
            <a:lstStyle/>
            <a:p>
              <a:r>
                <a:rPr lang="en-US" b="1" dirty="0"/>
                <a:t>SECTION B</a:t>
              </a:r>
            </a:p>
          </p:txBody>
        </p:sp>
      </p:grpSp>
      <p:sp>
        <p:nvSpPr>
          <p:cNvPr id="10" name="TextBox 9">
            <a:extLst>
              <a:ext uri="{FF2B5EF4-FFF2-40B4-BE49-F238E27FC236}">
                <a16:creationId xmlns:a16="http://schemas.microsoft.com/office/drawing/2014/main" id="{554E3DF7-4AB1-EA9D-BDD1-88CA44816041}"/>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247514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4796CB0-F068-C1FE-6537-39ADF22F8BCB}"/>
              </a:ext>
            </a:extLst>
          </p:cNvPr>
          <p:cNvSpPr txBox="1"/>
          <p:nvPr/>
        </p:nvSpPr>
        <p:spPr>
          <a:xfrm>
            <a:off x="175940" y="1837650"/>
            <a:ext cx="20167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Plaza and Ramp Section A</a:t>
            </a:r>
            <a:r>
              <a:rPr lang="en-US" dirty="0">
                <a:solidFill>
                  <a:srgbClr val="FFFFFF"/>
                </a:solidFill>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Looking North from the trail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4656847F-9B65-3FB6-71FE-03525C4869D1}"/>
              </a:ext>
            </a:extLst>
          </p:cNvPr>
          <p:cNvPicPr>
            <a:picLocks noChangeAspect="1"/>
          </p:cNvPicPr>
          <p:nvPr/>
        </p:nvPicPr>
        <p:blipFill>
          <a:blip r:embed="rId5"/>
          <a:stretch>
            <a:fillRect/>
          </a:stretch>
        </p:blipFill>
        <p:spPr>
          <a:xfrm>
            <a:off x="2433831" y="2283061"/>
            <a:ext cx="9460497" cy="3494450"/>
          </a:xfrm>
          <a:prstGeom prst="rect">
            <a:avLst/>
          </a:prstGeom>
        </p:spPr>
      </p:pic>
      <p:sp>
        <p:nvSpPr>
          <p:cNvPr id="10" name="TextBox 9">
            <a:extLst>
              <a:ext uri="{FF2B5EF4-FFF2-40B4-BE49-F238E27FC236}">
                <a16:creationId xmlns:a16="http://schemas.microsoft.com/office/drawing/2014/main" id="{9AF8610B-A9E4-F937-F86D-E8A7583B0DAE}"/>
              </a:ext>
            </a:extLst>
          </p:cNvPr>
          <p:cNvSpPr txBox="1"/>
          <p:nvPr/>
        </p:nvSpPr>
        <p:spPr>
          <a:xfrm>
            <a:off x="10051884" y="5747372"/>
            <a:ext cx="1542410" cy="923330"/>
          </a:xfrm>
          <a:prstGeom prst="rect">
            <a:avLst/>
          </a:prstGeom>
          <a:noFill/>
        </p:spPr>
        <p:txBody>
          <a:bodyPr wrap="none" rtlCol="0">
            <a:spAutoFit/>
          </a:bodyPr>
          <a:lstStyle/>
          <a:p>
            <a:r>
              <a:rPr lang="en-US" b="1" dirty="0">
                <a:solidFill>
                  <a:srgbClr val="0055A5"/>
                </a:solidFill>
              </a:rPr>
              <a:t>Westside Trail</a:t>
            </a:r>
          </a:p>
          <a:p>
            <a:r>
              <a:rPr lang="en-US" b="1" dirty="0">
                <a:solidFill>
                  <a:srgbClr val="0055A5"/>
                </a:solidFill>
              </a:rPr>
              <a:t>Looking North</a:t>
            </a:r>
          </a:p>
          <a:p>
            <a:endParaRPr lang="en-US" dirty="0"/>
          </a:p>
        </p:txBody>
      </p:sp>
      <p:sp>
        <p:nvSpPr>
          <p:cNvPr id="12" name="TextBox 11">
            <a:extLst>
              <a:ext uri="{FF2B5EF4-FFF2-40B4-BE49-F238E27FC236}">
                <a16:creationId xmlns:a16="http://schemas.microsoft.com/office/drawing/2014/main" id="{2E68380A-15DF-DE73-F314-EEAA111E0412}"/>
              </a:ext>
            </a:extLst>
          </p:cNvPr>
          <p:cNvSpPr txBox="1"/>
          <p:nvPr/>
        </p:nvSpPr>
        <p:spPr>
          <a:xfrm>
            <a:off x="2554153" y="1681775"/>
            <a:ext cx="3253839" cy="369332"/>
          </a:xfrm>
          <a:prstGeom prst="rect">
            <a:avLst/>
          </a:prstGeom>
          <a:noFill/>
        </p:spPr>
        <p:txBody>
          <a:bodyPr wrap="none" rtlCol="0">
            <a:spAutoFit/>
          </a:bodyPr>
          <a:lstStyle/>
          <a:p>
            <a:r>
              <a:rPr lang="en-US" b="1" dirty="0">
                <a:solidFill>
                  <a:srgbClr val="0055A5"/>
                </a:solidFill>
              </a:rPr>
              <a:t>&lt;&lt;&lt; Ralph David Abernathy Blvd</a:t>
            </a:r>
          </a:p>
        </p:txBody>
      </p:sp>
      <p:sp>
        <p:nvSpPr>
          <p:cNvPr id="13" name="TextBox 12">
            <a:extLst>
              <a:ext uri="{FF2B5EF4-FFF2-40B4-BE49-F238E27FC236}">
                <a16:creationId xmlns:a16="http://schemas.microsoft.com/office/drawing/2014/main" id="{6926DE64-D0BB-1FAC-6CA3-926926FC5584}"/>
              </a:ext>
            </a:extLst>
          </p:cNvPr>
          <p:cNvSpPr txBox="1"/>
          <p:nvPr/>
        </p:nvSpPr>
        <p:spPr>
          <a:xfrm>
            <a:off x="6645587" y="4977659"/>
            <a:ext cx="1680075" cy="646331"/>
          </a:xfrm>
          <a:prstGeom prst="rect">
            <a:avLst/>
          </a:prstGeom>
          <a:noFill/>
        </p:spPr>
        <p:txBody>
          <a:bodyPr wrap="none" rtlCol="0">
            <a:spAutoFit/>
          </a:bodyPr>
          <a:lstStyle/>
          <a:p>
            <a:pPr algn="ctr"/>
            <a:r>
              <a:rPr lang="en-US" dirty="0">
                <a:solidFill>
                  <a:srgbClr val="066EB9"/>
                </a:solidFill>
              </a:rPr>
              <a:t>ADA-Accessible </a:t>
            </a:r>
          </a:p>
          <a:p>
            <a:pPr algn="ctr"/>
            <a:r>
              <a:rPr lang="en-US" dirty="0">
                <a:solidFill>
                  <a:srgbClr val="066EB9"/>
                </a:solidFill>
              </a:rPr>
              <a:t>Ramp</a:t>
            </a:r>
          </a:p>
        </p:txBody>
      </p:sp>
      <p:sp>
        <p:nvSpPr>
          <p:cNvPr id="14" name="TextBox 13">
            <a:extLst>
              <a:ext uri="{FF2B5EF4-FFF2-40B4-BE49-F238E27FC236}">
                <a16:creationId xmlns:a16="http://schemas.microsoft.com/office/drawing/2014/main" id="{7658E284-DA92-B61C-6CD9-0C179624F191}"/>
              </a:ext>
            </a:extLst>
          </p:cNvPr>
          <p:cNvSpPr txBox="1"/>
          <p:nvPr/>
        </p:nvSpPr>
        <p:spPr>
          <a:xfrm>
            <a:off x="4040848" y="4806893"/>
            <a:ext cx="2341347" cy="369332"/>
          </a:xfrm>
          <a:prstGeom prst="rect">
            <a:avLst/>
          </a:prstGeom>
          <a:noFill/>
        </p:spPr>
        <p:txBody>
          <a:bodyPr wrap="none" rtlCol="0">
            <a:spAutoFit/>
          </a:bodyPr>
          <a:lstStyle/>
          <a:p>
            <a:pPr algn="ctr"/>
            <a:r>
              <a:rPr lang="en-US" dirty="0">
                <a:solidFill>
                  <a:srgbClr val="066EB9"/>
                </a:solidFill>
              </a:rPr>
              <a:t>Plaza with Landscaping</a:t>
            </a:r>
          </a:p>
        </p:txBody>
      </p:sp>
      <p:sp>
        <p:nvSpPr>
          <p:cNvPr id="15" name="TextBox 14">
            <a:extLst>
              <a:ext uri="{FF2B5EF4-FFF2-40B4-BE49-F238E27FC236}">
                <a16:creationId xmlns:a16="http://schemas.microsoft.com/office/drawing/2014/main" id="{9F47D4BF-22E6-FA13-949F-C755420BADC9}"/>
              </a:ext>
            </a:extLst>
          </p:cNvPr>
          <p:cNvSpPr txBox="1"/>
          <p:nvPr/>
        </p:nvSpPr>
        <p:spPr>
          <a:xfrm>
            <a:off x="2554154" y="4437561"/>
            <a:ext cx="1259046" cy="646331"/>
          </a:xfrm>
          <a:prstGeom prst="rect">
            <a:avLst/>
          </a:prstGeom>
          <a:noFill/>
        </p:spPr>
        <p:txBody>
          <a:bodyPr wrap="square" rtlCol="0">
            <a:spAutoFit/>
          </a:bodyPr>
          <a:lstStyle/>
          <a:p>
            <a:r>
              <a:rPr lang="en-US" dirty="0">
                <a:solidFill>
                  <a:srgbClr val="066EB9"/>
                </a:solidFill>
              </a:rPr>
              <a:t>Sidewalk +</a:t>
            </a:r>
          </a:p>
          <a:p>
            <a:r>
              <a:rPr lang="en-US" dirty="0">
                <a:solidFill>
                  <a:srgbClr val="066EB9"/>
                </a:solidFill>
              </a:rPr>
              <a:t>Bike Lane</a:t>
            </a:r>
          </a:p>
        </p:txBody>
      </p:sp>
      <p:sp>
        <p:nvSpPr>
          <p:cNvPr id="3" name="TextBox 2">
            <a:extLst>
              <a:ext uri="{FF2B5EF4-FFF2-40B4-BE49-F238E27FC236}">
                <a16:creationId xmlns:a16="http://schemas.microsoft.com/office/drawing/2014/main" id="{27B81A44-80EE-C64F-D88B-6AF7AFCC35B6}"/>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2393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99037F-D578-EA54-1690-BBAA5DCB8D12}"/>
              </a:ext>
            </a:extLst>
          </p:cNvPr>
          <p:cNvPicPr>
            <a:picLocks noChangeAspect="1"/>
          </p:cNvPicPr>
          <p:nvPr/>
        </p:nvPicPr>
        <p:blipFill>
          <a:blip r:embed="rId3"/>
          <a:stretch>
            <a:fillRect/>
          </a:stretch>
        </p:blipFill>
        <p:spPr>
          <a:xfrm>
            <a:off x="2527578" y="1436167"/>
            <a:ext cx="9422843" cy="4873677"/>
          </a:xfrm>
          <a:prstGeom prst="rect">
            <a:avLst/>
          </a:prstGeom>
        </p:spPr>
      </p:pic>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5"/>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4796CB0-F068-C1FE-6537-39ADF22F8BCB}"/>
              </a:ext>
            </a:extLst>
          </p:cNvPr>
          <p:cNvSpPr txBox="1"/>
          <p:nvPr/>
        </p:nvSpPr>
        <p:spPr>
          <a:xfrm>
            <a:off x="175940" y="1837650"/>
            <a:ext cx="20167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Plaza and Stairs Section B</a:t>
            </a:r>
            <a:r>
              <a:rPr lang="en-US" dirty="0">
                <a:solidFill>
                  <a:srgbClr val="FFFFFF"/>
                </a:solidFill>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Looking North from the trail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72CE80EE-1EB6-D4C5-8C3D-BE30798AB7B5}"/>
              </a:ext>
            </a:extLst>
          </p:cNvPr>
          <p:cNvSpPr txBox="1"/>
          <p:nvPr/>
        </p:nvSpPr>
        <p:spPr>
          <a:xfrm>
            <a:off x="9954533" y="6067476"/>
            <a:ext cx="1542410" cy="923330"/>
          </a:xfrm>
          <a:prstGeom prst="rect">
            <a:avLst/>
          </a:prstGeom>
          <a:noFill/>
        </p:spPr>
        <p:txBody>
          <a:bodyPr wrap="none" rtlCol="0">
            <a:spAutoFit/>
          </a:bodyPr>
          <a:lstStyle/>
          <a:p>
            <a:r>
              <a:rPr lang="en-US" b="1" dirty="0">
                <a:solidFill>
                  <a:srgbClr val="0055A5"/>
                </a:solidFill>
              </a:rPr>
              <a:t>Westside Trail</a:t>
            </a:r>
          </a:p>
          <a:p>
            <a:r>
              <a:rPr lang="en-US" b="1" dirty="0">
                <a:solidFill>
                  <a:srgbClr val="0055A5"/>
                </a:solidFill>
              </a:rPr>
              <a:t>Looking North</a:t>
            </a:r>
          </a:p>
          <a:p>
            <a:endParaRPr lang="en-US" dirty="0"/>
          </a:p>
        </p:txBody>
      </p:sp>
      <p:sp>
        <p:nvSpPr>
          <p:cNvPr id="3" name="TextBox 2">
            <a:extLst>
              <a:ext uri="{FF2B5EF4-FFF2-40B4-BE49-F238E27FC236}">
                <a16:creationId xmlns:a16="http://schemas.microsoft.com/office/drawing/2014/main" id="{FF2AAC4F-0BB9-1623-F0D2-D5305924486C}"/>
              </a:ext>
            </a:extLst>
          </p:cNvPr>
          <p:cNvSpPr txBox="1"/>
          <p:nvPr/>
        </p:nvSpPr>
        <p:spPr>
          <a:xfrm>
            <a:off x="2365541" y="1712628"/>
            <a:ext cx="3253839" cy="369332"/>
          </a:xfrm>
          <a:prstGeom prst="rect">
            <a:avLst/>
          </a:prstGeom>
          <a:noFill/>
        </p:spPr>
        <p:txBody>
          <a:bodyPr wrap="none" rtlCol="0">
            <a:spAutoFit/>
          </a:bodyPr>
          <a:lstStyle/>
          <a:p>
            <a:r>
              <a:rPr lang="en-US" b="1" dirty="0">
                <a:solidFill>
                  <a:srgbClr val="0055A5"/>
                </a:solidFill>
              </a:rPr>
              <a:t>&lt;&lt;&lt; Ralph David Abernathy Blvd</a:t>
            </a:r>
          </a:p>
        </p:txBody>
      </p:sp>
      <p:sp>
        <p:nvSpPr>
          <p:cNvPr id="4" name="TextBox 3">
            <a:extLst>
              <a:ext uri="{FF2B5EF4-FFF2-40B4-BE49-F238E27FC236}">
                <a16:creationId xmlns:a16="http://schemas.microsoft.com/office/drawing/2014/main" id="{E9F36137-435D-C48F-C73E-1B92C8F0025F}"/>
              </a:ext>
            </a:extLst>
          </p:cNvPr>
          <p:cNvSpPr txBox="1"/>
          <p:nvPr/>
        </p:nvSpPr>
        <p:spPr>
          <a:xfrm>
            <a:off x="5176944" y="3586470"/>
            <a:ext cx="1530997" cy="369332"/>
          </a:xfrm>
          <a:prstGeom prst="rect">
            <a:avLst/>
          </a:prstGeom>
          <a:noFill/>
        </p:spPr>
        <p:txBody>
          <a:bodyPr wrap="none" rtlCol="0">
            <a:spAutoFit/>
          </a:bodyPr>
          <a:lstStyle/>
          <a:p>
            <a:r>
              <a:rPr lang="en-US" dirty="0">
                <a:solidFill>
                  <a:srgbClr val="066EB9"/>
                </a:solidFill>
              </a:rPr>
              <a:t>Proposed Tree</a:t>
            </a:r>
          </a:p>
        </p:txBody>
      </p:sp>
      <p:sp>
        <p:nvSpPr>
          <p:cNvPr id="5" name="TextBox 4">
            <a:extLst>
              <a:ext uri="{FF2B5EF4-FFF2-40B4-BE49-F238E27FC236}">
                <a16:creationId xmlns:a16="http://schemas.microsoft.com/office/drawing/2014/main" id="{468343FD-9395-56D7-1E58-D3953B686334}"/>
              </a:ext>
            </a:extLst>
          </p:cNvPr>
          <p:cNvSpPr txBox="1"/>
          <p:nvPr/>
        </p:nvSpPr>
        <p:spPr>
          <a:xfrm>
            <a:off x="4829926" y="5571180"/>
            <a:ext cx="694036" cy="369332"/>
          </a:xfrm>
          <a:prstGeom prst="rect">
            <a:avLst/>
          </a:prstGeom>
          <a:noFill/>
        </p:spPr>
        <p:txBody>
          <a:bodyPr wrap="none" rtlCol="0">
            <a:spAutoFit/>
          </a:bodyPr>
          <a:lstStyle/>
          <a:p>
            <a:pPr algn="ctr"/>
            <a:r>
              <a:rPr lang="en-US" dirty="0">
                <a:solidFill>
                  <a:srgbClr val="066EB9"/>
                </a:solidFill>
              </a:rPr>
              <a:t>Stairs</a:t>
            </a:r>
          </a:p>
        </p:txBody>
      </p:sp>
      <p:sp>
        <p:nvSpPr>
          <p:cNvPr id="8" name="TextBox 7">
            <a:extLst>
              <a:ext uri="{FF2B5EF4-FFF2-40B4-BE49-F238E27FC236}">
                <a16:creationId xmlns:a16="http://schemas.microsoft.com/office/drawing/2014/main" id="{A26E7C47-3BD3-942C-C194-35D3D218C63C}"/>
              </a:ext>
            </a:extLst>
          </p:cNvPr>
          <p:cNvSpPr txBox="1"/>
          <p:nvPr/>
        </p:nvSpPr>
        <p:spPr>
          <a:xfrm>
            <a:off x="3293394" y="4913574"/>
            <a:ext cx="1009700" cy="369332"/>
          </a:xfrm>
          <a:prstGeom prst="rect">
            <a:avLst/>
          </a:prstGeom>
          <a:noFill/>
        </p:spPr>
        <p:txBody>
          <a:bodyPr wrap="none" rtlCol="0">
            <a:spAutoFit/>
          </a:bodyPr>
          <a:lstStyle/>
          <a:p>
            <a:r>
              <a:rPr lang="en-US" dirty="0">
                <a:solidFill>
                  <a:srgbClr val="066EB9"/>
                </a:solidFill>
              </a:rPr>
              <a:t>Sidewalk</a:t>
            </a:r>
          </a:p>
        </p:txBody>
      </p:sp>
      <p:sp>
        <p:nvSpPr>
          <p:cNvPr id="11" name="TextBox 10">
            <a:extLst>
              <a:ext uri="{FF2B5EF4-FFF2-40B4-BE49-F238E27FC236}">
                <a16:creationId xmlns:a16="http://schemas.microsoft.com/office/drawing/2014/main" id="{506D7E01-503D-AC62-FE89-EABB1C23D669}"/>
              </a:ext>
            </a:extLst>
          </p:cNvPr>
          <p:cNvSpPr txBox="1"/>
          <p:nvPr/>
        </p:nvSpPr>
        <p:spPr>
          <a:xfrm>
            <a:off x="2520440" y="4910796"/>
            <a:ext cx="630301" cy="646331"/>
          </a:xfrm>
          <a:prstGeom prst="rect">
            <a:avLst/>
          </a:prstGeom>
          <a:noFill/>
        </p:spPr>
        <p:txBody>
          <a:bodyPr wrap="none" rtlCol="0">
            <a:spAutoFit/>
          </a:bodyPr>
          <a:lstStyle/>
          <a:p>
            <a:r>
              <a:rPr lang="en-US" dirty="0">
                <a:solidFill>
                  <a:srgbClr val="066EB9"/>
                </a:solidFill>
              </a:rPr>
              <a:t>Bike</a:t>
            </a:r>
          </a:p>
          <a:p>
            <a:r>
              <a:rPr lang="en-US" dirty="0">
                <a:solidFill>
                  <a:srgbClr val="066EB9"/>
                </a:solidFill>
              </a:rPr>
              <a:t>Lane</a:t>
            </a:r>
          </a:p>
        </p:txBody>
      </p:sp>
      <p:sp>
        <p:nvSpPr>
          <p:cNvPr id="9" name="TextBox 8">
            <a:extLst>
              <a:ext uri="{FF2B5EF4-FFF2-40B4-BE49-F238E27FC236}">
                <a16:creationId xmlns:a16="http://schemas.microsoft.com/office/drawing/2014/main" id="{61992E9A-72DE-8EDD-CB11-7855F938BB05}"/>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375213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461847" y="1837093"/>
            <a:ext cx="9245465" cy="5220916"/>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a:t>
            </a:r>
          </a:p>
          <a:p>
            <a:pPr marR="0" lvl="0" algn="l" defTabSz="914400" rtl="0" eaLnBrk="1" fontAlgn="auto" latinLnBrk="0" hangingPunct="1">
              <a:lnSpc>
                <a:spcPct val="90000"/>
              </a:lnSpc>
              <a:spcBef>
                <a:spcPts val="1000"/>
              </a:spcBef>
              <a:spcAft>
                <a:spcPts val="0"/>
              </a:spcAft>
              <a:buClrTx/>
              <a:buSzTx/>
              <a:tabLst/>
              <a:defRPr/>
            </a:pPr>
            <a:endParaRPr kumimoji="0" lang="en-US" sz="30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dirty="0">
                <a:latin typeface="Calibri" panose="020F0502020204030204"/>
                <a:ea typeface="Tahoma" panose="020B0604030504040204" pitchFamily="34" charset="0"/>
                <a:cs typeface="Tahoma" panose="020B0604030504040204" pitchFamily="34" charset="0"/>
              </a:rPr>
              <a:t>Overall 8–12 month construction schedule expected</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dirty="0">
                <a:latin typeface="Calibri" panose="020F0502020204030204"/>
                <a:ea typeface="Tahoma" panose="020B0604030504040204" pitchFamily="34" charset="0"/>
                <a:cs typeface="Tahoma" panose="020B0604030504040204" pitchFamily="34" charset="0"/>
              </a:rPr>
              <a:t>Schedule delayed due to weather &amp; existing site conditions</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dirty="0">
                <a:latin typeface="Calibri" panose="020F0502020204030204"/>
                <a:ea typeface="Tahoma" panose="020B0604030504040204" pitchFamily="34" charset="0"/>
                <a:cs typeface="Tahoma" panose="020B0604030504040204" pitchFamily="34" charset="0"/>
              </a:rPr>
              <a:t>Still anticipating Summer 2024 completion and opening</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4234635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Work in Progress</a:t>
            </a: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6" name="Picture 15" descr="Footing pads excavated for stairs and ramp walls">
            <a:extLst>
              <a:ext uri="{FF2B5EF4-FFF2-40B4-BE49-F238E27FC236}">
                <a16:creationId xmlns:a16="http://schemas.microsoft.com/office/drawing/2014/main" id="{EE033359-89E9-FB40-FF30-7E39962240BD}"/>
              </a:ext>
            </a:extLst>
          </p:cNvPr>
          <p:cNvPicPr>
            <a:picLocks noChangeAspect="1"/>
          </p:cNvPicPr>
          <p:nvPr/>
        </p:nvPicPr>
        <p:blipFill>
          <a:blip r:embed="rId5"/>
          <a:stretch>
            <a:fillRect/>
          </a:stretch>
        </p:blipFill>
        <p:spPr>
          <a:xfrm>
            <a:off x="2920180" y="1775714"/>
            <a:ext cx="3657600" cy="4876800"/>
          </a:xfrm>
          <a:prstGeom prst="rect">
            <a:avLst/>
          </a:prstGeom>
        </p:spPr>
      </p:pic>
      <p:pic>
        <p:nvPicPr>
          <p:cNvPr id="20" name="Picture 19" descr="A sidewalk with orange and white cones&#10;&#10;Description automatically generated">
            <a:extLst>
              <a:ext uri="{FF2B5EF4-FFF2-40B4-BE49-F238E27FC236}">
                <a16:creationId xmlns:a16="http://schemas.microsoft.com/office/drawing/2014/main" id="{6789C4D5-C1AC-AB30-5942-C8751C8FE6A6}"/>
              </a:ext>
            </a:extLst>
          </p:cNvPr>
          <p:cNvPicPr>
            <a:picLocks noChangeAspect="1"/>
          </p:cNvPicPr>
          <p:nvPr/>
        </p:nvPicPr>
        <p:blipFill>
          <a:blip r:embed="rId6"/>
          <a:stretch>
            <a:fillRect/>
          </a:stretch>
        </p:blipFill>
        <p:spPr>
          <a:xfrm>
            <a:off x="6892413" y="4214114"/>
            <a:ext cx="1828800" cy="2438400"/>
          </a:xfrm>
          <a:prstGeom prst="rect">
            <a:avLst/>
          </a:prstGeom>
        </p:spPr>
      </p:pic>
      <p:pic>
        <p:nvPicPr>
          <p:cNvPr id="22" name="Picture 21" descr="A building with construction cones and a pile of dirt&#10;&#10;Description automatically generated">
            <a:extLst>
              <a:ext uri="{FF2B5EF4-FFF2-40B4-BE49-F238E27FC236}">
                <a16:creationId xmlns:a16="http://schemas.microsoft.com/office/drawing/2014/main" id="{75C42EE3-515E-5F78-EB4E-56D4026F64F1}"/>
              </a:ext>
            </a:extLst>
          </p:cNvPr>
          <p:cNvPicPr>
            <a:picLocks noChangeAspect="1"/>
          </p:cNvPicPr>
          <p:nvPr/>
        </p:nvPicPr>
        <p:blipFill>
          <a:blip r:embed="rId7"/>
          <a:stretch>
            <a:fillRect/>
          </a:stretch>
        </p:blipFill>
        <p:spPr>
          <a:xfrm>
            <a:off x="9035846" y="1769324"/>
            <a:ext cx="2987988" cy="2444790"/>
          </a:xfrm>
          <a:prstGeom prst="rect">
            <a:avLst/>
          </a:prstGeom>
        </p:spPr>
      </p:pic>
      <p:pic>
        <p:nvPicPr>
          <p:cNvPr id="24" name="Picture 23" descr="Construction site with orange cones and a bulldozer&#10;&#10;Description automatically generated">
            <a:extLst>
              <a:ext uri="{FF2B5EF4-FFF2-40B4-BE49-F238E27FC236}">
                <a16:creationId xmlns:a16="http://schemas.microsoft.com/office/drawing/2014/main" id="{C9A6A8D8-5573-14EB-A500-1B8E78FF2F4E}"/>
              </a:ext>
            </a:extLst>
          </p:cNvPr>
          <p:cNvPicPr>
            <a:picLocks noChangeAspect="1"/>
          </p:cNvPicPr>
          <p:nvPr/>
        </p:nvPicPr>
        <p:blipFill>
          <a:blip r:embed="rId8"/>
          <a:stretch>
            <a:fillRect/>
          </a:stretch>
        </p:blipFill>
        <p:spPr>
          <a:xfrm>
            <a:off x="9035846" y="4214115"/>
            <a:ext cx="2987989" cy="2438400"/>
          </a:xfrm>
          <a:prstGeom prst="rect">
            <a:avLst/>
          </a:prstGeom>
        </p:spPr>
      </p:pic>
      <p:pic>
        <p:nvPicPr>
          <p:cNvPr id="28" name="Picture 27" descr="A road with construction cones and a fence&#10;&#10;Description automatically generated">
            <a:extLst>
              <a:ext uri="{FF2B5EF4-FFF2-40B4-BE49-F238E27FC236}">
                <a16:creationId xmlns:a16="http://schemas.microsoft.com/office/drawing/2014/main" id="{1A464D2C-E6BD-A54C-C795-282F7114BF79}"/>
              </a:ext>
            </a:extLst>
          </p:cNvPr>
          <p:cNvPicPr>
            <a:picLocks noChangeAspect="1"/>
          </p:cNvPicPr>
          <p:nvPr/>
        </p:nvPicPr>
        <p:blipFill>
          <a:blip r:embed="rId9"/>
          <a:stretch>
            <a:fillRect/>
          </a:stretch>
        </p:blipFill>
        <p:spPr>
          <a:xfrm>
            <a:off x="6892413" y="1769324"/>
            <a:ext cx="1828800" cy="2444792"/>
          </a:xfrm>
          <a:prstGeom prst="rect">
            <a:avLst/>
          </a:prstGeom>
        </p:spPr>
      </p:pic>
    </p:spTree>
    <p:extLst>
      <p:ext uri="{BB962C8B-B14F-4D97-AF65-F5344CB8AC3E}">
        <p14:creationId xmlns:p14="http://schemas.microsoft.com/office/powerpoint/2010/main" val="1074953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ENOTA PARK  &gt;  Q&amp;A  &gt;  WRAP UP   </a:t>
            </a:r>
          </a:p>
        </p:txBody>
      </p:sp>
      <p:sp>
        <p:nvSpPr>
          <p:cNvPr id="4" name="TextBox 3">
            <a:extLst>
              <a:ext uri="{FF2B5EF4-FFF2-40B4-BE49-F238E27FC236}">
                <a16:creationId xmlns:a16="http://schemas.microsoft.com/office/drawing/2014/main" id="{BB65F387-04BF-8412-8628-2491DE3E9B12}"/>
              </a:ext>
            </a:extLst>
          </p:cNvPr>
          <p:cNvSpPr txBox="1"/>
          <p:nvPr/>
        </p:nvSpPr>
        <p:spPr>
          <a:xfrm>
            <a:off x="3036276" y="4208668"/>
            <a:ext cx="8942659" cy="245182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Traffic and Pedestrian Impacts – Cascade Avenue SW to Stokes Avenue SW </a:t>
            </a:r>
            <a:r>
              <a:rPr kumimoji="0" lang="en-US" sz="16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(yellow and red areas)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Hours of construction:  Monday through Friday </a:t>
            </a:r>
            <a:r>
              <a:rPr kumimoji="0" lang="en-US" sz="1600" b="0" i="0" u="none" strike="noStrike" kern="1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7:00 AM to 5:00 PM </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(Saturdays as needed)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Expect intermittent traffic delays &amp; increased construction vehicular traffic</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Business storefronts to be impacted, coordination by General Contractor will be provided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Sidewalk closures will require increased pedestrian awareness and adherence to barricades and signage to maintain personal safety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Daily disruption (vibration, noise &amp; possible dust) due to construction activities should be expected</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Traffic control will be provided by the contractor to maintain vehicle passage</a:t>
            </a:r>
          </a:p>
        </p:txBody>
      </p:sp>
      <p:pic>
        <p:nvPicPr>
          <p:cNvPr id="16" name="Picture 15">
            <a:extLst>
              <a:ext uri="{FF2B5EF4-FFF2-40B4-BE49-F238E27FC236}">
                <a16:creationId xmlns:a16="http://schemas.microsoft.com/office/drawing/2014/main" id="{7DD81C0A-7951-82F8-16DB-F564C687508F}"/>
              </a:ext>
            </a:extLst>
          </p:cNvPr>
          <p:cNvPicPr>
            <a:picLocks noChangeAspect="1"/>
          </p:cNvPicPr>
          <p:nvPr/>
        </p:nvPicPr>
        <p:blipFill>
          <a:blip r:embed="rId5"/>
          <a:stretch>
            <a:fillRect/>
          </a:stretch>
        </p:blipFill>
        <p:spPr>
          <a:xfrm>
            <a:off x="3147232" y="1570229"/>
            <a:ext cx="7869830" cy="2451825"/>
          </a:xfrm>
          <a:prstGeom prst="rect">
            <a:avLst/>
          </a:prstGeom>
        </p:spPr>
      </p:pic>
      <p:sp>
        <p:nvSpPr>
          <p:cNvPr id="2" name="Title 6">
            <a:extLst>
              <a:ext uri="{FF2B5EF4-FFF2-40B4-BE49-F238E27FC236}">
                <a16:creationId xmlns:a16="http://schemas.microsoft.com/office/drawing/2014/main" id="{7C94B9C3-6226-AC58-DC6D-8748CC68C76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Ralph David Abernathy Access Point</a:t>
            </a:r>
          </a:p>
        </p:txBody>
      </p:sp>
    </p:spTree>
    <p:extLst>
      <p:ext uri="{BB962C8B-B14F-4D97-AF65-F5344CB8AC3E}">
        <p14:creationId xmlns:p14="http://schemas.microsoft.com/office/powerpoint/2010/main" val="402825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6">
            <a:extLst>
              <a:ext uri="{FF2B5EF4-FFF2-40B4-BE49-F238E27FC236}">
                <a16:creationId xmlns:a16="http://schemas.microsoft.com/office/drawing/2014/main" id="{351D9A2C-8C55-40BC-AB8E-967FE80CECC5}"/>
              </a:ext>
            </a:extLst>
          </p:cNvPr>
          <p:cNvSpPr txBox="1">
            <a:spLocks/>
          </p:cNvSpPr>
          <p:nvPr/>
        </p:nvSpPr>
        <p:spPr>
          <a:xfrm>
            <a:off x="0" y="1767558"/>
            <a:ext cx="2278861" cy="3292033"/>
          </a:xfrm>
          <a:prstGeom prst="rect">
            <a:avLst/>
          </a:prstGeom>
        </p:spPr>
        <p:txBody>
          <a:bodyPr vert="horz" lIns="91440" tIns="45720" rIns="91440" bIns="45720" rtlCol="0" anchor="t" anchorCtr="0">
            <a:normAutofit/>
          </a:bodyPr>
          <a:lstStyle>
            <a:defPPr>
              <a:defRPr lang="en-US"/>
            </a:defPPr>
            <a:lvl1pPr marL="0" algn="r" defTabSz="914400" rtl="0" eaLnBrk="1" latinLnBrk="0" hangingPunct="1">
              <a:defRPr sz="12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6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Lato"/>
                <a:ea typeface="Lato"/>
                <a:cs typeface="Lato"/>
              </a:rPr>
              <a:t>Southwest Study Group Meeting</a:t>
            </a:r>
            <a:endParaRPr kumimoji="0" lang="en-US" sz="2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1800"/>
              </a:spcBef>
              <a:spcAft>
                <a:spcPts val="600"/>
              </a:spcAft>
              <a:buClrTx/>
              <a:buSzTx/>
              <a:buFontTx/>
              <a:buNone/>
              <a:tabLst/>
              <a:defRPr/>
            </a:pPr>
            <a:r>
              <a:rPr lang="en-US" sz="2600" dirty="0">
                <a:solidFill>
                  <a:prstClr val="white"/>
                </a:solidFill>
                <a:latin typeface="Lato" panose="020F0502020204030203" pitchFamily="34" charset="0"/>
                <a:ea typeface="Lato" panose="020F0502020204030203" pitchFamily="34" charset="0"/>
                <a:cs typeface="Lato" panose="020F0502020204030203" pitchFamily="34" charset="0"/>
              </a:rPr>
              <a:t>February 1, 2024</a:t>
            </a:r>
            <a:r>
              <a:rPr kumimoji="0" lang="en-US" sz="2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6:30pm</a:t>
            </a:r>
          </a:p>
        </p:txBody>
      </p:sp>
      <p:pic>
        <p:nvPicPr>
          <p:cNvPr id="14" name="Picture 13" descr="icon-FB.png">
            <a:extLst>
              <a:ext uri="{FF2B5EF4-FFF2-40B4-BE49-F238E27FC236}">
                <a16:creationId xmlns:a16="http://schemas.microsoft.com/office/drawing/2014/main" id="{1F70C8BD-DBA5-41F7-AD15-E7B865900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26" y="5202656"/>
            <a:ext cx="447040" cy="447040"/>
          </a:xfrm>
          <a:prstGeom prst="rect">
            <a:avLst/>
          </a:prstGeom>
        </p:spPr>
      </p:pic>
      <p:pic>
        <p:nvPicPr>
          <p:cNvPr id="16" name="Picture 15" descr="icon-TWTR.png">
            <a:extLst>
              <a:ext uri="{FF2B5EF4-FFF2-40B4-BE49-F238E27FC236}">
                <a16:creationId xmlns:a16="http://schemas.microsoft.com/office/drawing/2014/main" id="{0ACD49B1-05AC-405A-8F65-44AC45DB0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85" y="5711736"/>
            <a:ext cx="447040" cy="447040"/>
          </a:xfrm>
          <a:prstGeom prst="rect">
            <a:avLst/>
          </a:prstGeom>
        </p:spPr>
      </p:pic>
      <p:pic>
        <p:nvPicPr>
          <p:cNvPr id="17" name="Picture 16" descr="icon-IG.png">
            <a:extLst>
              <a:ext uri="{FF2B5EF4-FFF2-40B4-BE49-F238E27FC236}">
                <a16:creationId xmlns:a16="http://schemas.microsoft.com/office/drawing/2014/main" id="{589A0F25-ED88-44DB-AB79-E2DFE0151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85" y="6202555"/>
            <a:ext cx="447040" cy="447040"/>
          </a:xfrm>
          <a:prstGeom prst="rect">
            <a:avLst/>
          </a:prstGeom>
        </p:spPr>
      </p:pic>
      <p:sp>
        <p:nvSpPr>
          <p:cNvPr id="18" name="TextBox 17">
            <a:extLst>
              <a:ext uri="{FF2B5EF4-FFF2-40B4-BE49-F238E27FC236}">
                <a16:creationId xmlns:a16="http://schemas.microsoft.com/office/drawing/2014/main" id="{B9591578-714D-4362-A54F-98A174BEE53D}"/>
              </a:ext>
            </a:extLst>
          </p:cNvPr>
          <p:cNvSpPr txBox="1"/>
          <p:nvPr/>
        </p:nvSpPr>
        <p:spPr>
          <a:xfrm>
            <a:off x="612926" y="5276263"/>
            <a:ext cx="1761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@atlantabeltline</a:t>
            </a:r>
          </a:p>
        </p:txBody>
      </p:sp>
      <p:sp>
        <p:nvSpPr>
          <p:cNvPr id="19" name="TextBox 18">
            <a:extLst>
              <a:ext uri="{FF2B5EF4-FFF2-40B4-BE49-F238E27FC236}">
                <a16:creationId xmlns:a16="http://schemas.microsoft.com/office/drawing/2014/main" id="{05E9F0DB-B11C-4FD2-83E1-62343AE7281F}"/>
              </a:ext>
            </a:extLst>
          </p:cNvPr>
          <p:cNvSpPr txBox="1"/>
          <p:nvPr/>
        </p:nvSpPr>
        <p:spPr>
          <a:xfrm>
            <a:off x="612926" y="5781369"/>
            <a:ext cx="1761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@atlantabeltline</a:t>
            </a:r>
          </a:p>
        </p:txBody>
      </p:sp>
      <p:sp>
        <p:nvSpPr>
          <p:cNvPr id="20" name="TextBox 19">
            <a:extLst>
              <a:ext uri="{FF2B5EF4-FFF2-40B4-BE49-F238E27FC236}">
                <a16:creationId xmlns:a16="http://schemas.microsoft.com/office/drawing/2014/main" id="{FD223E2E-AC4D-407E-8BB1-7ABD32765F63}"/>
              </a:ext>
            </a:extLst>
          </p:cNvPr>
          <p:cNvSpPr txBox="1"/>
          <p:nvPr/>
        </p:nvSpPr>
        <p:spPr>
          <a:xfrm>
            <a:off x="612926" y="6272188"/>
            <a:ext cx="17616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@atlantabeltline</a:t>
            </a:r>
          </a:p>
        </p:txBody>
      </p:sp>
      <p:sp>
        <p:nvSpPr>
          <p:cNvPr id="21" name="Title 6">
            <a:extLst>
              <a:ext uri="{FF2B5EF4-FFF2-40B4-BE49-F238E27FC236}">
                <a16:creationId xmlns:a16="http://schemas.microsoft.com/office/drawing/2014/main" id="{4FFE433D-CD06-4964-9962-297C1039520A}"/>
              </a:ext>
            </a:extLst>
          </p:cNvPr>
          <p:cNvSpPr txBox="1">
            <a:spLocks/>
          </p:cNvSpPr>
          <p:nvPr/>
        </p:nvSpPr>
        <p:spPr>
          <a:xfrm>
            <a:off x="2669627" y="574004"/>
            <a:ext cx="9250523"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a:t>Abernathy boulevard </a:t>
            </a:r>
            <a:r>
              <a:rPr kumimoji="0" lang="en-US" sz="44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Projects &amp; Enota Park</a:t>
            </a:r>
          </a:p>
        </p:txBody>
      </p:sp>
      <p:sp>
        <p:nvSpPr>
          <p:cNvPr id="2" name="TextBox 1">
            <a:extLst>
              <a:ext uri="{FF2B5EF4-FFF2-40B4-BE49-F238E27FC236}">
                <a16:creationId xmlns:a16="http://schemas.microsoft.com/office/drawing/2014/main" id="{01BEB5AE-FA1C-8FFE-698D-EA53F81DE9E9}"/>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pic>
        <p:nvPicPr>
          <p:cNvPr id="1026" name="Picture 2" descr="2023&#10;Westside Trail&#10;RDA Access Point&#10;Construction">
            <a:extLst>
              <a:ext uri="{FF2B5EF4-FFF2-40B4-BE49-F238E27FC236}">
                <a16:creationId xmlns:a16="http://schemas.microsoft.com/office/drawing/2014/main" id="{7A913E60-32A3-0EEE-E2B9-57EA8043FA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570230"/>
            <a:ext cx="9902907" cy="528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4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RDA Complete Street Conversion</a:t>
            </a:r>
            <a:endPar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endParaRP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6332C4E9-C4BD-8DB7-A79B-DB151A840DE1}"/>
              </a:ext>
            </a:extLst>
          </p:cNvPr>
          <p:cNvPicPr>
            <a:picLocks noChangeAspect="1"/>
          </p:cNvPicPr>
          <p:nvPr/>
        </p:nvPicPr>
        <p:blipFill rotWithShape="1">
          <a:blip r:embed="rId5"/>
          <a:srcRect b="10823"/>
          <a:stretch/>
        </p:blipFill>
        <p:spPr>
          <a:xfrm>
            <a:off x="2286000" y="1570228"/>
            <a:ext cx="9906000" cy="5287772"/>
          </a:xfrm>
          <a:prstGeom prst="rect">
            <a:avLst/>
          </a:prstGeom>
        </p:spPr>
      </p:pic>
      <p:sp>
        <p:nvSpPr>
          <p:cNvPr id="38" name="TextBox 37">
            <a:extLst>
              <a:ext uri="{FF2B5EF4-FFF2-40B4-BE49-F238E27FC236}">
                <a16:creationId xmlns:a16="http://schemas.microsoft.com/office/drawing/2014/main" id="{63DBA820-B6E0-C871-1A90-E912AB123EF0}"/>
              </a:ext>
            </a:extLst>
          </p:cNvPr>
          <p:cNvSpPr txBox="1"/>
          <p:nvPr/>
        </p:nvSpPr>
        <p:spPr>
          <a:xfrm rot="2508052">
            <a:off x="4298328" y="3662511"/>
            <a:ext cx="2384379" cy="369332"/>
          </a:xfrm>
          <a:prstGeom prst="rect">
            <a:avLst/>
          </a:prstGeom>
          <a:noFill/>
        </p:spPr>
        <p:txBody>
          <a:bodyPr wrap="square" rtlCol="0">
            <a:spAutoFit/>
          </a:bodyPr>
          <a:lstStyle/>
          <a:p>
            <a:r>
              <a:rPr lang="en-US" b="1" dirty="0">
                <a:solidFill>
                  <a:schemeClr val="bg1"/>
                </a:solidFill>
                <a:highlight>
                  <a:srgbClr val="008000"/>
                </a:highlight>
              </a:rPr>
              <a:t>INMAN ST SW</a:t>
            </a:r>
          </a:p>
        </p:txBody>
      </p:sp>
      <p:sp>
        <p:nvSpPr>
          <p:cNvPr id="39" name="TextBox 38">
            <a:extLst>
              <a:ext uri="{FF2B5EF4-FFF2-40B4-BE49-F238E27FC236}">
                <a16:creationId xmlns:a16="http://schemas.microsoft.com/office/drawing/2014/main" id="{80DBFF85-A700-96EB-873F-840515FAB4D0}"/>
              </a:ext>
            </a:extLst>
          </p:cNvPr>
          <p:cNvSpPr txBox="1"/>
          <p:nvPr/>
        </p:nvSpPr>
        <p:spPr>
          <a:xfrm rot="2508052">
            <a:off x="6982172" y="2398963"/>
            <a:ext cx="2384379" cy="369332"/>
          </a:xfrm>
          <a:prstGeom prst="rect">
            <a:avLst/>
          </a:prstGeom>
          <a:noFill/>
        </p:spPr>
        <p:txBody>
          <a:bodyPr wrap="square" rtlCol="0">
            <a:spAutoFit/>
          </a:bodyPr>
          <a:lstStyle/>
          <a:p>
            <a:r>
              <a:rPr lang="en-US" b="1" dirty="0">
                <a:solidFill>
                  <a:schemeClr val="bg1"/>
                </a:solidFill>
                <a:highlight>
                  <a:srgbClr val="008000"/>
                </a:highlight>
              </a:rPr>
              <a:t>Mathewson PL SW</a:t>
            </a:r>
          </a:p>
        </p:txBody>
      </p:sp>
      <p:sp>
        <p:nvSpPr>
          <p:cNvPr id="40" name="TextBox 39">
            <a:extLst>
              <a:ext uri="{FF2B5EF4-FFF2-40B4-BE49-F238E27FC236}">
                <a16:creationId xmlns:a16="http://schemas.microsoft.com/office/drawing/2014/main" id="{FACA7D1C-E819-31E2-9FBD-DB2D588BC188}"/>
              </a:ext>
            </a:extLst>
          </p:cNvPr>
          <p:cNvSpPr txBox="1"/>
          <p:nvPr/>
        </p:nvSpPr>
        <p:spPr>
          <a:xfrm rot="19138567">
            <a:off x="7059188" y="3438218"/>
            <a:ext cx="2384379" cy="369332"/>
          </a:xfrm>
          <a:prstGeom prst="rect">
            <a:avLst/>
          </a:prstGeom>
          <a:noFill/>
        </p:spPr>
        <p:txBody>
          <a:bodyPr wrap="square" rtlCol="0">
            <a:spAutoFit/>
          </a:bodyPr>
          <a:lstStyle/>
          <a:p>
            <a:r>
              <a:rPr lang="en-US" b="1" dirty="0">
                <a:solidFill>
                  <a:schemeClr val="bg1"/>
                </a:solidFill>
                <a:highlight>
                  <a:srgbClr val="008000"/>
                </a:highlight>
              </a:rPr>
              <a:t>LUCILE AVE SW</a:t>
            </a:r>
          </a:p>
        </p:txBody>
      </p:sp>
      <p:sp>
        <p:nvSpPr>
          <p:cNvPr id="41" name="TextBox 40">
            <a:extLst>
              <a:ext uri="{FF2B5EF4-FFF2-40B4-BE49-F238E27FC236}">
                <a16:creationId xmlns:a16="http://schemas.microsoft.com/office/drawing/2014/main" id="{2C833157-4F22-F80B-72B8-269D3218B349}"/>
              </a:ext>
            </a:extLst>
          </p:cNvPr>
          <p:cNvSpPr txBox="1"/>
          <p:nvPr/>
        </p:nvSpPr>
        <p:spPr>
          <a:xfrm rot="2559529">
            <a:off x="4804546" y="6200385"/>
            <a:ext cx="2384379" cy="369332"/>
          </a:xfrm>
          <a:prstGeom prst="rect">
            <a:avLst/>
          </a:prstGeom>
          <a:noFill/>
        </p:spPr>
        <p:txBody>
          <a:bodyPr wrap="square" rtlCol="0">
            <a:spAutoFit/>
          </a:bodyPr>
          <a:lstStyle/>
          <a:p>
            <a:r>
              <a:rPr lang="en-US" b="1" dirty="0">
                <a:solidFill>
                  <a:schemeClr val="bg1"/>
                </a:solidFill>
                <a:highlight>
                  <a:srgbClr val="008000"/>
                </a:highlight>
              </a:rPr>
              <a:t>E ONTARIO ST</a:t>
            </a:r>
          </a:p>
        </p:txBody>
      </p:sp>
      <p:sp>
        <p:nvSpPr>
          <p:cNvPr id="42" name="TextBox 41">
            <a:extLst>
              <a:ext uri="{FF2B5EF4-FFF2-40B4-BE49-F238E27FC236}">
                <a16:creationId xmlns:a16="http://schemas.microsoft.com/office/drawing/2014/main" id="{EA4E17E6-0F47-D244-FC37-2688EE0ADF1F}"/>
              </a:ext>
            </a:extLst>
          </p:cNvPr>
          <p:cNvSpPr txBox="1"/>
          <p:nvPr/>
        </p:nvSpPr>
        <p:spPr>
          <a:xfrm rot="2521469">
            <a:off x="9721162" y="6038396"/>
            <a:ext cx="2384379" cy="369332"/>
          </a:xfrm>
          <a:prstGeom prst="rect">
            <a:avLst/>
          </a:prstGeom>
          <a:noFill/>
        </p:spPr>
        <p:txBody>
          <a:bodyPr wrap="square" rtlCol="0">
            <a:spAutoFit/>
          </a:bodyPr>
          <a:lstStyle/>
          <a:p>
            <a:r>
              <a:rPr lang="en-US" b="1" dirty="0">
                <a:solidFill>
                  <a:schemeClr val="bg1"/>
                </a:solidFill>
                <a:highlight>
                  <a:srgbClr val="008000"/>
                </a:highlight>
              </a:rPr>
              <a:t>WILLARD AVE</a:t>
            </a:r>
          </a:p>
        </p:txBody>
      </p:sp>
      <p:sp>
        <p:nvSpPr>
          <p:cNvPr id="44" name="TextBox 43">
            <a:extLst>
              <a:ext uri="{FF2B5EF4-FFF2-40B4-BE49-F238E27FC236}">
                <a16:creationId xmlns:a16="http://schemas.microsoft.com/office/drawing/2014/main" id="{22D80E56-D2A1-5CEE-0D76-F2C5C901D1E7}"/>
              </a:ext>
            </a:extLst>
          </p:cNvPr>
          <p:cNvSpPr txBox="1"/>
          <p:nvPr/>
        </p:nvSpPr>
        <p:spPr>
          <a:xfrm>
            <a:off x="175940" y="1837650"/>
            <a:ext cx="201675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Project Scope: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Prioritized safety and comfort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Re-establish a curb 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Widen sidewalks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Pedestrian lighting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Street trees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Parking-protected bike lanes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489A64E8-B9B2-D698-06BE-461B228E5584}"/>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321281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RDA Complete Street Conversion</a:t>
            </a:r>
            <a:endParaRPr kumimoji="0" lang="en-US" sz="9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endParaRP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4796CB0-F068-C1FE-6537-39ADF22F8BCB}"/>
              </a:ext>
            </a:extLst>
          </p:cNvPr>
          <p:cNvSpPr txBox="1"/>
          <p:nvPr/>
        </p:nvSpPr>
        <p:spPr>
          <a:xfrm>
            <a:off x="135115" y="1837650"/>
            <a:ext cx="20167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Concept Rendering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 name="Picture 2">
            <a:extLst>
              <a:ext uri="{FF2B5EF4-FFF2-40B4-BE49-F238E27FC236}">
                <a16:creationId xmlns:a16="http://schemas.microsoft.com/office/drawing/2014/main" id="{87DF185F-7DEF-EA86-80EA-860E4D1329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6" t="1308" r="917" b="20597"/>
          <a:stretch/>
        </p:blipFill>
        <p:spPr bwMode="auto">
          <a:xfrm>
            <a:off x="2283613" y="1570230"/>
            <a:ext cx="9905294" cy="528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E2AEC6B-321A-5704-EAE8-B6421FE59DD5}"/>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Tree>
    <p:extLst>
      <p:ext uri="{BB962C8B-B14F-4D97-AF65-F5344CB8AC3E}">
        <p14:creationId xmlns:p14="http://schemas.microsoft.com/office/powerpoint/2010/main" val="317865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a:t>
            </a:r>
            <a:r>
              <a:rPr lang="en-US" dirty="0"/>
              <a:t>Street Conversion</a:t>
            </a:r>
            <a:endPar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endParaRP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F16F367-B561-E929-702D-E351DA2B9BDA}"/>
              </a:ext>
            </a:extLst>
          </p:cNvPr>
          <p:cNvSpPr txBox="1"/>
          <p:nvPr/>
        </p:nvSpPr>
        <p:spPr>
          <a:xfrm>
            <a:off x="268467" y="1837650"/>
            <a:ext cx="201675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8 Street Trees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Bike Lanes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11 Parking Spots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F11A0F1D-305C-326F-24C5-0870B880CE21}"/>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4" name="Picture 13">
            <a:extLst>
              <a:ext uri="{FF2B5EF4-FFF2-40B4-BE49-F238E27FC236}">
                <a16:creationId xmlns:a16="http://schemas.microsoft.com/office/drawing/2014/main" id="{5E8F55FF-EFF0-57A0-80A7-A59B61F846C7}"/>
              </a:ext>
            </a:extLst>
          </p:cNvPr>
          <p:cNvPicPr>
            <a:picLocks noChangeAspect="1"/>
          </p:cNvPicPr>
          <p:nvPr/>
        </p:nvPicPr>
        <p:blipFill>
          <a:blip r:embed="rId5"/>
          <a:stretch>
            <a:fillRect/>
          </a:stretch>
        </p:blipFill>
        <p:spPr>
          <a:xfrm>
            <a:off x="2451708" y="1869180"/>
            <a:ext cx="9737197" cy="3968840"/>
          </a:xfrm>
          <a:prstGeom prst="rect">
            <a:avLst/>
          </a:prstGeom>
        </p:spPr>
      </p:pic>
      <p:pic>
        <p:nvPicPr>
          <p:cNvPr id="16" name="Picture 15">
            <a:extLst>
              <a:ext uri="{FF2B5EF4-FFF2-40B4-BE49-F238E27FC236}">
                <a16:creationId xmlns:a16="http://schemas.microsoft.com/office/drawing/2014/main" id="{416A9D8E-4684-3891-21C5-63F0081831B5}"/>
              </a:ext>
            </a:extLst>
          </p:cNvPr>
          <p:cNvPicPr>
            <a:picLocks noChangeAspect="1"/>
          </p:cNvPicPr>
          <p:nvPr/>
        </p:nvPicPr>
        <p:blipFill>
          <a:blip r:embed="rId6"/>
          <a:stretch>
            <a:fillRect/>
          </a:stretch>
        </p:blipFill>
        <p:spPr>
          <a:xfrm>
            <a:off x="9046346" y="4651057"/>
            <a:ext cx="2977488" cy="2206943"/>
          </a:xfrm>
          <a:prstGeom prst="rect">
            <a:avLst/>
          </a:prstGeom>
        </p:spPr>
      </p:pic>
      <p:pic>
        <p:nvPicPr>
          <p:cNvPr id="20" name="Picture 19">
            <a:extLst>
              <a:ext uri="{FF2B5EF4-FFF2-40B4-BE49-F238E27FC236}">
                <a16:creationId xmlns:a16="http://schemas.microsoft.com/office/drawing/2014/main" id="{A059D4E9-89FF-7621-47A8-B538C0FDE850}"/>
              </a:ext>
            </a:extLst>
          </p:cNvPr>
          <p:cNvPicPr>
            <a:picLocks noChangeAspect="1"/>
          </p:cNvPicPr>
          <p:nvPr/>
        </p:nvPicPr>
        <p:blipFill>
          <a:blip r:embed="rId7"/>
          <a:stretch>
            <a:fillRect/>
          </a:stretch>
        </p:blipFill>
        <p:spPr>
          <a:xfrm>
            <a:off x="3696473" y="5994872"/>
            <a:ext cx="3932261" cy="780356"/>
          </a:xfrm>
          <a:prstGeom prst="rect">
            <a:avLst/>
          </a:prstGeom>
        </p:spPr>
      </p:pic>
    </p:spTree>
    <p:extLst>
      <p:ext uri="{BB962C8B-B14F-4D97-AF65-F5344CB8AC3E}">
        <p14:creationId xmlns:p14="http://schemas.microsoft.com/office/powerpoint/2010/main" val="9442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Streets</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F16F367-B561-E929-702D-E351DA2B9BDA}"/>
              </a:ext>
            </a:extLst>
          </p:cNvPr>
          <p:cNvSpPr txBox="1"/>
          <p:nvPr/>
        </p:nvSpPr>
        <p:spPr>
          <a:xfrm>
            <a:off x="223565" y="1837650"/>
            <a:ext cx="201675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Street Parking Improvements near Westview Cemetery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Concrete Median Installation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F11A0F1D-305C-326F-24C5-0870B880CE21}"/>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2" name="Picture 1">
            <a:extLst>
              <a:ext uri="{FF2B5EF4-FFF2-40B4-BE49-F238E27FC236}">
                <a16:creationId xmlns:a16="http://schemas.microsoft.com/office/drawing/2014/main" id="{53A686F6-73B5-9DC0-C060-57A8DA10455D}"/>
              </a:ext>
            </a:extLst>
          </p:cNvPr>
          <p:cNvPicPr>
            <a:picLocks noChangeAspect="1"/>
          </p:cNvPicPr>
          <p:nvPr/>
        </p:nvPicPr>
        <p:blipFill>
          <a:blip r:embed="rId5"/>
          <a:stretch>
            <a:fillRect/>
          </a:stretch>
        </p:blipFill>
        <p:spPr>
          <a:xfrm>
            <a:off x="2278862" y="1893134"/>
            <a:ext cx="9827167" cy="3048264"/>
          </a:xfrm>
          <a:prstGeom prst="rect">
            <a:avLst/>
          </a:prstGeom>
        </p:spPr>
      </p:pic>
      <p:pic>
        <p:nvPicPr>
          <p:cNvPr id="3" name="Picture 2">
            <a:extLst>
              <a:ext uri="{FF2B5EF4-FFF2-40B4-BE49-F238E27FC236}">
                <a16:creationId xmlns:a16="http://schemas.microsoft.com/office/drawing/2014/main" id="{D441AD27-5C55-CDC2-40D7-8D04F163AEE1}"/>
              </a:ext>
            </a:extLst>
          </p:cNvPr>
          <p:cNvPicPr>
            <a:picLocks noChangeAspect="1"/>
          </p:cNvPicPr>
          <p:nvPr/>
        </p:nvPicPr>
        <p:blipFill>
          <a:blip r:embed="rId6"/>
          <a:stretch>
            <a:fillRect/>
          </a:stretch>
        </p:blipFill>
        <p:spPr>
          <a:xfrm>
            <a:off x="2412767" y="5009837"/>
            <a:ext cx="9559357" cy="1579001"/>
          </a:xfrm>
          <a:prstGeom prst="rect">
            <a:avLst/>
          </a:prstGeom>
        </p:spPr>
      </p:pic>
    </p:spTree>
    <p:extLst>
      <p:ext uri="{BB962C8B-B14F-4D97-AF65-F5344CB8AC3E}">
        <p14:creationId xmlns:p14="http://schemas.microsoft.com/office/powerpoint/2010/main" val="18073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Streets</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F16F367-B561-E929-702D-E351DA2B9BDA}"/>
              </a:ext>
            </a:extLst>
          </p:cNvPr>
          <p:cNvSpPr txBox="1"/>
          <p:nvPr/>
        </p:nvSpPr>
        <p:spPr>
          <a:xfrm>
            <a:off x="175940" y="1837650"/>
            <a:ext cx="201675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Crosswalk Improvements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Concrete Median Installation at KIPP STRIVE Academy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F11A0F1D-305C-326F-24C5-0870B880CE21}"/>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4" name="Picture 3">
            <a:extLst>
              <a:ext uri="{FF2B5EF4-FFF2-40B4-BE49-F238E27FC236}">
                <a16:creationId xmlns:a16="http://schemas.microsoft.com/office/drawing/2014/main" id="{F543FF38-CF69-5168-690E-9DA544865D11}"/>
              </a:ext>
            </a:extLst>
          </p:cNvPr>
          <p:cNvPicPr>
            <a:picLocks noChangeAspect="1"/>
          </p:cNvPicPr>
          <p:nvPr/>
        </p:nvPicPr>
        <p:blipFill>
          <a:blip r:embed="rId5"/>
          <a:stretch>
            <a:fillRect/>
          </a:stretch>
        </p:blipFill>
        <p:spPr>
          <a:xfrm>
            <a:off x="2669627" y="1651320"/>
            <a:ext cx="9035055" cy="4267570"/>
          </a:xfrm>
          <a:prstGeom prst="rect">
            <a:avLst/>
          </a:prstGeom>
        </p:spPr>
      </p:pic>
      <p:pic>
        <p:nvPicPr>
          <p:cNvPr id="5" name="Picture 4">
            <a:extLst>
              <a:ext uri="{FF2B5EF4-FFF2-40B4-BE49-F238E27FC236}">
                <a16:creationId xmlns:a16="http://schemas.microsoft.com/office/drawing/2014/main" id="{AEE2AEA6-0148-259A-5866-66DC2C6F3321}"/>
              </a:ext>
            </a:extLst>
          </p:cNvPr>
          <p:cNvPicPr>
            <a:picLocks noChangeAspect="1"/>
          </p:cNvPicPr>
          <p:nvPr/>
        </p:nvPicPr>
        <p:blipFill>
          <a:blip r:embed="rId6"/>
          <a:stretch>
            <a:fillRect/>
          </a:stretch>
        </p:blipFill>
        <p:spPr>
          <a:xfrm>
            <a:off x="9001957" y="4921170"/>
            <a:ext cx="3093490" cy="1774090"/>
          </a:xfrm>
          <a:prstGeom prst="rect">
            <a:avLst/>
          </a:prstGeom>
        </p:spPr>
      </p:pic>
    </p:spTree>
    <p:extLst>
      <p:ext uri="{BB962C8B-B14F-4D97-AF65-F5344CB8AC3E}">
        <p14:creationId xmlns:p14="http://schemas.microsoft.com/office/powerpoint/2010/main" val="202856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RDA Complete Street Conversion</a:t>
            </a:r>
            <a:endPar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endParaRP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2D80E56-D2A1-5CEE-0D76-F2C5C901D1E7}"/>
              </a:ext>
            </a:extLst>
          </p:cNvPr>
          <p:cNvSpPr txBox="1"/>
          <p:nvPr/>
        </p:nvSpPr>
        <p:spPr>
          <a:xfrm>
            <a:off x="175940" y="1837650"/>
            <a:ext cx="2016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Work In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5BB0DAFB-020E-D53E-AA78-F1F121EB161C}"/>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
        <p:nvSpPr>
          <p:cNvPr id="3" name="TextBox 2">
            <a:extLst>
              <a:ext uri="{FF2B5EF4-FFF2-40B4-BE49-F238E27FC236}">
                <a16:creationId xmlns:a16="http://schemas.microsoft.com/office/drawing/2014/main" id="{F0C6B9A4-C95A-C03D-ED05-24A03165161F}"/>
              </a:ext>
            </a:extLst>
          </p:cNvPr>
          <p:cNvSpPr txBox="1"/>
          <p:nvPr/>
        </p:nvSpPr>
        <p:spPr>
          <a:xfrm>
            <a:off x="2840854" y="1837650"/>
            <a:ext cx="4625266" cy="461665"/>
          </a:xfrm>
          <a:prstGeom prst="rect">
            <a:avLst/>
          </a:prstGeom>
          <a:noFill/>
        </p:spPr>
        <p:txBody>
          <a:bodyPr wrap="square" rtlCol="0">
            <a:spAutoFit/>
          </a:bodyPr>
          <a:lstStyle/>
          <a:p>
            <a:r>
              <a:rPr lang="en-US" sz="2400" dirty="0"/>
              <a:t>Crosswalk at KIPP Academy</a:t>
            </a:r>
          </a:p>
        </p:txBody>
      </p:sp>
      <p:sp>
        <p:nvSpPr>
          <p:cNvPr id="5" name="TextBox 4">
            <a:extLst>
              <a:ext uri="{FF2B5EF4-FFF2-40B4-BE49-F238E27FC236}">
                <a16:creationId xmlns:a16="http://schemas.microsoft.com/office/drawing/2014/main" id="{BFEBE31A-303A-CD46-50E2-EDFA93411A6C}"/>
              </a:ext>
            </a:extLst>
          </p:cNvPr>
          <p:cNvSpPr txBox="1"/>
          <p:nvPr/>
        </p:nvSpPr>
        <p:spPr>
          <a:xfrm>
            <a:off x="2840854" y="4629329"/>
            <a:ext cx="3228514" cy="1200329"/>
          </a:xfrm>
          <a:prstGeom prst="rect">
            <a:avLst/>
          </a:prstGeom>
          <a:noFill/>
        </p:spPr>
        <p:txBody>
          <a:bodyPr wrap="square" rtlCol="0">
            <a:spAutoFit/>
          </a:bodyPr>
          <a:lstStyle/>
          <a:p>
            <a:r>
              <a:rPr lang="en-US" sz="2400" dirty="0"/>
              <a:t>Parking medians from West Ontario to Westside Cemetery</a:t>
            </a:r>
          </a:p>
        </p:txBody>
      </p:sp>
      <p:pic>
        <p:nvPicPr>
          <p:cNvPr id="8" name="Picture 7" descr="A road with orange and white cones&#10;&#10;Description automatically generated">
            <a:extLst>
              <a:ext uri="{FF2B5EF4-FFF2-40B4-BE49-F238E27FC236}">
                <a16:creationId xmlns:a16="http://schemas.microsoft.com/office/drawing/2014/main" id="{A2EC577F-CA0B-C4DE-0D33-5D5CC80E3380}"/>
              </a:ext>
            </a:extLst>
          </p:cNvPr>
          <p:cNvPicPr>
            <a:picLocks noChangeAspect="1"/>
          </p:cNvPicPr>
          <p:nvPr/>
        </p:nvPicPr>
        <p:blipFill>
          <a:blip r:embed="rId5"/>
          <a:stretch>
            <a:fillRect/>
          </a:stretch>
        </p:blipFill>
        <p:spPr>
          <a:xfrm>
            <a:off x="6096000" y="4259996"/>
            <a:ext cx="2312148" cy="2533766"/>
          </a:xfrm>
          <a:prstGeom prst="rect">
            <a:avLst/>
          </a:prstGeom>
        </p:spPr>
      </p:pic>
      <p:pic>
        <p:nvPicPr>
          <p:cNvPr id="10" name="Picture 9" descr="A road with orange and white cones&#10;&#10;Description automatically generated">
            <a:extLst>
              <a:ext uri="{FF2B5EF4-FFF2-40B4-BE49-F238E27FC236}">
                <a16:creationId xmlns:a16="http://schemas.microsoft.com/office/drawing/2014/main" id="{ED77971A-7B96-8095-6E91-7F8A77C40124}"/>
              </a:ext>
            </a:extLst>
          </p:cNvPr>
          <p:cNvPicPr>
            <a:picLocks noChangeAspect="1"/>
          </p:cNvPicPr>
          <p:nvPr/>
        </p:nvPicPr>
        <p:blipFill>
          <a:blip r:embed="rId6"/>
          <a:stretch>
            <a:fillRect/>
          </a:stretch>
        </p:blipFill>
        <p:spPr>
          <a:xfrm>
            <a:off x="8646850" y="4259996"/>
            <a:ext cx="2640622" cy="2513921"/>
          </a:xfrm>
          <a:prstGeom prst="rect">
            <a:avLst/>
          </a:prstGeom>
        </p:spPr>
      </p:pic>
      <p:pic>
        <p:nvPicPr>
          <p:cNvPr id="12" name="Picture 11" descr="A shadow of a person on the sidewalk&#10;&#10;Description automatically generated">
            <a:extLst>
              <a:ext uri="{FF2B5EF4-FFF2-40B4-BE49-F238E27FC236}">
                <a16:creationId xmlns:a16="http://schemas.microsoft.com/office/drawing/2014/main" id="{CB75B602-3CC1-2D44-8C61-C8A7B101D162}"/>
              </a:ext>
            </a:extLst>
          </p:cNvPr>
          <p:cNvPicPr>
            <a:picLocks noChangeAspect="1"/>
          </p:cNvPicPr>
          <p:nvPr/>
        </p:nvPicPr>
        <p:blipFill>
          <a:blip r:embed="rId7"/>
          <a:stretch>
            <a:fillRect/>
          </a:stretch>
        </p:blipFill>
        <p:spPr>
          <a:xfrm>
            <a:off x="6747029" y="1653539"/>
            <a:ext cx="3622089" cy="2291893"/>
          </a:xfrm>
          <a:prstGeom prst="rect">
            <a:avLst/>
          </a:prstGeom>
        </p:spPr>
      </p:pic>
    </p:spTree>
    <p:extLst>
      <p:ext uri="{BB962C8B-B14F-4D97-AF65-F5344CB8AC3E}">
        <p14:creationId xmlns:p14="http://schemas.microsoft.com/office/powerpoint/2010/main" val="197310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 Conversion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365540" y="1677344"/>
            <a:ext cx="9823365" cy="12177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 Phase I:</a:t>
            </a:r>
          </a:p>
          <a:p>
            <a:pPr marR="0" lvl="0" algn="l" defTabSz="914400" rtl="0" eaLnBrk="1" fontAlgn="auto" latinLnBrk="0" hangingPunct="1">
              <a:lnSpc>
                <a:spcPct val="90000"/>
              </a:lnSpc>
              <a:spcBef>
                <a:spcPts val="1000"/>
              </a:spcBef>
              <a:spcAft>
                <a:spcPts val="0"/>
              </a:spcAft>
              <a:buClrTx/>
              <a:buSzTx/>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Overall 6–10 month construction schedule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Phase I started January 2024</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4" name="Picture 13">
            <a:extLst>
              <a:ext uri="{FF2B5EF4-FFF2-40B4-BE49-F238E27FC236}">
                <a16:creationId xmlns:a16="http://schemas.microsoft.com/office/drawing/2014/main" id="{E813CBA1-A31B-24A4-2FEA-C1A6576AAE65}"/>
              </a:ext>
            </a:extLst>
          </p:cNvPr>
          <p:cNvPicPr>
            <a:picLocks noChangeAspect="1"/>
          </p:cNvPicPr>
          <p:nvPr/>
        </p:nvPicPr>
        <p:blipFill>
          <a:blip r:embed="rId5"/>
          <a:stretch>
            <a:fillRect/>
          </a:stretch>
        </p:blipFill>
        <p:spPr>
          <a:xfrm>
            <a:off x="2365540" y="2150400"/>
            <a:ext cx="9826460" cy="4534482"/>
          </a:xfrm>
          <a:prstGeom prst="rect">
            <a:avLst/>
          </a:prstGeom>
        </p:spPr>
      </p:pic>
    </p:spTree>
    <p:extLst>
      <p:ext uri="{BB962C8B-B14F-4D97-AF65-F5344CB8AC3E}">
        <p14:creationId xmlns:p14="http://schemas.microsoft.com/office/powerpoint/2010/main" val="2787689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 Conversion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365540" y="1677344"/>
            <a:ext cx="9823365" cy="12177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 Phase I:</a:t>
            </a:r>
          </a:p>
          <a:p>
            <a:pPr marR="0" lvl="0" algn="l" defTabSz="914400" rtl="0" eaLnBrk="1" fontAlgn="auto" latinLnBrk="0" hangingPunct="1">
              <a:lnSpc>
                <a:spcPct val="90000"/>
              </a:lnSpc>
              <a:spcBef>
                <a:spcPts val="1000"/>
              </a:spcBef>
              <a:spcAft>
                <a:spcPts val="0"/>
              </a:spcAft>
              <a:buClrTx/>
              <a:buSzTx/>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Overall 6–10 month construction schedule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Phase I completing late Summer 2024</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5" name="Picture 14">
            <a:extLst>
              <a:ext uri="{FF2B5EF4-FFF2-40B4-BE49-F238E27FC236}">
                <a16:creationId xmlns:a16="http://schemas.microsoft.com/office/drawing/2014/main" id="{B3529735-8924-02E6-EB1B-CD35A32D5FB7}"/>
              </a:ext>
            </a:extLst>
          </p:cNvPr>
          <p:cNvPicPr>
            <a:picLocks noChangeAspect="1"/>
          </p:cNvPicPr>
          <p:nvPr/>
        </p:nvPicPr>
        <p:blipFill>
          <a:blip r:embed="rId5"/>
          <a:stretch>
            <a:fillRect/>
          </a:stretch>
        </p:blipFill>
        <p:spPr>
          <a:xfrm>
            <a:off x="2365540" y="2226159"/>
            <a:ext cx="9625041" cy="4631840"/>
          </a:xfrm>
          <a:prstGeom prst="rect">
            <a:avLst/>
          </a:prstGeom>
        </p:spPr>
      </p:pic>
    </p:spTree>
    <p:extLst>
      <p:ext uri="{BB962C8B-B14F-4D97-AF65-F5344CB8AC3E}">
        <p14:creationId xmlns:p14="http://schemas.microsoft.com/office/powerpoint/2010/main" val="1568966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 Conversion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365540" y="1677344"/>
            <a:ext cx="9823365" cy="12177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 Phase II:</a:t>
            </a:r>
          </a:p>
          <a:p>
            <a:pPr marR="0" lvl="0" algn="l" defTabSz="914400" rtl="0" eaLnBrk="1" fontAlgn="auto" latinLnBrk="0" hangingPunct="1">
              <a:lnSpc>
                <a:spcPct val="90000"/>
              </a:lnSpc>
              <a:spcBef>
                <a:spcPts val="1000"/>
              </a:spcBef>
              <a:spcAft>
                <a:spcPts val="0"/>
              </a:spcAft>
              <a:buClrTx/>
              <a:buSzTx/>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Overall 6–10 month construction schedule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Phase II starting Summer 2024</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4" name="Picture 13">
            <a:extLst>
              <a:ext uri="{FF2B5EF4-FFF2-40B4-BE49-F238E27FC236}">
                <a16:creationId xmlns:a16="http://schemas.microsoft.com/office/drawing/2014/main" id="{BA885678-6412-4B1A-3D55-42D91E3C4A2A}"/>
              </a:ext>
            </a:extLst>
          </p:cNvPr>
          <p:cNvPicPr>
            <a:picLocks noChangeAspect="1"/>
          </p:cNvPicPr>
          <p:nvPr/>
        </p:nvPicPr>
        <p:blipFill>
          <a:blip r:embed="rId5"/>
          <a:stretch>
            <a:fillRect/>
          </a:stretch>
        </p:blipFill>
        <p:spPr>
          <a:xfrm>
            <a:off x="2372677" y="2226159"/>
            <a:ext cx="9711989" cy="4547758"/>
          </a:xfrm>
          <a:prstGeom prst="rect">
            <a:avLst/>
          </a:prstGeom>
        </p:spPr>
      </p:pic>
    </p:spTree>
    <p:extLst>
      <p:ext uri="{BB962C8B-B14F-4D97-AF65-F5344CB8AC3E}">
        <p14:creationId xmlns:p14="http://schemas.microsoft.com/office/powerpoint/2010/main" val="3126269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 Conversion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365540" y="1677344"/>
            <a:ext cx="9823365" cy="12177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 Phase II:</a:t>
            </a:r>
          </a:p>
          <a:p>
            <a:pPr marR="0" lvl="0" algn="l" defTabSz="914400" rtl="0" eaLnBrk="1" fontAlgn="auto" latinLnBrk="0" hangingPunct="1">
              <a:lnSpc>
                <a:spcPct val="90000"/>
              </a:lnSpc>
              <a:spcBef>
                <a:spcPts val="1000"/>
              </a:spcBef>
              <a:spcAft>
                <a:spcPts val="0"/>
              </a:spcAft>
              <a:buClrTx/>
              <a:buSzTx/>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Overall 6–10 month construction schedule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Phase II starting Summer 2024</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5" name="Picture 14">
            <a:extLst>
              <a:ext uri="{FF2B5EF4-FFF2-40B4-BE49-F238E27FC236}">
                <a16:creationId xmlns:a16="http://schemas.microsoft.com/office/drawing/2014/main" id="{5DAB81E4-420C-8D2D-9D88-88FA05EBBB92}"/>
              </a:ext>
            </a:extLst>
          </p:cNvPr>
          <p:cNvPicPr>
            <a:picLocks noChangeAspect="1"/>
          </p:cNvPicPr>
          <p:nvPr/>
        </p:nvPicPr>
        <p:blipFill>
          <a:blip r:embed="rId5"/>
          <a:stretch>
            <a:fillRect/>
          </a:stretch>
        </p:blipFill>
        <p:spPr>
          <a:xfrm>
            <a:off x="2365540" y="2226159"/>
            <a:ext cx="9288297" cy="4334439"/>
          </a:xfrm>
          <a:prstGeom prst="rect">
            <a:avLst/>
          </a:prstGeom>
        </p:spPr>
      </p:pic>
    </p:spTree>
    <p:extLst>
      <p:ext uri="{BB962C8B-B14F-4D97-AF65-F5344CB8AC3E}">
        <p14:creationId xmlns:p14="http://schemas.microsoft.com/office/powerpoint/2010/main" val="340626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Virtual meeting format</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8" y="1827841"/>
            <a:ext cx="8486052" cy="390876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Your line is muted, and you won’t be able to share your video or screen during the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 recording of this meeting, the presentation, a copy of tonight’s Q&amp;A and all other supporting materials will be made available online at </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5"/>
              </a:rPr>
              <a:t>www.beltline.org/meetings</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If you are having technical difficulties during the meeting, please email </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6"/>
              </a:rPr>
              <a:t>engage@atlbeltline.org</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1" name="Picture 10" descr="A close up of a sign&#10;&#10;Description automatically generated">
            <a:extLst>
              <a:ext uri="{FF2B5EF4-FFF2-40B4-BE49-F238E27FC236}">
                <a16:creationId xmlns:a16="http://schemas.microsoft.com/office/drawing/2014/main" id="{268D461B-2728-458E-96DB-48BE96399BD4}"/>
              </a:ext>
            </a:extLst>
          </p:cNvPr>
          <p:cNvPicPr>
            <a:picLocks noChangeAspect="1"/>
          </p:cNvPicPr>
          <p:nvPr/>
        </p:nvPicPr>
        <p:blipFill>
          <a:blip r:embed="rId7"/>
          <a:stretch>
            <a:fillRect/>
          </a:stretch>
        </p:blipFill>
        <p:spPr>
          <a:xfrm>
            <a:off x="503945" y="1975805"/>
            <a:ext cx="1274064" cy="804672"/>
          </a:xfrm>
          <a:prstGeom prst="rect">
            <a:avLst/>
          </a:prstGeom>
        </p:spPr>
      </p:pic>
      <p:sp>
        <p:nvSpPr>
          <p:cNvPr id="2" name="TextBox 1">
            <a:extLst>
              <a:ext uri="{FF2B5EF4-FFF2-40B4-BE49-F238E27FC236}">
                <a16:creationId xmlns:a16="http://schemas.microsoft.com/office/drawing/2014/main" id="{83434B07-8D27-C31D-A142-85FB54E30F1B}"/>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2103497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 Conversion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365540" y="1677344"/>
            <a:ext cx="9823365" cy="12177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 Phase II:</a:t>
            </a:r>
          </a:p>
          <a:p>
            <a:pPr marR="0" lvl="0" algn="l" defTabSz="914400" rtl="0" eaLnBrk="1" fontAlgn="auto" latinLnBrk="0" hangingPunct="1">
              <a:lnSpc>
                <a:spcPct val="90000"/>
              </a:lnSpc>
              <a:spcBef>
                <a:spcPts val="1000"/>
              </a:spcBef>
              <a:spcAft>
                <a:spcPts val="0"/>
              </a:spcAft>
              <a:buClrTx/>
              <a:buSzTx/>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Overall 6–10 month construction schedule expected</a:t>
            </a: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Phase II starting Summer 2024</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4" name="Picture 13">
            <a:extLst>
              <a:ext uri="{FF2B5EF4-FFF2-40B4-BE49-F238E27FC236}">
                <a16:creationId xmlns:a16="http://schemas.microsoft.com/office/drawing/2014/main" id="{5B2113E9-9C0F-C310-23E2-D0AF6EFB3B5B}"/>
              </a:ext>
            </a:extLst>
          </p:cNvPr>
          <p:cNvPicPr>
            <a:picLocks noChangeAspect="1"/>
          </p:cNvPicPr>
          <p:nvPr/>
        </p:nvPicPr>
        <p:blipFill>
          <a:blip r:embed="rId5"/>
          <a:stretch>
            <a:fillRect/>
          </a:stretch>
        </p:blipFill>
        <p:spPr>
          <a:xfrm>
            <a:off x="2451709" y="2226159"/>
            <a:ext cx="9538871" cy="4476482"/>
          </a:xfrm>
          <a:prstGeom prst="rect">
            <a:avLst/>
          </a:prstGeom>
        </p:spPr>
      </p:pic>
    </p:spTree>
    <p:extLst>
      <p:ext uri="{BB962C8B-B14F-4D97-AF65-F5344CB8AC3E}">
        <p14:creationId xmlns:p14="http://schemas.microsoft.com/office/powerpoint/2010/main" val="2222054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RDA Complete Street Conversion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3" name="TextBox 2">
            <a:extLst>
              <a:ext uri="{FF2B5EF4-FFF2-40B4-BE49-F238E27FC236}">
                <a16:creationId xmlns:a16="http://schemas.microsoft.com/office/drawing/2014/main" id="{E72AA10E-8D40-D39A-29FA-054CCD79F3FB}"/>
              </a:ext>
            </a:extLst>
          </p:cNvPr>
          <p:cNvSpPr txBox="1"/>
          <p:nvPr/>
        </p:nvSpPr>
        <p:spPr>
          <a:xfrm>
            <a:off x="2365540" y="1677344"/>
            <a:ext cx="9823365" cy="12177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 </a:t>
            </a:r>
            <a:r>
              <a:rPr kumimoji="0" lang="en-US" sz="3600" b="1" i="0" u="none" strike="noStrike" kern="1200" cap="none" spc="0" normalizeH="0" baseline="0" noProof="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Phase II</a:t>
            </a: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a:t>
            </a:r>
          </a:p>
          <a:p>
            <a:pPr marR="0" lvl="0" algn="l" defTabSz="914400" rtl="0" eaLnBrk="1" fontAlgn="auto" latinLnBrk="0" hangingPunct="1">
              <a:lnSpc>
                <a:spcPct val="90000"/>
              </a:lnSpc>
              <a:spcBef>
                <a:spcPts val="1000"/>
              </a:spcBef>
              <a:spcAft>
                <a:spcPts val="0"/>
              </a:spcAft>
              <a:buClrTx/>
              <a:buSzTx/>
              <a:tabLst/>
              <a:defRPr/>
            </a:pPr>
            <a:endParaRPr kumimoji="0" lang="en-US" sz="3600" b="0"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349EF77-C334-C76C-EACB-E4FD15270D7A}"/>
              </a:ext>
            </a:extLst>
          </p:cNvPr>
          <p:cNvSpPr txBox="1"/>
          <p:nvPr/>
        </p:nvSpPr>
        <p:spPr>
          <a:xfrm>
            <a:off x="175940" y="1837650"/>
            <a:ext cx="201675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Overall 6–10 month construction schedule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Phase II completing late Summer 2024</a:t>
            </a: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ENOTA PARK  &gt;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5" name="Picture 14">
            <a:extLst>
              <a:ext uri="{FF2B5EF4-FFF2-40B4-BE49-F238E27FC236}">
                <a16:creationId xmlns:a16="http://schemas.microsoft.com/office/drawing/2014/main" id="{9752F9EC-2796-C0C7-6420-9FAD847DE0E5}"/>
              </a:ext>
            </a:extLst>
          </p:cNvPr>
          <p:cNvPicPr>
            <a:picLocks noChangeAspect="1"/>
          </p:cNvPicPr>
          <p:nvPr/>
        </p:nvPicPr>
        <p:blipFill>
          <a:blip r:embed="rId5"/>
          <a:stretch>
            <a:fillRect/>
          </a:stretch>
        </p:blipFill>
        <p:spPr>
          <a:xfrm>
            <a:off x="2451708" y="2226159"/>
            <a:ext cx="9564351" cy="4547758"/>
          </a:xfrm>
          <a:prstGeom prst="rect">
            <a:avLst/>
          </a:prstGeom>
        </p:spPr>
      </p:pic>
    </p:spTree>
    <p:extLst>
      <p:ext uri="{BB962C8B-B14F-4D97-AF65-F5344CB8AC3E}">
        <p14:creationId xmlns:p14="http://schemas.microsoft.com/office/powerpoint/2010/main" val="67508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A907DBB-C259-4F1B-BBF8-46B6CA0C4C47}"/>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Placeholder 12" descr="ABL-Paul-PPT-header-blank.jpg">
            <a:extLst>
              <a:ext uri="{FF2B5EF4-FFF2-40B4-BE49-F238E27FC236}">
                <a16:creationId xmlns:a16="http://schemas.microsoft.com/office/drawing/2014/main" id="{9445638C-13CB-47E8-A963-D8A993EAD8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pic>
        <p:nvPicPr>
          <p:cNvPr id="49" name="Picture 48" descr="A close up of a logo&#10;&#10;Description automatically generated">
            <a:extLst>
              <a:ext uri="{FF2B5EF4-FFF2-40B4-BE49-F238E27FC236}">
                <a16:creationId xmlns:a16="http://schemas.microsoft.com/office/drawing/2014/main" id="{9334A2A9-5585-41D9-B2AA-3C8C93983FEB}"/>
              </a:ext>
            </a:extLst>
          </p:cNvPr>
          <p:cNvPicPr>
            <a:picLocks noChangeAspect="1"/>
          </p:cNvPicPr>
          <p:nvPr/>
        </p:nvPicPr>
        <p:blipFill>
          <a:blip r:embed="rId4"/>
          <a:stretch>
            <a:fillRect/>
          </a:stretch>
        </p:blipFill>
        <p:spPr>
          <a:xfrm>
            <a:off x="620067" y="616015"/>
            <a:ext cx="1045867" cy="811151"/>
          </a:xfrm>
          <a:prstGeom prst="rect">
            <a:avLst/>
          </a:prstGeom>
        </p:spPr>
      </p:pic>
      <p:sp>
        <p:nvSpPr>
          <p:cNvPr id="50" name="Title 6">
            <a:extLst>
              <a:ext uri="{FF2B5EF4-FFF2-40B4-BE49-F238E27FC236}">
                <a16:creationId xmlns:a16="http://schemas.microsoft.com/office/drawing/2014/main" id="{C2BA3275-3E0D-4BFA-9F95-E469D15C2094}"/>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Enota Park Update</a:t>
            </a:r>
          </a:p>
        </p:txBody>
      </p:sp>
      <p:sp>
        <p:nvSpPr>
          <p:cNvPr id="51" name="Rectangle 50">
            <a:extLst>
              <a:ext uri="{FF2B5EF4-FFF2-40B4-BE49-F238E27FC236}">
                <a16:creationId xmlns:a16="http://schemas.microsoft.com/office/drawing/2014/main" id="{E299F757-D32B-401C-9B2A-A5987B483B95}"/>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F6A905-0435-7DC1-6F5B-50989ADC5F67}"/>
              </a:ext>
            </a:extLst>
          </p:cNvPr>
          <p:cNvSpPr/>
          <p:nvPr/>
        </p:nvSpPr>
        <p:spPr>
          <a:xfrm>
            <a:off x="17368" y="1601760"/>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F16F367-B561-E929-702D-E351DA2B9BDA}"/>
              </a:ext>
            </a:extLst>
          </p:cNvPr>
          <p:cNvSpPr txBox="1"/>
          <p:nvPr/>
        </p:nvSpPr>
        <p:spPr>
          <a:xfrm>
            <a:off x="175940" y="1837650"/>
            <a:ext cx="201675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Currently Permitting with City of Atlanta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Procurement for Construction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F11A0F1D-305C-326F-24C5-0870B880CE21}"/>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Q&amp;A  &gt;  WRAP UP   </a:t>
            </a:r>
          </a:p>
        </p:txBody>
      </p:sp>
      <p:pic>
        <p:nvPicPr>
          <p:cNvPr id="16" name="Picture 15" descr="Map&#10;&#10;Description automatically generated">
            <a:extLst>
              <a:ext uri="{FF2B5EF4-FFF2-40B4-BE49-F238E27FC236}">
                <a16:creationId xmlns:a16="http://schemas.microsoft.com/office/drawing/2014/main" id="{76ED174E-7F5C-2EB9-3D31-C4D7A2DC36C7}"/>
              </a:ext>
            </a:extLst>
          </p:cNvPr>
          <p:cNvPicPr>
            <a:picLocks noChangeAspect="1"/>
          </p:cNvPicPr>
          <p:nvPr/>
        </p:nvPicPr>
        <p:blipFill>
          <a:blip r:embed="rId5"/>
          <a:stretch>
            <a:fillRect/>
          </a:stretch>
        </p:blipFill>
        <p:spPr>
          <a:xfrm>
            <a:off x="2293137" y="1711876"/>
            <a:ext cx="4116899" cy="5146124"/>
          </a:xfrm>
          <a:prstGeom prst="rect">
            <a:avLst/>
          </a:prstGeom>
        </p:spPr>
      </p:pic>
      <p:pic>
        <p:nvPicPr>
          <p:cNvPr id="20" name="Picture 19" descr="A group of people playing football&#10;&#10;Description automatically generated with low confidence">
            <a:extLst>
              <a:ext uri="{FF2B5EF4-FFF2-40B4-BE49-F238E27FC236}">
                <a16:creationId xmlns:a16="http://schemas.microsoft.com/office/drawing/2014/main" id="{41A9FE8A-4287-174C-8BE9-96C28C703752}"/>
              </a:ext>
            </a:extLst>
          </p:cNvPr>
          <p:cNvPicPr>
            <a:picLocks noChangeAspect="1"/>
          </p:cNvPicPr>
          <p:nvPr/>
        </p:nvPicPr>
        <p:blipFill>
          <a:blip r:embed="rId6"/>
          <a:stretch>
            <a:fillRect/>
          </a:stretch>
        </p:blipFill>
        <p:spPr>
          <a:xfrm>
            <a:off x="6883142" y="1811960"/>
            <a:ext cx="4967111" cy="2794000"/>
          </a:xfrm>
          <a:prstGeom prst="rect">
            <a:avLst/>
          </a:prstGeom>
        </p:spPr>
      </p:pic>
      <p:pic>
        <p:nvPicPr>
          <p:cNvPr id="24" name="Picture 23" descr="A picture containing outdoor, sky, tree, grass&#10;&#10;Description automatically generated">
            <a:extLst>
              <a:ext uri="{FF2B5EF4-FFF2-40B4-BE49-F238E27FC236}">
                <a16:creationId xmlns:a16="http://schemas.microsoft.com/office/drawing/2014/main" id="{FB41F4F7-96D7-BEB2-AAEE-D4C7DECCBF64}"/>
              </a:ext>
            </a:extLst>
          </p:cNvPr>
          <p:cNvPicPr>
            <a:picLocks noChangeAspect="1"/>
          </p:cNvPicPr>
          <p:nvPr/>
        </p:nvPicPr>
        <p:blipFill rotWithShape="1">
          <a:blip r:embed="rId7"/>
          <a:srcRect t="29795" r="6437"/>
          <a:stretch/>
        </p:blipFill>
        <p:spPr>
          <a:xfrm>
            <a:off x="6883142" y="4677438"/>
            <a:ext cx="4967111" cy="2096479"/>
          </a:xfrm>
          <a:prstGeom prst="rect">
            <a:avLst/>
          </a:prstGeom>
        </p:spPr>
      </p:pic>
    </p:spTree>
    <p:extLst>
      <p:ext uri="{BB962C8B-B14F-4D97-AF65-F5344CB8AC3E}">
        <p14:creationId xmlns:p14="http://schemas.microsoft.com/office/powerpoint/2010/main" val="335180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8862" y="492448"/>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Enota Park Construction contractor</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5530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2" name="TextBox 1">
            <a:extLst>
              <a:ext uri="{FF2B5EF4-FFF2-40B4-BE49-F238E27FC236}">
                <a16:creationId xmlns:a16="http://schemas.microsoft.com/office/drawing/2014/main" id="{B349EF77-C334-C76C-EACB-E4FD15270D7A}"/>
              </a:ext>
            </a:extLst>
          </p:cNvPr>
          <p:cNvSpPr txBox="1"/>
          <p:nvPr/>
        </p:nvSpPr>
        <p:spPr>
          <a:xfrm>
            <a:off x="-2112824" y="1827815"/>
            <a:ext cx="2016754"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Enota</a:t>
            </a: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Park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Reeves Young, 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 Amircani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Sr. Project Manager</a:t>
            </a: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Scott Godfrey Superintendent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pic>
        <p:nvPicPr>
          <p:cNvPr id="1026" name="img4100">
            <a:extLst>
              <a:ext uri="{FF2B5EF4-FFF2-40B4-BE49-F238E27FC236}">
                <a16:creationId xmlns:a16="http://schemas.microsoft.com/office/drawing/2014/main" id="{64E4714C-C2FF-4CCF-A4A8-554713F99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692" y="3547552"/>
            <a:ext cx="3002402" cy="104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erson in a suit smiling&#10;&#10;Description automatically generated">
            <a:extLst>
              <a:ext uri="{FF2B5EF4-FFF2-40B4-BE49-F238E27FC236}">
                <a16:creationId xmlns:a16="http://schemas.microsoft.com/office/drawing/2014/main" id="{FC366258-5A90-6E7A-F056-B4A1D50A5835}"/>
              </a:ext>
            </a:extLst>
          </p:cNvPr>
          <p:cNvPicPr>
            <a:picLocks noChangeAspect="1"/>
          </p:cNvPicPr>
          <p:nvPr/>
        </p:nvPicPr>
        <p:blipFill>
          <a:blip r:embed="rId6"/>
          <a:stretch>
            <a:fillRect/>
          </a:stretch>
        </p:blipFill>
        <p:spPr>
          <a:xfrm>
            <a:off x="6316717" y="2553398"/>
            <a:ext cx="2017710" cy="3031112"/>
          </a:xfrm>
          <a:prstGeom prst="rect">
            <a:avLst/>
          </a:prstGeom>
        </p:spPr>
      </p:pic>
      <p:pic>
        <p:nvPicPr>
          <p:cNvPr id="16" name="Picture 15" descr="A person wearing a hat&#10;&#10;Description automatically generated">
            <a:extLst>
              <a:ext uri="{FF2B5EF4-FFF2-40B4-BE49-F238E27FC236}">
                <a16:creationId xmlns:a16="http://schemas.microsoft.com/office/drawing/2014/main" id="{9F9CB37D-640B-50E3-A933-56E50ABA32D8}"/>
              </a:ext>
            </a:extLst>
          </p:cNvPr>
          <p:cNvPicPr>
            <a:picLocks noChangeAspect="1"/>
          </p:cNvPicPr>
          <p:nvPr/>
        </p:nvPicPr>
        <p:blipFill>
          <a:blip r:embed="rId7"/>
          <a:stretch>
            <a:fillRect/>
          </a:stretch>
        </p:blipFill>
        <p:spPr>
          <a:xfrm>
            <a:off x="9240511" y="2553398"/>
            <a:ext cx="2020741" cy="3031111"/>
          </a:xfrm>
          <a:prstGeom prst="rect">
            <a:avLst/>
          </a:prstGeom>
        </p:spPr>
      </p:pic>
      <p:sp>
        <p:nvSpPr>
          <p:cNvPr id="17" name="TextBox 16">
            <a:extLst>
              <a:ext uri="{FF2B5EF4-FFF2-40B4-BE49-F238E27FC236}">
                <a16:creationId xmlns:a16="http://schemas.microsoft.com/office/drawing/2014/main" id="{2EF1A18A-5733-FDB5-6DCA-30CB97730B07}"/>
              </a:ext>
            </a:extLst>
          </p:cNvPr>
          <p:cNvSpPr txBox="1"/>
          <p:nvPr/>
        </p:nvSpPr>
        <p:spPr>
          <a:xfrm>
            <a:off x="6010925" y="5584509"/>
            <a:ext cx="2682208" cy="646331"/>
          </a:xfrm>
          <a:prstGeom prst="rect">
            <a:avLst/>
          </a:prstGeom>
          <a:noFill/>
        </p:spPr>
        <p:txBody>
          <a:bodyPr wrap="square" rtlCol="0">
            <a:spAutoFit/>
          </a:bodyPr>
          <a:lstStyle/>
          <a:p>
            <a:pPr algn="ctr"/>
            <a:r>
              <a:rPr lang="en-US" dirty="0"/>
              <a:t>Mo Amircani</a:t>
            </a:r>
          </a:p>
          <a:p>
            <a:pPr algn="ctr"/>
            <a:r>
              <a:rPr lang="en-US" dirty="0"/>
              <a:t>Sr. Project Manager</a:t>
            </a:r>
          </a:p>
        </p:txBody>
      </p:sp>
      <p:sp>
        <p:nvSpPr>
          <p:cNvPr id="18" name="TextBox 17">
            <a:extLst>
              <a:ext uri="{FF2B5EF4-FFF2-40B4-BE49-F238E27FC236}">
                <a16:creationId xmlns:a16="http://schemas.microsoft.com/office/drawing/2014/main" id="{31538EC5-B258-E512-56C8-ECD8DDA20116}"/>
              </a:ext>
            </a:extLst>
          </p:cNvPr>
          <p:cNvSpPr txBox="1"/>
          <p:nvPr/>
        </p:nvSpPr>
        <p:spPr>
          <a:xfrm>
            <a:off x="9347901" y="5546466"/>
            <a:ext cx="1809750" cy="646331"/>
          </a:xfrm>
          <a:prstGeom prst="rect">
            <a:avLst/>
          </a:prstGeom>
          <a:noFill/>
        </p:spPr>
        <p:txBody>
          <a:bodyPr wrap="square" rtlCol="0">
            <a:spAutoFit/>
          </a:bodyPr>
          <a:lstStyle/>
          <a:p>
            <a:pPr algn="ctr"/>
            <a:r>
              <a:rPr lang="en-US" dirty="0"/>
              <a:t>Scott Godfrey</a:t>
            </a:r>
          </a:p>
          <a:p>
            <a:pPr algn="ctr"/>
            <a:r>
              <a:rPr lang="en-US" dirty="0"/>
              <a:t>Superintendent</a:t>
            </a:r>
          </a:p>
        </p:txBody>
      </p:sp>
    </p:spTree>
    <p:extLst>
      <p:ext uri="{BB962C8B-B14F-4D97-AF65-F5344CB8AC3E}">
        <p14:creationId xmlns:p14="http://schemas.microsoft.com/office/powerpoint/2010/main" val="647942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Enota Park Construction</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3" name="TextBox 12">
            <a:extLst>
              <a:ext uri="{FF2B5EF4-FFF2-40B4-BE49-F238E27FC236}">
                <a16:creationId xmlns:a16="http://schemas.microsoft.com/office/drawing/2014/main" id="{A5926872-AF8B-13D0-4F87-4E6A0617313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i="0" u="none" strike="noStrike" kern="1200" cap="none" spc="0" normalizeH="0" baseline="0" noProof="0" dirty="0">
                <a:ln>
                  <a:noFill/>
                </a:ln>
                <a:solidFill>
                  <a:schemeClr val="accent3">
                    <a:lumMod val="75000"/>
                  </a:schemeClr>
                </a:solidFill>
                <a:effectLst/>
                <a:uLnTx/>
                <a:uFillTx/>
                <a:latin typeface="Lato" panose="020F0502020204030203" pitchFamily="34" charset="0"/>
                <a:ea typeface="Lato" panose="020F0502020204030203" pitchFamily="34" charset="0"/>
                <a:cs typeface="Lato" panose="020F0502020204030203" pitchFamily="34" charset="0"/>
              </a:rPr>
              <a:t>RDA ACCESS POINT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COMPLETE STREETS PROJECT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lang="en-US" sz="1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WRAP UP   </a:t>
            </a:r>
          </a:p>
        </p:txBody>
      </p:sp>
      <p:sp>
        <p:nvSpPr>
          <p:cNvPr id="14" name="TextBox 13">
            <a:extLst>
              <a:ext uri="{FF2B5EF4-FFF2-40B4-BE49-F238E27FC236}">
                <a16:creationId xmlns:a16="http://schemas.microsoft.com/office/drawing/2014/main" id="{5C89FF5D-CD93-6292-BF72-D73E77E1A77F}"/>
              </a:ext>
            </a:extLst>
          </p:cNvPr>
          <p:cNvSpPr txBox="1"/>
          <p:nvPr/>
        </p:nvSpPr>
        <p:spPr>
          <a:xfrm>
            <a:off x="3107185" y="3112493"/>
            <a:ext cx="62143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Construction start and work timeline to be detailed in a later meeting</a:t>
            </a:r>
          </a:p>
        </p:txBody>
      </p:sp>
      <p:sp>
        <p:nvSpPr>
          <p:cNvPr id="16" name="TextBox 15">
            <a:extLst>
              <a:ext uri="{FF2B5EF4-FFF2-40B4-BE49-F238E27FC236}">
                <a16:creationId xmlns:a16="http://schemas.microsoft.com/office/drawing/2014/main" id="{99E1D364-7571-5BE1-3511-CA699D578828}"/>
              </a:ext>
            </a:extLst>
          </p:cNvPr>
          <p:cNvSpPr txBox="1"/>
          <p:nvPr/>
        </p:nvSpPr>
        <p:spPr>
          <a:xfrm>
            <a:off x="2669627" y="2118870"/>
            <a:ext cx="7883370" cy="346864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rPr>
              <a:t>Construction Timeline:</a:t>
            </a:r>
          </a:p>
          <a:p>
            <a:pPr marR="0" lvl="0" algn="l" defTabSz="914400" rtl="0" eaLnBrk="1" fontAlgn="auto" latinLnBrk="0" hangingPunct="1">
              <a:lnSpc>
                <a:spcPct val="90000"/>
              </a:lnSpc>
              <a:spcBef>
                <a:spcPts val="1000"/>
              </a:spcBef>
              <a:spcAft>
                <a:spcPts val="0"/>
              </a:spcAft>
              <a:buClrTx/>
              <a:buSzTx/>
              <a:tabLst/>
              <a:defRPr/>
            </a:pPr>
            <a:endParaRPr kumimoji="0" lang="en-US" sz="3600" b="1" i="0" u="none" strike="noStrike" kern="1200" cap="none" spc="0" normalizeH="0" baseline="0" noProof="0" dirty="0">
              <a:ln>
                <a:noFill/>
              </a:ln>
              <a:solidFill>
                <a:srgbClr val="0055A5"/>
              </a:solidFill>
              <a:effectLst/>
              <a:uLnTx/>
              <a:uFillTx/>
              <a:latin typeface="Calibri" panose="020F0502020204030204"/>
              <a:ea typeface="Tahoma" panose="020B0604030504040204" pitchFamily="34" charset="0"/>
              <a:cs typeface="Tahoma" panose="020B0604030504040204" pitchFamily="34" charset="0"/>
            </a:endParaRP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dirty="0">
                <a:latin typeface="Calibri" panose="020F0502020204030204"/>
                <a:ea typeface="Tahoma" panose="020B0604030504040204" pitchFamily="34" charset="0"/>
                <a:cs typeface="Tahoma" panose="020B0604030504040204" pitchFamily="34" charset="0"/>
              </a:rPr>
              <a:t>16-month construction schedule anticipated</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dirty="0">
                <a:latin typeface="Calibri" panose="020F0502020204030204"/>
                <a:ea typeface="Tahoma" panose="020B0604030504040204" pitchFamily="34" charset="0"/>
                <a:cs typeface="Tahoma" panose="020B0604030504040204" pitchFamily="34" charset="0"/>
              </a:rPr>
              <a:t>Construction start and work timeline to be detailed at a later meeting</a:t>
            </a:r>
          </a:p>
        </p:txBody>
      </p:sp>
    </p:spTree>
    <p:extLst>
      <p:ext uri="{BB962C8B-B14F-4D97-AF65-F5344CB8AC3E}">
        <p14:creationId xmlns:p14="http://schemas.microsoft.com/office/powerpoint/2010/main" val="3895072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Virtual meeting Q&amp;A</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7" y="1827841"/>
            <a:ext cx="9519279" cy="475514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Phone Attendees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Press *9 on telephone keypad to “raise your hand” during the Q&amp;A to indicate you want to speak. Facilitator will unmute your mic.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Online Attendees: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Submit a question or comment any time in Q&amp;A box.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“raise your hand” feature is available to all Zoom participants; however, we are prioritizing phone attendees.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Facebook Live Attendees: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Please feel free to participate in the “Comments Section.” Someone on our staff will make sure I see your questions. </a:t>
            </a:r>
          </a:p>
        </p:txBody>
      </p:sp>
      <p:pic>
        <p:nvPicPr>
          <p:cNvPr id="11" name="Picture 10" descr="A close up of a sign&#10;&#10;Description automatically generated">
            <a:extLst>
              <a:ext uri="{FF2B5EF4-FFF2-40B4-BE49-F238E27FC236}">
                <a16:creationId xmlns:a16="http://schemas.microsoft.com/office/drawing/2014/main" id="{268D461B-2728-458E-96DB-48BE96399BD4}"/>
              </a:ext>
            </a:extLst>
          </p:cNvPr>
          <p:cNvPicPr>
            <a:picLocks noChangeAspect="1"/>
          </p:cNvPicPr>
          <p:nvPr/>
        </p:nvPicPr>
        <p:blipFill>
          <a:blip r:embed="rId5"/>
          <a:stretch>
            <a:fillRect/>
          </a:stretch>
        </p:blipFill>
        <p:spPr>
          <a:xfrm>
            <a:off x="503945" y="1975805"/>
            <a:ext cx="1274064" cy="804672"/>
          </a:xfrm>
          <a:prstGeom prst="rect">
            <a:avLst/>
          </a:prstGeom>
        </p:spPr>
      </p:pic>
      <p:sp>
        <p:nvSpPr>
          <p:cNvPr id="2" name="TextBox 1">
            <a:extLst>
              <a:ext uri="{FF2B5EF4-FFF2-40B4-BE49-F238E27FC236}">
                <a16:creationId xmlns:a16="http://schemas.microsoft.com/office/drawing/2014/main" id="{0E9B1735-F05E-AA2D-65B2-C0FF09F76512}"/>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1" i="0" u="none" strike="noStrike" kern="1200" cap="none" spc="0" normalizeH="0" baseline="0" noProof="0" dirty="0">
                <a:ln>
                  <a:noFill/>
                </a:ln>
                <a:solidFill>
                  <a:srgbClr val="066EB9"/>
                </a:solidFill>
                <a:effectLst/>
                <a:uLnTx/>
                <a:uFillTx/>
                <a:latin typeface="Lato" panose="020F0502020204030203" pitchFamily="34" charset="0"/>
                <a:ea typeface="Lato" panose="020F0502020204030203" pitchFamily="34" charset="0"/>
                <a:cs typeface="Lato" panose="020F0502020204030203" pitchFamily="34" charset="0"/>
              </a:rPr>
              <a:t>Q&amp;A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WRAP UP   </a:t>
            </a:r>
          </a:p>
        </p:txBody>
      </p:sp>
    </p:spTree>
    <p:extLst>
      <p:ext uri="{BB962C8B-B14F-4D97-AF65-F5344CB8AC3E}">
        <p14:creationId xmlns:p14="http://schemas.microsoft.com/office/powerpoint/2010/main" val="4217773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3" name="TextBox 12">
            <a:extLst>
              <a:ext uri="{FF2B5EF4-FFF2-40B4-BE49-F238E27FC236}">
                <a16:creationId xmlns:a16="http://schemas.microsoft.com/office/drawing/2014/main" id="{48823B8E-DD3A-4578-839D-FF9185BA0577}"/>
              </a:ext>
            </a:extLst>
          </p:cNvPr>
          <p:cNvSpPr txBox="1"/>
          <p:nvPr/>
        </p:nvSpPr>
        <p:spPr>
          <a:xfrm>
            <a:off x="2520556" y="1760346"/>
            <a:ext cx="8827292" cy="3616375"/>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#5</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Was the information presented tonight helpful in changing your perception and/or understanding of the BeltLine project?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 opinion</a:t>
            </a:r>
          </a:p>
        </p:txBody>
      </p:sp>
      <p:sp>
        <p:nvSpPr>
          <p:cNvPr id="3" name="TextBox 2">
            <a:extLst>
              <a:ext uri="{FF2B5EF4-FFF2-40B4-BE49-F238E27FC236}">
                <a16:creationId xmlns:a16="http://schemas.microsoft.com/office/drawing/2014/main" id="{58F0C255-19FE-22B2-88D1-D47320F13B80}"/>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Q&amp;A</a:t>
            </a:r>
            <a:r>
              <a:rPr kumimoji="0" lang="en-US" sz="1400" b="1" i="0" u="none" strike="noStrike" kern="1200" cap="none" spc="0" normalizeH="0" baseline="0" noProof="0" dirty="0">
                <a:ln>
                  <a:noFill/>
                </a:ln>
                <a:solidFill>
                  <a:srgbClr val="066EB9"/>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WRAP UP   </a:t>
            </a:r>
          </a:p>
        </p:txBody>
      </p:sp>
    </p:spTree>
    <p:extLst>
      <p:ext uri="{BB962C8B-B14F-4D97-AF65-F5344CB8AC3E}">
        <p14:creationId xmlns:p14="http://schemas.microsoft.com/office/powerpoint/2010/main" val="2205314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7" y="714680"/>
            <a:ext cx="9519279"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2F3C6A5-D44E-4B9F-AE67-C0344E1A36AB}"/>
              </a:ext>
            </a:extLst>
          </p:cNvPr>
          <p:cNvSpPr txBox="1"/>
          <p:nvPr/>
        </p:nvSpPr>
        <p:spPr>
          <a:xfrm>
            <a:off x="201419" y="1887605"/>
            <a:ext cx="20774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3" name="TextBox 12">
            <a:extLst>
              <a:ext uri="{FF2B5EF4-FFF2-40B4-BE49-F238E27FC236}">
                <a16:creationId xmlns:a16="http://schemas.microsoft.com/office/drawing/2014/main" id="{48823B8E-DD3A-4578-839D-FF9185BA0577}"/>
              </a:ext>
            </a:extLst>
          </p:cNvPr>
          <p:cNvSpPr txBox="1"/>
          <p:nvPr/>
        </p:nvSpPr>
        <p:spPr>
          <a:xfrm>
            <a:off x="2477188" y="1843490"/>
            <a:ext cx="8827292" cy="244682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#6</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Did you learn something new?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Need more clarity</a:t>
            </a:r>
          </a:p>
        </p:txBody>
      </p:sp>
      <p:sp>
        <p:nvSpPr>
          <p:cNvPr id="3" name="TextBox 2">
            <a:extLst>
              <a:ext uri="{FF2B5EF4-FFF2-40B4-BE49-F238E27FC236}">
                <a16:creationId xmlns:a16="http://schemas.microsoft.com/office/drawing/2014/main" id="{91886428-445E-B686-C953-F6370E2097D0}"/>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Q&amp;A</a:t>
            </a:r>
            <a:r>
              <a:rPr kumimoji="0" lang="en-US" sz="1400" b="1" i="0" u="none" strike="noStrike" kern="1200" cap="none" spc="0" normalizeH="0" baseline="0" noProof="0" dirty="0">
                <a:ln>
                  <a:noFill/>
                </a:ln>
                <a:solidFill>
                  <a:srgbClr val="066EB9"/>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WRAP UP   </a:t>
            </a:r>
          </a:p>
        </p:txBody>
      </p:sp>
    </p:spTree>
    <p:extLst>
      <p:ext uri="{BB962C8B-B14F-4D97-AF65-F5344CB8AC3E}">
        <p14:creationId xmlns:p14="http://schemas.microsoft.com/office/powerpoint/2010/main" val="780824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3"/>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Contacts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 Placeholder 6">
            <a:extLst>
              <a:ext uri="{FF2B5EF4-FFF2-40B4-BE49-F238E27FC236}">
                <a16:creationId xmlns:a16="http://schemas.microsoft.com/office/drawing/2014/main" id="{EB3DBBD4-CB6C-4F1B-B617-D02C65683E0B}"/>
              </a:ext>
            </a:extLst>
          </p:cNvPr>
          <p:cNvSpPr txBox="1">
            <a:spLocks/>
          </p:cNvSpPr>
          <p:nvPr/>
        </p:nvSpPr>
        <p:spPr>
          <a:xfrm>
            <a:off x="165885" y="1767558"/>
            <a:ext cx="1924172" cy="4878171"/>
          </a:xfrm>
          <a:prstGeom prst="rect">
            <a:avLst/>
          </a:prstGeom>
        </p:spPr>
        <p:txBody>
          <a:bodyPr vert="horz" lIns="91440" tIns="45720" rIns="91440" bIns="45720" rtlCol="0" anchor="t" anchorCtr="0">
            <a:noAutofit/>
          </a:bodyPr>
          <a:lstStyle>
            <a:defPPr>
              <a:defRPr lang="en-US"/>
            </a:defPPr>
            <a:lvl1pPr marL="0" algn="r" defTabSz="914400" rtl="0" eaLnBrk="1" latinLnBrk="0" hangingPunct="1">
              <a:defRPr sz="12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E7F77B90-2102-97D9-DA86-17305EB4C865}"/>
              </a:ext>
            </a:extLst>
          </p:cNvPr>
          <p:cNvSpPr/>
          <p:nvPr/>
        </p:nvSpPr>
        <p:spPr>
          <a:xfrm>
            <a:off x="2710123" y="1669619"/>
            <a:ext cx="9478784" cy="6786730"/>
          </a:xfrm>
          <a:prstGeom prst="rect">
            <a:avLst/>
          </a:prstGeom>
        </p:spPr>
        <p:txBody>
          <a:bodyPr wrap="square">
            <a:spAutoFit/>
          </a:bodyPr>
          <a:lstStyle/>
          <a:p>
            <a:pPr marL="0" marR="0" lvl="0" indent="0" algn="l" defTabSz="228600" rtl="0" eaLnBrk="1" fontAlgn="auto" latinLnBrk="0" hangingPunct="1">
              <a:lnSpc>
                <a:spcPct val="150000"/>
              </a:lnSpc>
              <a:spcBef>
                <a:spcPts val="600"/>
              </a:spcBef>
              <a:spcAft>
                <a:spcPts val="0"/>
              </a:spcAft>
              <a:buClrTx/>
              <a:buSzTx/>
              <a:buFontTx/>
              <a:buNone/>
              <a:tabLst/>
              <a:defRPr/>
            </a:pPr>
            <a:r>
              <a:rPr kumimoji="0" lang="en-US" sz="150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Jennifer Disotell, Sr. Project Manager, RDA Access Point &amp; Complete Streets Project</a:t>
            </a:r>
          </a:p>
          <a:p>
            <a:pPr marL="0" marR="0" lvl="0" indent="0" algn="l" defTabSz="228600" rtl="0" eaLnBrk="1" fontAlgn="auto" latinLnBrk="0" hangingPunct="1">
              <a:lnSpc>
                <a:spcPct val="150000"/>
              </a:lnSpc>
              <a:spcBef>
                <a:spcPts val="6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4"/>
              </a:rPr>
              <a:t>jdisotell@atlbeltline.org</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or 678.458.2028</a:t>
            </a:r>
          </a:p>
          <a:p>
            <a:pPr marL="0" marR="0" lvl="0" indent="0" algn="l" defTabSz="228600" rtl="0" eaLnBrk="1" fontAlgn="auto" latinLnBrk="0" hangingPunct="1">
              <a:lnSpc>
                <a:spcPct val="150000"/>
              </a:lnSpc>
              <a:spcBef>
                <a:spcPts val="6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Meghan Injaychock, Sr. Project Manager, Enota Park</a:t>
            </a:r>
          </a:p>
          <a:p>
            <a:pPr marL="0" marR="0" lvl="0" indent="0" algn="l" defTabSz="228600" rtl="0" eaLnBrk="1" fontAlgn="auto" latinLnBrk="0" hangingPunct="1">
              <a:lnSpc>
                <a:spcPct val="150000"/>
              </a:lnSpc>
              <a:spcBef>
                <a:spcPts val="6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5"/>
              </a:rPr>
              <a:t>minjaychock@atlbeltline.org</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or 404.477.3638</a:t>
            </a:r>
          </a:p>
          <a:p>
            <a:pPr marL="0" marR="0" lvl="0" indent="0" algn="l" defTabSz="228600" rtl="0" eaLnBrk="1" fontAlgn="auto" latinLnBrk="0" hangingPunct="1">
              <a:lnSpc>
                <a:spcPct val="150000"/>
              </a:lnSpc>
              <a:spcBef>
                <a:spcPts val="6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Brittany Brewster, Community Engagement Manager, RDA Access, Complete Streets Project &amp; Enota Park  </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6"/>
              </a:rPr>
              <a:t>bbrewster@atlbeltline.org</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or 404.477.3645</a:t>
            </a:r>
            <a:endParaRPr kumimoji="0" lang="en-US" sz="1500" b="1" i="0" u="none" strike="noStrike" kern="1200" cap="small"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endParaRPr>
          </a:p>
          <a:p>
            <a:pPr defTabSz="228600">
              <a:lnSpc>
                <a:spcPct val="150000"/>
              </a:lnSpc>
              <a:spcBef>
                <a:spcPts val="600"/>
              </a:spcBef>
              <a:defRPr/>
            </a:pPr>
            <a:endParaRPr lang="en-US" sz="1600" b="1" cap="small" dirty="0">
              <a:solidFill>
                <a:srgbClr val="0055A5"/>
              </a:solidFill>
              <a:latin typeface="Lato" panose="020F0502020204030203" pitchFamily="34" charset="0"/>
              <a:ea typeface="Lato" panose="020F0502020204030203" pitchFamily="34" charset="0"/>
              <a:cs typeface="Lato" panose="020F0502020204030203" pitchFamily="34" charset="0"/>
            </a:endParaRPr>
          </a:p>
          <a:p>
            <a:pPr defTabSz="228600">
              <a:lnSpc>
                <a:spcPct val="150000"/>
              </a:lnSpc>
              <a:spcBef>
                <a:spcPts val="600"/>
              </a:spcBef>
              <a:defRPr/>
            </a:pPr>
            <a:r>
              <a:rPr lang="en-US" sz="1600" b="1" dirty="0">
                <a:solidFill>
                  <a:srgbClr val="0055A5"/>
                </a:solidFill>
                <a:latin typeface="Lato" panose="020F0502020204030203" pitchFamily="34" charset="0"/>
                <a:ea typeface="Lato" panose="020F0502020204030203" pitchFamily="34" charset="0"/>
                <a:cs typeface="Lato" panose="020F0502020204030203" pitchFamily="34" charset="0"/>
              </a:rPr>
              <a:t>General Contractor</a:t>
            </a:r>
          </a:p>
          <a:p>
            <a:pPr defTabSz="228600">
              <a:lnSpc>
                <a:spcPct val="150000"/>
              </a:lnSpc>
              <a:spcBef>
                <a:spcPts val="600"/>
              </a:spcBef>
              <a:defRPr/>
            </a:pPr>
            <a:r>
              <a:rPr lang="en-US" sz="1500" dirty="0">
                <a:latin typeface="Lato" panose="020F0502020204030203" pitchFamily="34" charset="0"/>
                <a:ea typeface="Lato" panose="020F0502020204030203" pitchFamily="34" charset="0"/>
                <a:cs typeface="Lato" panose="020F0502020204030203" pitchFamily="34" charset="0"/>
              </a:rPr>
              <a:t>F.S. Scarbrough, LLC, Contacts:  Allen Eison, Project Manager &amp; Randy Cash</a:t>
            </a:r>
          </a:p>
          <a:p>
            <a:pPr defTabSz="228600">
              <a:lnSpc>
                <a:spcPct val="150000"/>
              </a:lnSpc>
              <a:spcBef>
                <a:spcPts val="600"/>
              </a:spcBef>
              <a:defRPr/>
            </a:pPr>
            <a:r>
              <a:rPr lang="en-US" sz="1500" dirty="0">
                <a:latin typeface="Lato" panose="020F0502020204030203" pitchFamily="34" charset="0"/>
                <a:ea typeface="Lato" panose="020F0502020204030203" pitchFamily="34" charset="0"/>
                <a:cs typeface="Lato" panose="020F0502020204030203" pitchFamily="34" charset="0"/>
              </a:rPr>
              <a:t>Superintendent, Office Phone 770. 486.4905</a:t>
            </a:r>
            <a:endParaRPr lang="en-US" sz="1500" b="1" dirty="0">
              <a:solidFill>
                <a:srgbClr val="0055A5"/>
              </a:solidFill>
              <a:latin typeface="Lato" panose="020F0502020204030203" pitchFamily="34" charset="0"/>
              <a:ea typeface="Lato" panose="020F0502020204030203" pitchFamily="34" charset="0"/>
              <a:cs typeface="Lato" panose="020F0502020204030203" pitchFamily="34" charset="0"/>
            </a:endParaRPr>
          </a:p>
          <a:p>
            <a:pPr defTabSz="228600">
              <a:lnSpc>
                <a:spcPct val="150000"/>
              </a:lnSpc>
              <a:spcBef>
                <a:spcPts val="600"/>
              </a:spcBef>
              <a:defRPr/>
            </a:pPr>
            <a:r>
              <a:rPr lang="en-US" sz="1600" b="1" dirty="0">
                <a:solidFill>
                  <a:srgbClr val="0055A5"/>
                </a:solidFill>
                <a:latin typeface="Lato" panose="020F0502020204030203" pitchFamily="34" charset="0"/>
                <a:ea typeface="Lato" panose="020F0502020204030203" pitchFamily="34" charset="0"/>
                <a:cs typeface="Lato" panose="020F0502020204030203" pitchFamily="34" charset="0"/>
              </a:rPr>
              <a:t>Fundraising</a:t>
            </a:r>
            <a:endParaRPr kumimoji="0" lang="en-US" sz="1500" b="0" i="0" u="none" strike="noStrike" kern="1200" cap="none" spc="0" normalizeH="0" baseline="0" noProof="0" dirty="0">
              <a:ln>
                <a:noFill/>
              </a:ln>
              <a:solidFill>
                <a:srgbClr val="066EB9"/>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228600" rtl="0" eaLnBrk="1" fontAlgn="auto" latinLnBrk="0" hangingPunct="1">
              <a:lnSpc>
                <a:spcPct val="150000"/>
              </a:lnSpc>
              <a:spcBef>
                <a:spcPts val="6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Rob Brawner, Executive Director, Atlanta BeltLine Partnership, </a:t>
            </a:r>
            <a:r>
              <a:rPr kumimoji="0" lang="pl-PL"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7"/>
              </a:rPr>
              <a:t>rob@atlblp.org</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228600" rtl="0" eaLnBrk="1" fontAlgn="auto" latinLnBrk="0" hangingPunct="1">
              <a:lnSpc>
                <a:spcPct val="15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228600" rtl="0" eaLnBrk="1" fontAlgn="auto" latinLnBrk="0" hangingPunct="1">
              <a:lnSpc>
                <a:spcPct val="15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228600" rtl="0" eaLnBrk="1" fontAlgn="auto" latinLnBrk="0" hangingPunct="1">
              <a:lnSpc>
                <a:spcPct val="15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228600" rtl="0" eaLnBrk="1" fontAlgn="auto" latinLnBrk="0" hangingPunct="1">
              <a:lnSpc>
                <a:spcPct val="15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F1FEE8F-3C5D-E2DC-EC22-912C2E1E7D4F}"/>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Q&amp;A</a:t>
            </a:r>
            <a:r>
              <a:rPr kumimoji="0" lang="en-US" sz="1400" b="1" i="0" u="none" strike="noStrike" kern="1200" cap="none" spc="0" normalizeH="0" baseline="0" noProof="0" dirty="0">
                <a:ln>
                  <a:noFill/>
                </a:ln>
                <a:solidFill>
                  <a:srgbClr val="066EB9"/>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WRAP UP   </a:t>
            </a:r>
          </a:p>
        </p:txBody>
      </p:sp>
    </p:spTree>
    <p:extLst>
      <p:ext uri="{BB962C8B-B14F-4D97-AF65-F5344CB8AC3E}">
        <p14:creationId xmlns:p14="http://schemas.microsoft.com/office/powerpoint/2010/main" val="712284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nstruction site with a large yellow excavator&#10;&#10;Description automatically generated">
            <a:extLst>
              <a:ext uri="{FF2B5EF4-FFF2-40B4-BE49-F238E27FC236}">
                <a16:creationId xmlns:a16="http://schemas.microsoft.com/office/drawing/2014/main" id="{F8758516-20CE-20F7-28D5-407AD8A8F3BE}"/>
              </a:ext>
            </a:extLst>
          </p:cNvPr>
          <p:cNvPicPr>
            <a:picLocks noChangeAspect="1"/>
          </p:cNvPicPr>
          <p:nvPr/>
        </p:nvPicPr>
        <p:blipFill rotWithShape="1">
          <a:blip r:embed="rId2"/>
          <a:srcRect t="7374" b="21553"/>
          <a:stretch/>
        </p:blipFill>
        <p:spPr>
          <a:xfrm>
            <a:off x="2278862" y="1570230"/>
            <a:ext cx="9919984" cy="5287770"/>
          </a:xfrm>
          <a:prstGeom prst="rect">
            <a:avLst/>
          </a:prstGeom>
        </p:spPr>
      </p:pic>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Thank you!</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 Placeholder 6">
            <a:extLst>
              <a:ext uri="{FF2B5EF4-FFF2-40B4-BE49-F238E27FC236}">
                <a16:creationId xmlns:a16="http://schemas.microsoft.com/office/drawing/2014/main" id="{EB3DBBD4-CB6C-4F1B-B617-D02C65683E0B}"/>
              </a:ext>
            </a:extLst>
          </p:cNvPr>
          <p:cNvSpPr txBox="1">
            <a:spLocks/>
          </p:cNvSpPr>
          <p:nvPr/>
        </p:nvSpPr>
        <p:spPr>
          <a:xfrm>
            <a:off x="165885" y="1767558"/>
            <a:ext cx="1924172" cy="4878171"/>
          </a:xfrm>
          <a:prstGeom prst="rect">
            <a:avLst/>
          </a:prstGeom>
        </p:spPr>
        <p:txBody>
          <a:bodyPr vert="horz" lIns="91440" tIns="45720" rIns="91440" bIns="45720" rtlCol="0" anchor="t" anchorCtr="0">
            <a:noAutofit/>
          </a:bodyPr>
          <a:lstStyle>
            <a:defPPr>
              <a:defRPr lang="en-US"/>
            </a:defPPr>
            <a:lvl1pPr marL="0" algn="r" defTabSz="914400" rtl="0" eaLnBrk="1" latinLnBrk="0" hangingPunct="1">
              <a:defRPr sz="12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94EAC272-0F14-F63A-5B59-D6E5561C0FEC}"/>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RDA ACCESS POINT</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COMPLETE STREETS PROJECT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ENOTA PARK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&gt;  </a:t>
            </a:r>
            <a:r>
              <a:rPr kumimoji="0" lang="en-US" sz="1400" b="0" i="0" u="none" strike="noStrike" kern="1200" cap="none" spc="0" normalizeH="0" baseline="0" noProof="0" dirty="0">
                <a:ln>
                  <a:noFill/>
                </a:ln>
                <a:solidFill>
                  <a:srgbClr val="A5A5A5">
                    <a:lumMod val="75000"/>
                  </a:srgbClr>
                </a:solidFill>
                <a:effectLst/>
                <a:uLnTx/>
                <a:uFillTx/>
                <a:latin typeface="Lato" panose="020F0502020204030203" pitchFamily="34" charset="0"/>
                <a:ea typeface="Lato" panose="020F0502020204030203" pitchFamily="34" charset="0"/>
                <a:cs typeface="Lato" panose="020F0502020204030203" pitchFamily="34" charset="0"/>
              </a:rPr>
              <a:t>Q&amp;A</a:t>
            </a:r>
            <a:r>
              <a:rPr kumimoji="0" lang="en-US" sz="1400" b="1" i="0" u="none" strike="noStrike" kern="1200" cap="none" spc="0" normalizeH="0" baseline="0" noProof="0" dirty="0">
                <a:ln>
                  <a:noFill/>
                </a:ln>
                <a:solidFill>
                  <a:srgbClr val="066EB9"/>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a:t>
            </a: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WRAP UP   </a:t>
            </a:r>
          </a:p>
        </p:txBody>
      </p:sp>
    </p:spTree>
    <p:extLst>
      <p:ext uri="{BB962C8B-B14F-4D97-AF65-F5344CB8AC3E}">
        <p14:creationId xmlns:p14="http://schemas.microsoft.com/office/powerpoint/2010/main" val="285382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7" y="1476719"/>
            <a:ext cx="8786057" cy="4909036"/>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#1</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What neighborhood do you live in?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Westview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Cascade Avenue/Road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West End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Mozley Park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Oakland City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Bush Mountain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Ashview Heights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BeltLine neighborhood in the City of Atlanta not on this list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City of Atlanta neighborhood not on the Beltline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Neighborhood not in the City of Atlanta</a:t>
            </a:r>
          </a:p>
        </p:txBody>
      </p:sp>
      <p:sp>
        <p:nvSpPr>
          <p:cNvPr id="2" name="TextBox 1">
            <a:extLst>
              <a:ext uri="{FF2B5EF4-FFF2-40B4-BE49-F238E27FC236}">
                <a16:creationId xmlns:a16="http://schemas.microsoft.com/office/drawing/2014/main" id="{52E5A1B5-16A3-A0F0-4E0D-A9CD6167E247}"/>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365190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8" y="1588685"/>
            <a:ext cx="8897532" cy="2631490"/>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#2</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How long have you lived in your neighborhood?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1-5 years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6-10 years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11 or more years</a:t>
            </a:r>
          </a:p>
        </p:txBody>
      </p:sp>
      <p:sp>
        <p:nvSpPr>
          <p:cNvPr id="2" name="TextBox 1">
            <a:extLst>
              <a:ext uri="{FF2B5EF4-FFF2-40B4-BE49-F238E27FC236}">
                <a16:creationId xmlns:a16="http://schemas.microsoft.com/office/drawing/2014/main" id="{47871BD6-D28E-4CD2-4535-E209CFBE2128}"/>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424563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8" y="1588685"/>
            <a:ext cx="9052319" cy="5109091"/>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#3</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What is your relationship to the Atlanta BeltLine?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use the trail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homeowner in a BeltLine neighborhood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rent a home in a BeltLine neighborhood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residential landlord in a BeltLine neighborhood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business owner in a BeltLine neighborhood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commercial landlord in a BeltLine neighborhood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developer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real estate broker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a community activist/advocate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am generally interested in the BeltLine project</a:t>
            </a:r>
          </a:p>
        </p:txBody>
      </p:sp>
      <p:sp>
        <p:nvSpPr>
          <p:cNvPr id="2" name="TextBox 1">
            <a:extLst>
              <a:ext uri="{FF2B5EF4-FFF2-40B4-BE49-F238E27FC236}">
                <a16:creationId xmlns:a16="http://schemas.microsoft.com/office/drawing/2014/main" id="{F4268969-713E-28F7-8B27-1FD68AA7D3FA}"/>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2542197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8" y="1588685"/>
            <a:ext cx="9052319" cy="4016484"/>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a:t>
            </a:r>
            <a:r>
              <a:rPr lang="en-US" sz="2400" b="1" dirty="0">
                <a:solidFill>
                  <a:srgbClr val="0055A5"/>
                </a:solidFill>
                <a:latin typeface="Lato" panose="020F0502020204030203" pitchFamily="34" charset="0"/>
                <a:ea typeface="Lato" panose="020F0502020204030203" pitchFamily="34" charset="0"/>
                <a:cs typeface="Lato" panose="020F0502020204030203" pitchFamily="34" charset="0"/>
              </a:rPr>
              <a:t>4</a:t>
            </a:r>
            <a:endPar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What are you most likely to be doing on the trail?</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prstClr val="black"/>
                </a:solidFill>
                <a:latin typeface="Lato" panose="020F0502020204030203" pitchFamily="34" charset="0"/>
                <a:ea typeface="Lato" panose="020F0502020204030203" pitchFamily="34" charset="0"/>
                <a:cs typeface="Lato" panose="020F0502020204030203" pitchFamily="34" charset="0"/>
              </a:rPr>
              <a:t>Exercising or other recreation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To run errands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prstClr val="black"/>
                </a:solidFill>
                <a:latin typeface="Lato" panose="020F0502020204030203" pitchFamily="34" charset="0"/>
                <a:ea typeface="Lato" panose="020F0502020204030203" pitchFamily="34" charset="0"/>
                <a:cs typeface="Lato" panose="020F0502020204030203" pitchFamily="34" charset="0"/>
              </a:rPr>
              <a:t>To get to work or school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To engage in leisure</a:t>
            </a:r>
            <a:r>
              <a:rPr lang="en-US" sz="2400" dirty="0">
                <a:solidFill>
                  <a:prstClr val="black"/>
                </a:solidFill>
                <a:latin typeface="Lato" panose="020F0502020204030203" pitchFamily="34" charset="0"/>
                <a:ea typeface="Lato" panose="020F0502020204030203" pitchFamily="34" charset="0"/>
                <a:cs typeface="Lato" panose="020F0502020204030203" pitchFamily="34" charset="0"/>
              </a:rPr>
              <a:t> activities </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 don</a:t>
            </a:r>
            <a:r>
              <a:rPr lang="en-US" sz="2400" dirty="0">
                <a:solidFill>
                  <a:prstClr val="black"/>
                </a:solidFill>
                <a:latin typeface="Lato" panose="020F0502020204030203" pitchFamily="34" charset="0"/>
                <a:ea typeface="Lato" panose="020F0502020204030203" pitchFamily="34" charset="0"/>
                <a:cs typeface="Lato" panose="020F0502020204030203" pitchFamily="34" charset="0"/>
              </a:rPr>
              <a:t>’t use the trail </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4D67859E-8561-3680-7FDC-05AE472F9A0E}"/>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39851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Poll Questions</a:t>
            </a:r>
          </a:p>
        </p:txBody>
      </p:sp>
      <p:sp>
        <p:nvSpPr>
          <p:cNvPr id="12" name="Rectangle 11">
            <a:extLst>
              <a:ext uri="{FF2B5EF4-FFF2-40B4-BE49-F238E27FC236}">
                <a16:creationId xmlns:a16="http://schemas.microsoft.com/office/drawing/2014/main" id="{9AA75476-1432-49A7-A3C2-7AAEE93ECD61}"/>
              </a:ext>
            </a:extLst>
          </p:cNvPr>
          <p:cNvSpPr/>
          <p:nvPr/>
        </p:nvSpPr>
        <p:spPr>
          <a:xfrm>
            <a:off x="3093" y="1570229"/>
            <a:ext cx="2275769" cy="5287771"/>
          </a:xfrm>
          <a:prstGeom prst="rect">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5A79B0-CF3D-4507-B441-E688B94CCB81}"/>
              </a:ext>
            </a:extLst>
          </p:cNvPr>
          <p:cNvSpPr/>
          <p:nvPr/>
        </p:nvSpPr>
        <p:spPr>
          <a:xfrm>
            <a:off x="2669628" y="1588685"/>
            <a:ext cx="9052319" cy="2185214"/>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Poll Question #5</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55A5"/>
                </a:solidFill>
                <a:effectLst/>
                <a:uLnTx/>
                <a:uFillTx/>
                <a:latin typeface="Lato" panose="020F0502020204030203" pitchFamily="34" charset="0"/>
                <a:ea typeface="Lato" panose="020F0502020204030203" pitchFamily="34" charset="0"/>
                <a:cs typeface="Lato" panose="020F0502020204030203" pitchFamily="34" charset="0"/>
              </a:rPr>
              <a:t>Is tonight your first BeltLine meeting? </a:t>
            </a:r>
            <a:endParaRPr kumimoji="0" lang="en-US" sz="3200" b="1" i="0" u="none" strike="noStrike" kern="1200" cap="none" spc="0" normalizeH="0" baseline="0" noProof="0" dirty="0">
              <a:ln>
                <a:noFill/>
              </a:ln>
              <a:solidFill>
                <a:srgbClr val="114EB0"/>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Yes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a:t>
            </a:r>
          </a:p>
        </p:txBody>
      </p:sp>
      <p:sp>
        <p:nvSpPr>
          <p:cNvPr id="2" name="TextBox 1">
            <a:extLst>
              <a:ext uri="{FF2B5EF4-FFF2-40B4-BE49-F238E27FC236}">
                <a16:creationId xmlns:a16="http://schemas.microsoft.com/office/drawing/2014/main" id="{4D67859E-8561-3680-7FDC-05AE472F9A0E}"/>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3618182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7DB728-B863-4743-9249-B63E1280923C}"/>
              </a:ext>
            </a:extLst>
          </p:cNvPr>
          <p:cNvSpPr/>
          <p:nvPr/>
        </p:nvSpPr>
        <p:spPr>
          <a:xfrm>
            <a:off x="3093" y="1570229"/>
            <a:ext cx="12188907" cy="528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2B6D5C-96FD-47ED-8E85-DBB92537C910}"/>
              </a:ext>
            </a:extLst>
          </p:cNvPr>
          <p:cNvSpPr/>
          <p:nvPr/>
        </p:nvSpPr>
        <p:spPr>
          <a:xfrm>
            <a:off x="0" y="472950"/>
            <a:ext cx="2286000" cy="1097280"/>
          </a:xfrm>
          <a:prstGeom prst="rect">
            <a:avLst/>
          </a:prstGeom>
          <a:solidFill>
            <a:srgbClr val="0055A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12" descr="ABL-Paul-PPT-header-blank.jpg">
            <a:extLst>
              <a:ext uri="{FF2B5EF4-FFF2-40B4-BE49-F238E27FC236}">
                <a16:creationId xmlns:a16="http://schemas.microsoft.com/office/drawing/2014/main" id="{EBA85B1F-45A2-4BEC-90FA-9A5CF03FC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00" y="472950"/>
            <a:ext cx="9906000" cy="1097280"/>
          </a:xfrm>
          <a:prstGeom prst="rect">
            <a:avLst/>
          </a:prstGeom>
        </p:spPr>
      </p:pic>
      <p:sp>
        <p:nvSpPr>
          <p:cNvPr id="7" name="Rectangle 6">
            <a:extLst>
              <a:ext uri="{FF2B5EF4-FFF2-40B4-BE49-F238E27FC236}">
                <a16:creationId xmlns:a16="http://schemas.microsoft.com/office/drawing/2014/main" id="{EC2A2A79-D185-4307-879A-D1F038441C12}"/>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731AAA95-6D94-4AE2-82EA-5A78421C30AF}"/>
              </a:ext>
            </a:extLst>
          </p:cNvPr>
          <p:cNvSpPr>
            <a:spLocks noChangeArrowheads="1"/>
          </p:cNvSpPr>
          <p:nvPr/>
        </p:nvSpPr>
        <p:spPr bwMode="auto">
          <a:xfrm>
            <a:off x="0" y="1021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AEC57906-6504-4042-A805-FCF347334BC1}"/>
              </a:ext>
            </a:extLst>
          </p:cNvPr>
          <p:cNvPicPr>
            <a:picLocks noChangeAspect="1"/>
          </p:cNvPicPr>
          <p:nvPr/>
        </p:nvPicPr>
        <p:blipFill>
          <a:blip r:embed="rId4"/>
          <a:stretch>
            <a:fillRect/>
          </a:stretch>
        </p:blipFill>
        <p:spPr>
          <a:xfrm>
            <a:off x="620067" y="616015"/>
            <a:ext cx="1045867" cy="811151"/>
          </a:xfrm>
          <a:prstGeom prst="rect">
            <a:avLst/>
          </a:prstGeom>
        </p:spPr>
      </p:pic>
      <p:sp>
        <p:nvSpPr>
          <p:cNvPr id="10" name="Title 6">
            <a:extLst>
              <a:ext uri="{FF2B5EF4-FFF2-40B4-BE49-F238E27FC236}">
                <a16:creationId xmlns:a16="http://schemas.microsoft.com/office/drawing/2014/main" id="{C1CE8600-95B5-41A2-A300-9981D3D634C5}"/>
              </a:ext>
            </a:extLst>
          </p:cNvPr>
          <p:cNvSpPr txBox="1">
            <a:spLocks/>
          </p:cNvSpPr>
          <p:nvPr/>
        </p:nvSpPr>
        <p:spPr>
          <a:xfrm>
            <a:off x="2669628" y="714680"/>
            <a:ext cx="8684172" cy="8870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100000"/>
              </a:lnSpc>
              <a:spcBef>
                <a:spcPct val="0"/>
              </a:spcBef>
              <a:buNone/>
              <a:defRPr sz="6000" b="0" i="0" kern="1200">
                <a:solidFill>
                  <a:srgbClr val="FFFFFF"/>
                </a:solidFill>
                <a:latin typeface="Garden Grown Caps" panose="02000506000000020003"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arden Grown Caps" panose="02000506000000020003" pitchFamily="2" charset="77"/>
                <a:ea typeface="+mj-ea"/>
                <a:cs typeface="+mj-cs"/>
              </a:rPr>
              <a:t>Atlanta Beltline vision</a:t>
            </a:r>
          </a:p>
        </p:txBody>
      </p:sp>
      <p:pic>
        <p:nvPicPr>
          <p:cNvPr id="3" name="Picture 2" descr="Diagram&#10;&#10;Description automatically generated">
            <a:extLst>
              <a:ext uri="{FF2B5EF4-FFF2-40B4-BE49-F238E27FC236}">
                <a16:creationId xmlns:a16="http://schemas.microsoft.com/office/drawing/2014/main" id="{D4932E10-D1E7-451C-AFAB-4D750F14EE4F}"/>
              </a:ext>
            </a:extLst>
          </p:cNvPr>
          <p:cNvPicPr>
            <a:picLocks noChangeAspect="1"/>
          </p:cNvPicPr>
          <p:nvPr/>
        </p:nvPicPr>
        <p:blipFill>
          <a:blip r:embed="rId5"/>
          <a:stretch>
            <a:fillRect/>
          </a:stretch>
        </p:blipFill>
        <p:spPr>
          <a:xfrm>
            <a:off x="0" y="1561610"/>
            <a:ext cx="12192000" cy="5328077"/>
          </a:xfrm>
          <a:prstGeom prst="rect">
            <a:avLst/>
          </a:prstGeom>
        </p:spPr>
      </p:pic>
      <p:sp>
        <p:nvSpPr>
          <p:cNvPr id="2" name="TextBox 1">
            <a:extLst>
              <a:ext uri="{FF2B5EF4-FFF2-40B4-BE49-F238E27FC236}">
                <a16:creationId xmlns:a16="http://schemas.microsoft.com/office/drawing/2014/main" id="{67A0E9CE-1CDE-8999-CED4-632107B0B4EA}"/>
              </a:ext>
            </a:extLst>
          </p:cNvPr>
          <p:cNvSpPr txBox="1"/>
          <p:nvPr/>
        </p:nvSpPr>
        <p:spPr>
          <a:xfrm>
            <a:off x="609600" y="84083"/>
            <a:ext cx="114142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A5"/>
                </a:solidFill>
                <a:effectLst/>
                <a:uLnTx/>
                <a:uFillTx/>
                <a:latin typeface="Lato" panose="020F0502020204030203" pitchFamily="34" charset="0"/>
                <a:ea typeface="+mn-ea"/>
                <a:cs typeface="+mn-cs"/>
              </a:rPr>
              <a:t>WELCOME</a:t>
            </a:r>
            <a:r>
              <a:rPr kumimoji="0" lang="en-US" sz="14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rPr>
              <a:t>  &gt;  RDA ACCESS POINT  &gt;  COMPLETE STREETS PROJECT  &gt;  ENOTA PARK  &gt;  Q&amp;A  &gt;  WRAP UP   </a:t>
            </a:r>
          </a:p>
        </p:txBody>
      </p:sp>
    </p:spTree>
    <p:extLst>
      <p:ext uri="{BB962C8B-B14F-4D97-AF65-F5344CB8AC3E}">
        <p14:creationId xmlns:p14="http://schemas.microsoft.com/office/powerpoint/2010/main" val="19621102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706AECE-0E0F-B748-98AE-5999035E1F27}" vid="{2DD5972B-ED40-4945-A4D0-AD547A0459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ABI-master-widescreen-template</Template>
  <TotalTime>35781</TotalTime>
  <Words>2249</Words>
  <Application>Microsoft Office PowerPoint</Application>
  <PresentationFormat>Widescreen</PresentationFormat>
  <Paragraphs>395</Paragraphs>
  <Slides>39</Slides>
  <Notes>37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Calibri Light</vt:lpstr>
      <vt:lpstr>Garden Grown Caps</vt:lpstr>
      <vt:lpstr>Lato</vt:lpstr>
      <vt:lpstr>Symbol</vt:lpstr>
      <vt:lpstr>Tahoma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Junior Knox</dc:creator>
  <cp:lastModifiedBy>Jennifer Disotell</cp:lastModifiedBy>
  <cp:revision>322</cp:revision>
  <cp:lastPrinted>2019-11-19T22:20:40Z</cp:lastPrinted>
  <dcterms:created xsi:type="dcterms:W3CDTF">2018-03-12T13:58:55Z</dcterms:created>
  <dcterms:modified xsi:type="dcterms:W3CDTF">2024-02-01T14:41:05Z</dcterms:modified>
</cp:coreProperties>
</file>